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handoutMasterIdLst>
    <p:handoutMasterId r:id="rId19"/>
  </p:handoutMasterIdLst>
  <p:sldIdLst>
    <p:sldId id="256" r:id="rId2"/>
    <p:sldId id="265" r:id="rId3"/>
    <p:sldId id="333" r:id="rId4"/>
    <p:sldId id="334" r:id="rId5"/>
    <p:sldId id="257" r:id="rId6"/>
    <p:sldId id="388" r:id="rId7"/>
    <p:sldId id="384" r:id="rId8"/>
    <p:sldId id="385" r:id="rId9"/>
    <p:sldId id="272" r:id="rId10"/>
    <p:sldId id="274" r:id="rId11"/>
    <p:sldId id="278" r:id="rId12"/>
    <p:sldId id="280" r:id="rId13"/>
    <p:sldId id="284" r:id="rId14"/>
    <p:sldId id="282" r:id="rId15"/>
    <p:sldId id="276" r:id="rId16"/>
    <p:sldId id="308"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F00"/>
    <a:srgbClr val="4870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56" autoAdjust="0"/>
    <p:restoredTop sz="94675" autoAdjust="0"/>
  </p:normalViewPr>
  <p:slideViewPr>
    <p:cSldViewPr>
      <p:cViewPr varScale="1">
        <p:scale>
          <a:sx n="68" d="100"/>
          <a:sy n="68" d="100"/>
        </p:scale>
        <p:origin x="1326"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056C8092-30D2-4486-82EF-BFF3D6177FAE}" type="datetimeFigureOut">
              <a:rPr lang="en-US" smtClean="0"/>
              <a:t>9/2/2022</a:t>
            </a:fld>
            <a:endParaRPr lang="en-US" dirty="0"/>
          </a:p>
        </p:txBody>
      </p:sp>
      <p:sp>
        <p:nvSpPr>
          <p:cNvPr id="4" name="Footer Placeholder 3"/>
          <p:cNvSpPr>
            <a:spLocks noGrp="1"/>
          </p:cNvSpPr>
          <p:nvPr>
            <p:ph type="ftr" sz="quarter" idx="2"/>
          </p:nvPr>
        </p:nvSpPr>
        <p:spPr>
          <a:xfrm>
            <a:off x="1"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434F3FCB-D4A3-4606-B1BB-4BD0F19F203C}" type="slidenum">
              <a:rPr lang="en-US" smtClean="0"/>
              <a:t>‹#›</a:t>
            </a:fld>
            <a:endParaRPr lang="en-US" dirty="0"/>
          </a:p>
        </p:txBody>
      </p:sp>
    </p:spTree>
    <p:extLst>
      <p:ext uri="{BB962C8B-B14F-4D97-AF65-F5344CB8AC3E}">
        <p14:creationId xmlns:p14="http://schemas.microsoft.com/office/powerpoint/2010/main" val="41920458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83A4C262-F73A-4775-8A54-B0E67C1D6652}" type="datetimeFigureOut">
              <a:rPr lang="en-US" smtClean="0"/>
              <a:t>9/2/2022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8C2A5BDE-54DE-45B7-BE8E-DF34A690AF59}" type="slidenum">
              <a:rPr lang="en-US" smtClean="0"/>
              <a:t>‹#›</a:t>
            </a:fld>
            <a:endParaRPr lang="en-US" dirty="0"/>
          </a:p>
        </p:txBody>
      </p:sp>
    </p:spTree>
    <p:extLst>
      <p:ext uri="{BB962C8B-B14F-4D97-AF65-F5344CB8AC3E}">
        <p14:creationId xmlns:p14="http://schemas.microsoft.com/office/powerpoint/2010/main" val="248036052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2A5BDE-54DE-45B7-BE8E-DF34A690AF59}" type="slidenum">
              <a:rPr lang="en-US" smtClean="0"/>
              <a:t>1</a:t>
            </a:fld>
            <a:endParaRPr lang="en-US" dirty="0"/>
          </a:p>
        </p:txBody>
      </p:sp>
    </p:spTree>
    <p:extLst>
      <p:ext uri="{BB962C8B-B14F-4D97-AF65-F5344CB8AC3E}">
        <p14:creationId xmlns:p14="http://schemas.microsoft.com/office/powerpoint/2010/main" val="4182181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County Clerk Support bridges the gap between the State and our 95 county clerks.  They inform the counties of recent legislative decisions and alert them of updates to existing forms and letters.  County Clerk Support updates and edits the County Clerk Guide and the Revenue website.  Additionally, they support dealers  who participate in the EZ Dealer Tag program.  This program allows electronic submission of paperwork related to a vehicle transaction from dealer to county clerks and provide the customer temporary tags. </a:t>
            </a:r>
            <a:endParaRPr lang="en-US" dirty="0"/>
          </a:p>
          <a:p>
            <a:endParaRPr lang="en-US" dirty="0"/>
          </a:p>
        </p:txBody>
      </p:sp>
      <p:sp>
        <p:nvSpPr>
          <p:cNvPr id="4" name="Slide Number Placeholder 3"/>
          <p:cNvSpPr>
            <a:spLocks noGrp="1"/>
          </p:cNvSpPr>
          <p:nvPr>
            <p:ph type="sldNum" sz="quarter" idx="5"/>
          </p:nvPr>
        </p:nvSpPr>
        <p:spPr/>
        <p:txBody>
          <a:bodyPr/>
          <a:lstStyle/>
          <a:p>
            <a:fld id="{3052F584-1F02-49B2-81C0-53CE44751118}" type="slidenum">
              <a:rPr lang="en-US" smtClean="0"/>
              <a:t>10</a:t>
            </a:fld>
            <a:endParaRPr lang="en-US" dirty="0"/>
          </a:p>
        </p:txBody>
      </p:sp>
    </p:spTree>
    <p:extLst>
      <p:ext uri="{BB962C8B-B14F-4D97-AF65-F5344CB8AC3E}">
        <p14:creationId xmlns:p14="http://schemas.microsoft.com/office/powerpoint/2010/main" val="25313002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Inventory &amp; SAT Unit are two units in one.  The Inventory portion is responsible for everything license plates.  They oversee plate production from beginning to end, fulfill county clerk plate orders and complete personalized plate requests.  The Inventory unit also handles drive out tags issued by dealers to their customers for vehicle purchases, as well as controlled and non-controlled stock for county clerks.  The SAT Unit, or Specialized Application Unit, processes title and/or registration applications for specific companies and government service agencies and discharge liens.  The variety of tasks provided by this unit makes it clear why they’re called a specialized application unit.</a:t>
            </a:r>
            <a:endParaRPr lang="en-US" sz="11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052F584-1F02-49B2-81C0-53CE44751118}" type="slidenum">
              <a:rPr lang="en-US" smtClean="0"/>
              <a:t>11</a:t>
            </a:fld>
            <a:endParaRPr lang="en-US" dirty="0"/>
          </a:p>
        </p:txBody>
      </p:sp>
    </p:spTree>
    <p:extLst>
      <p:ext uri="{BB962C8B-B14F-4D97-AF65-F5344CB8AC3E}">
        <p14:creationId xmlns:p14="http://schemas.microsoft.com/office/powerpoint/2010/main" val="6985316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TN State unit processes transactions that are incomplete or previously rejected and RO, which are Registration Only transactions.  All transactions are completed from a work grid through the TN State system.  This unit issues titles that were not processed by either the county clerk or call center.  Last, this unit processes second noting of liens; first noting of liens is done by the county clerks.</a:t>
            </a:r>
            <a:endParaRPr lang="en-US" sz="11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052F584-1F02-49B2-81C0-53CE44751118}" type="slidenum">
              <a:rPr lang="en-US" smtClean="0"/>
              <a:t>12</a:t>
            </a:fld>
            <a:endParaRPr lang="en-US" dirty="0"/>
          </a:p>
        </p:txBody>
      </p:sp>
    </p:spTree>
    <p:extLst>
      <p:ext uri="{BB962C8B-B14F-4D97-AF65-F5344CB8AC3E}">
        <p14:creationId xmlns:p14="http://schemas.microsoft.com/office/powerpoint/2010/main" val="486565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Rebuilt &amp; Salvage Support Unit processes title applications for vehicles identified as salvage, non-repairable or rebuilt.  By law, any vehicle that is less than 10 model years old that has sustained damage of 75% or more than the retail value of the vehicle must undergo this process before the vehicle can be driven again.  Vehicles with non-repairable titles are unable to be driven on the road and can only be used for parts.  Formerly known as Anti-Theft, this unit collaborates with Special Investigations (SI) in the inspection of rebuilt vehicles from the public and/or dealers.  They also complete requests for replacement VINs and TNVINs. This unit communicates with customers via Zendesk questions and phone calls.</a:t>
            </a:r>
            <a:endParaRPr lang="en-US" dirty="0"/>
          </a:p>
          <a:p>
            <a:endParaRPr lang="en-US" dirty="0"/>
          </a:p>
        </p:txBody>
      </p:sp>
      <p:sp>
        <p:nvSpPr>
          <p:cNvPr id="4" name="Slide Number Placeholder 3"/>
          <p:cNvSpPr>
            <a:spLocks noGrp="1"/>
          </p:cNvSpPr>
          <p:nvPr>
            <p:ph type="sldNum" sz="quarter" idx="5"/>
          </p:nvPr>
        </p:nvSpPr>
        <p:spPr/>
        <p:txBody>
          <a:bodyPr/>
          <a:lstStyle/>
          <a:p>
            <a:fld id="{3052F584-1F02-49B2-81C0-53CE44751118}" type="slidenum">
              <a:rPr lang="en-US" smtClean="0"/>
              <a:t>13</a:t>
            </a:fld>
            <a:endParaRPr lang="en-US" dirty="0"/>
          </a:p>
        </p:txBody>
      </p:sp>
    </p:spTree>
    <p:extLst>
      <p:ext uri="{BB962C8B-B14F-4D97-AF65-F5344CB8AC3E}">
        <p14:creationId xmlns:p14="http://schemas.microsoft.com/office/powerpoint/2010/main" val="39779613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EIVS or Electronic Insurance Verification System was established in response to James Lee Atwood Jr. being killed by an uninsured motorist, and in 2017, the James Lee Atwood Jr law was enacted.  The law seeks to reduce the number of uninsured motorists in the State of Tennessee.  Working in conjunction with all the insurance companies and their Full Book of Business, EIVS is actively decreasing the number of unconfirmed VINs.  EIVS responds to customers via Zendesk, chat, fax and phone calls.</a:t>
            </a:r>
          </a:p>
          <a:p>
            <a:endParaRPr lang="en-US" dirty="0"/>
          </a:p>
        </p:txBody>
      </p:sp>
      <p:sp>
        <p:nvSpPr>
          <p:cNvPr id="4" name="Slide Number Placeholder 3"/>
          <p:cNvSpPr>
            <a:spLocks noGrp="1"/>
          </p:cNvSpPr>
          <p:nvPr>
            <p:ph type="sldNum" sz="quarter" idx="5"/>
          </p:nvPr>
        </p:nvSpPr>
        <p:spPr/>
        <p:txBody>
          <a:bodyPr/>
          <a:lstStyle/>
          <a:p>
            <a:fld id="{3052F584-1F02-49B2-81C0-53CE44751118}" type="slidenum">
              <a:rPr lang="en-US" smtClean="0"/>
              <a:t>14</a:t>
            </a:fld>
            <a:endParaRPr lang="en-US" dirty="0"/>
          </a:p>
        </p:txBody>
      </p:sp>
    </p:spTree>
    <p:extLst>
      <p:ext uri="{BB962C8B-B14F-4D97-AF65-F5344CB8AC3E}">
        <p14:creationId xmlns:p14="http://schemas.microsoft.com/office/powerpoint/2010/main" val="16428319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Motor Carrier unit supports commercial vehicles only.  In addition to titling and registering commercial vehicles, they offer registration for federal programs such as IFTA, IRP and UCR.  Customers can submit taxes via the TR3, an online tax collection system and representatives process paperwork and issue credentials.  Motor Carrier representatives also respond to customer inquiries via Zendesk and phone calls.</a:t>
            </a:r>
            <a:endParaRPr lang="en-US" sz="11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052F584-1F02-49B2-81C0-53CE44751118}" type="slidenum">
              <a:rPr lang="en-US" smtClean="0"/>
              <a:t>15</a:t>
            </a:fld>
            <a:endParaRPr lang="en-US" dirty="0"/>
          </a:p>
        </p:txBody>
      </p:sp>
    </p:spTree>
    <p:extLst>
      <p:ext uri="{BB962C8B-B14F-4D97-AF65-F5344CB8AC3E}">
        <p14:creationId xmlns:p14="http://schemas.microsoft.com/office/powerpoint/2010/main" val="26307524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2A5BDE-54DE-45B7-BE8E-DF34A690AF59}" type="slidenum">
              <a:rPr lang="en-US" smtClean="0"/>
              <a:t>16</a:t>
            </a:fld>
            <a:endParaRPr lang="en-US" dirty="0"/>
          </a:p>
        </p:txBody>
      </p:sp>
    </p:spTree>
    <p:extLst>
      <p:ext uri="{BB962C8B-B14F-4D97-AF65-F5344CB8AC3E}">
        <p14:creationId xmlns:p14="http://schemas.microsoft.com/office/powerpoint/2010/main" val="646679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2A5BDE-54DE-45B7-BE8E-DF34A690AF59}" type="slidenum">
              <a:rPr lang="en-US" smtClean="0"/>
              <a:t>2</a:t>
            </a:fld>
            <a:endParaRPr lang="en-US" dirty="0"/>
          </a:p>
        </p:txBody>
      </p:sp>
    </p:spTree>
    <p:extLst>
      <p:ext uri="{BB962C8B-B14F-4D97-AF65-F5344CB8AC3E}">
        <p14:creationId xmlns:p14="http://schemas.microsoft.com/office/powerpoint/2010/main" val="3645309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2A5BDE-54DE-45B7-BE8E-DF34A690AF59}" type="slidenum">
              <a:rPr lang="en-US" smtClean="0"/>
              <a:t>3</a:t>
            </a:fld>
            <a:endParaRPr lang="en-US" dirty="0"/>
          </a:p>
        </p:txBody>
      </p:sp>
    </p:spTree>
    <p:extLst>
      <p:ext uri="{BB962C8B-B14F-4D97-AF65-F5344CB8AC3E}">
        <p14:creationId xmlns:p14="http://schemas.microsoft.com/office/powerpoint/2010/main" val="3645309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2A5BDE-54DE-45B7-BE8E-DF34A690AF59}" type="slidenum">
              <a:rPr lang="en-US" smtClean="0"/>
              <a:t>4</a:t>
            </a:fld>
            <a:endParaRPr lang="en-US" dirty="0"/>
          </a:p>
        </p:txBody>
      </p:sp>
    </p:spTree>
    <p:extLst>
      <p:ext uri="{BB962C8B-B14F-4D97-AF65-F5344CB8AC3E}">
        <p14:creationId xmlns:p14="http://schemas.microsoft.com/office/powerpoint/2010/main" val="3645309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Vehicle Services is part of the Department of Revenue.  The Department of Revenue is responsible for collection of taxes based on various laws.  Revenue collects around 87% of the state’s revenue.  Vehicle Services is part of the Department of Revenue because we collect registration fees.  In the last fiscal year, Vehicle Services brought in $327,530,123.64 through registrations and registered 7,681,922 vehicles.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Commission Gerregano explains because state government uses tax dollars, collected through vehicle title and registration, to fund and provide the services that Tennessee residents rely upon, it is essential that we provide etiquette and excellent customer service our customers.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Customer service is the State and Vehicle Services’ mission.  We want our customers, taxpayers, to know we’re here to help and guide them through their issues/problems.  Whenever possible, educating the customer is the priority. As a representative of the state, provide customers accurate and timely information to build trust. These are important factors because great customer service is noticed.  Nissan, Amazon, and Volkswagen all are in Tennessee – why?  These companies want states that are good to work with, and great customer service is a part of this.</a:t>
            </a:r>
            <a:endParaRPr lang="en-US" dirty="0"/>
          </a:p>
          <a:p>
            <a:endParaRPr lang="en-US" dirty="0"/>
          </a:p>
        </p:txBody>
      </p:sp>
      <p:sp>
        <p:nvSpPr>
          <p:cNvPr id="4" name="Slide Number Placeholder 3"/>
          <p:cNvSpPr>
            <a:spLocks noGrp="1"/>
          </p:cNvSpPr>
          <p:nvPr>
            <p:ph type="sldNum" sz="quarter" idx="5"/>
          </p:nvPr>
        </p:nvSpPr>
        <p:spPr/>
        <p:txBody>
          <a:bodyPr/>
          <a:lstStyle/>
          <a:p>
            <a:fld id="{3052F584-1F02-49B2-81C0-53CE44751118}" type="slidenum">
              <a:rPr lang="en-US" smtClean="0"/>
              <a:t>5</a:t>
            </a:fld>
            <a:endParaRPr lang="en-US" dirty="0"/>
          </a:p>
        </p:txBody>
      </p:sp>
    </p:spTree>
    <p:extLst>
      <p:ext uri="{BB962C8B-B14F-4D97-AF65-F5344CB8AC3E}">
        <p14:creationId xmlns:p14="http://schemas.microsoft.com/office/powerpoint/2010/main" val="2659030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2A5BDE-54DE-45B7-BE8E-DF34A690AF59}" type="slidenum">
              <a:rPr lang="en-US" smtClean="0"/>
              <a:t>6</a:t>
            </a:fld>
            <a:endParaRPr lang="en-US" dirty="0"/>
          </a:p>
        </p:txBody>
      </p:sp>
    </p:spTree>
    <p:extLst>
      <p:ext uri="{BB962C8B-B14F-4D97-AF65-F5344CB8AC3E}">
        <p14:creationId xmlns:p14="http://schemas.microsoft.com/office/powerpoint/2010/main" val="3645309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2A5BDE-54DE-45B7-BE8E-DF34A690AF59}" type="slidenum">
              <a:rPr lang="en-US" smtClean="0"/>
              <a:t>7</a:t>
            </a:fld>
            <a:endParaRPr lang="en-US" dirty="0"/>
          </a:p>
        </p:txBody>
      </p:sp>
    </p:spTree>
    <p:extLst>
      <p:ext uri="{BB962C8B-B14F-4D97-AF65-F5344CB8AC3E}">
        <p14:creationId xmlns:p14="http://schemas.microsoft.com/office/powerpoint/2010/main" val="1531858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2A5BDE-54DE-45B7-BE8E-DF34A690AF59}" type="slidenum">
              <a:rPr lang="en-US" smtClean="0"/>
              <a:t>8</a:t>
            </a:fld>
            <a:endParaRPr lang="en-US" dirty="0"/>
          </a:p>
        </p:txBody>
      </p:sp>
    </p:spTree>
    <p:extLst>
      <p:ext uri="{BB962C8B-B14F-4D97-AF65-F5344CB8AC3E}">
        <p14:creationId xmlns:p14="http://schemas.microsoft.com/office/powerpoint/2010/main" val="3106835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Call Center &amp; Research is comprised of a call center, NCIC, the National Crime Information Center, NMVTIS – National Motor Vehicle Title system and Research. The call center responds to inquiries from both the public and the 95 county clerks and can handle approximately 700 calls daily and 3,500 per week.  On average, the call center handles about 14,000 calls per month.  Not only are representative responsible for responding to phone calls, and they also correct title &amp; registration issues.  They can issue &amp; correct titles and clear stops on the system when called in by the county clerk.</a:t>
            </a:r>
          </a:p>
          <a:p>
            <a:endParaRPr lang="en-US" dirty="0"/>
          </a:p>
        </p:txBody>
      </p:sp>
      <p:sp>
        <p:nvSpPr>
          <p:cNvPr id="4" name="Slide Number Placeholder 3"/>
          <p:cNvSpPr>
            <a:spLocks noGrp="1"/>
          </p:cNvSpPr>
          <p:nvPr>
            <p:ph type="sldNum" sz="quarter" idx="5"/>
          </p:nvPr>
        </p:nvSpPr>
        <p:spPr/>
        <p:txBody>
          <a:bodyPr/>
          <a:lstStyle/>
          <a:p>
            <a:fld id="{3052F584-1F02-49B2-81C0-53CE44751118}" type="slidenum">
              <a:rPr lang="en-US" smtClean="0"/>
              <a:t>9</a:t>
            </a:fld>
            <a:endParaRPr lang="en-US" dirty="0"/>
          </a:p>
        </p:txBody>
      </p:sp>
    </p:spTree>
    <p:extLst>
      <p:ext uri="{BB962C8B-B14F-4D97-AF65-F5344CB8AC3E}">
        <p14:creationId xmlns:p14="http://schemas.microsoft.com/office/powerpoint/2010/main" val="9992317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Standard">
    <p:spTree>
      <p:nvGrpSpPr>
        <p:cNvPr id="1" name=""/>
        <p:cNvGrpSpPr/>
        <p:nvPr/>
      </p:nvGrpSpPr>
      <p:grpSpPr>
        <a:xfrm>
          <a:off x="0" y="0"/>
          <a:ext cx="0" cy="0"/>
          <a:chOff x="0" y="0"/>
          <a:chExt cx="0" cy="0"/>
        </a:xfrm>
      </p:grpSpPr>
      <p:sp>
        <p:nvSpPr>
          <p:cNvPr id="3" name="Rectangle 2"/>
          <p:cNvSpPr/>
          <p:nvPr userDrawn="1"/>
        </p:nvSpPr>
        <p:spPr>
          <a:xfrm>
            <a:off x="0" y="3886200"/>
            <a:ext cx="9144000"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52400" y="4038603"/>
            <a:ext cx="8839200" cy="1422399"/>
          </a:xfrm>
        </p:spPr>
        <p:txBody>
          <a:bodyPr>
            <a:normAutofit/>
          </a:bodyPr>
          <a:lstStyle>
            <a:lvl1pPr algn="ctr">
              <a:defRPr sz="40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7" name="Text Placeholder 13"/>
          <p:cNvSpPr>
            <a:spLocks noGrp="1"/>
          </p:cNvSpPr>
          <p:nvPr>
            <p:ph type="body" sz="quarter" idx="12" hasCustomPrompt="1"/>
          </p:nvPr>
        </p:nvSpPr>
        <p:spPr>
          <a:xfrm>
            <a:off x="152400" y="5461001"/>
            <a:ext cx="8839200" cy="812800"/>
          </a:xfrm>
        </p:spPr>
        <p:txBody>
          <a:bodyPr anchor="ctr">
            <a:normAutofit/>
          </a:bodyPr>
          <a:lstStyle>
            <a:lvl1pPr marL="0" indent="0" algn="ctr">
              <a:buNone/>
              <a:defRPr sz="2800">
                <a:solidFill>
                  <a:schemeClr val="bg1"/>
                </a:solidFill>
                <a:effectLst>
                  <a:outerShdw blurRad="38100" dist="38100" dir="2700000" algn="tl">
                    <a:srgbClr val="000000">
                      <a:alpha val="43137"/>
                    </a:srgbClr>
                  </a:outerShdw>
                </a:effectLst>
                <a:latin typeface="PermianSlabSerifTypeface" pitchFamily="50" charset="0"/>
              </a:defRPr>
            </a:lvl1pPr>
          </a:lstStyle>
          <a:p>
            <a:pPr lvl="0"/>
            <a:r>
              <a:rPr lang="en-US" dirty="0"/>
              <a:t>Sub-Title</a:t>
            </a:r>
          </a:p>
        </p:txBody>
      </p:sp>
      <p:sp>
        <p:nvSpPr>
          <p:cNvPr id="8" name="Text Placeholder 11"/>
          <p:cNvSpPr>
            <a:spLocks noGrp="1"/>
          </p:cNvSpPr>
          <p:nvPr>
            <p:ph type="body" sz="quarter" idx="11" hasCustomPrompt="1"/>
          </p:nvPr>
        </p:nvSpPr>
        <p:spPr>
          <a:xfrm>
            <a:off x="0" y="6400800"/>
            <a:ext cx="9144000" cy="457200"/>
          </a:xfrm>
        </p:spPr>
        <p:txBody>
          <a:bodyPr anchor="ctr">
            <a:normAutofit/>
          </a:bodyPr>
          <a:lstStyle>
            <a:lvl1pPr marL="0" indent="0" algn="ctr">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 |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57400" y="1143000"/>
            <a:ext cx="5029200" cy="2743200"/>
          </a:xfrm>
          <a:prstGeom prst="rect">
            <a:avLst/>
          </a:prstGeom>
        </p:spPr>
      </p:pic>
    </p:spTree>
    <p:extLst>
      <p:ext uri="{BB962C8B-B14F-4D97-AF65-F5344CB8AC3E}">
        <p14:creationId xmlns:p14="http://schemas.microsoft.com/office/powerpoint/2010/main" val="3357423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ody - Gra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4"/>
            <a:ext cx="8763000" cy="4958462"/>
          </a:xfrm>
        </p:spPr>
        <p:txBody>
          <a:bodyPr>
            <a:normAutofit/>
          </a:bodyPr>
          <a:lstStyle>
            <a:lvl1pPr>
              <a:buClr>
                <a:schemeClr val="accent5">
                  <a:lumMod val="60000"/>
                  <a:lumOff val="40000"/>
                </a:schemeClr>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5">
                  <a:lumMod val="60000"/>
                  <a:lumOff val="40000"/>
                </a:schemeClr>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5">
                  <a:lumMod val="60000"/>
                  <a:lumOff val="40000"/>
                </a:schemeClr>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39372"/>
            <a:ext cx="1341120" cy="731520"/>
          </a:xfrm>
          <a:prstGeom prst="rect">
            <a:avLst/>
          </a:prstGeom>
        </p:spPr>
      </p:pic>
    </p:spTree>
    <p:extLst>
      <p:ext uri="{BB962C8B-B14F-4D97-AF65-F5344CB8AC3E}">
        <p14:creationId xmlns:p14="http://schemas.microsoft.com/office/powerpoint/2010/main" val="2513139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Body - Ta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6"/>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6"/>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6"/>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39372"/>
            <a:ext cx="1341120" cy="731520"/>
          </a:xfrm>
          <a:prstGeom prst="rect">
            <a:avLst/>
          </a:prstGeom>
        </p:spPr>
      </p:pic>
    </p:spTree>
    <p:extLst>
      <p:ext uri="{BB962C8B-B14F-4D97-AF65-F5344CB8AC3E}">
        <p14:creationId xmlns:p14="http://schemas.microsoft.com/office/powerpoint/2010/main" val="2448185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ouble-Column 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4"/>
            <a:ext cx="4191000" cy="4958462"/>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3"/>
          </p:nvPr>
        </p:nvSpPr>
        <p:spPr>
          <a:xfrm>
            <a:off x="4724400" y="1193804"/>
            <a:ext cx="4191000" cy="4958462"/>
          </a:xfrm>
        </p:spPr>
        <p:txBody>
          <a:bodyPr>
            <a:normAutofit/>
          </a:bodyPr>
          <a:lstStyle>
            <a:lvl1pPr>
              <a:buClr>
                <a:srgbClr val="FF00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0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0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4"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39372"/>
            <a:ext cx="1341120" cy="731520"/>
          </a:xfrm>
          <a:prstGeom prst="rect">
            <a:avLst/>
          </a:prstGeom>
        </p:spPr>
      </p:pic>
    </p:spTree>
    <p:extLst>
      <p:ext uri="{BB962C8B-B14F-4D97-AF65-F5344CB8AC3E}">
        <p14:creationId xmlns:p14="http://schemas.microsoft.com/office/powerpoint/2010/main" val="2764569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455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 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 Orange">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 YellowGreen">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0678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 Gray">
    <p:bg>
      <p:bgPr>
        <a:solidFill>
          <a:schemeClr val="accent5">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00" y="0"/>
            <a:ext cx="4572000" cy="6858000"/>
          </a:xfrm>
        </p:spPr>
        <p:txBody>
          <a:bodyPr/>
          <a:lstStyle>
            <a:lvl1pPr marL="0" indent="0">
              <a:buNone/>
              <a:defRPr/>
            </a:lvl1pPr>
          </a:lstStyle>
          <a:p>
            <a:r>
              <a:rPr lang="en-US" dirty="0"/>
              <a:t>Click icon to add picture</a:t>
            </a:r>
          </a:p>
        </p:txBody>
      </p:sp>
      <p:sp>
        <p:nvSpPr>
          <p:cNvPr id="10" name="Title 9"/>
          <p:cNvSpPr>
            <a:spLocks noGrp="1"/>
          </p:cNvSpPr>
          <p:nvPr>
            <p:ph type="title"/>
          </p:nvPr>
        </p:nvSpPr>
        <p:spPr>
          <a:xfrm>
            <a:off x="381000" y="2209801"/>
            <a:ext cx="3962400" cy="2235200"/>
          </a:xfrm>
        </p:spPr>
        <p:txBody>
          <a:bodyPr>
            <a:noAutofit/>
          </a:bodyPr>
          <a:lstStyle>
            <a:lvl1pPr marL="0" indent="0" algn="l">
              <a:defRPr sz="3600">
                <a:effectLst/>
                <a:latin typeface="PermianSlabSerifTypeface" pitchFamily="50" charset="0"/>
              </a:defRPr>
            </a:lvl1pPr>
          </a:lstStyle>
          <a:p>
            <a:r>
              <a:rPr lang="en-US" dirty="0"/>
              <a:t>Click to edit Master title style</a:t>
            </a:r>
          </a:p>
        </p:txBody>
      </p:sp>
      <p:sp>
        <p:nvSpPr>
          <p:cNvPr id="12" name="Text Placeholder 11"/>
          <p:cNvSpPr>
            <a:spLocks noGrp="1"/>
          </p:cNvSpPr>
          <p:nvPr>
            <p:ph type="body" sz="quarter" idx="11" hasCustomPrompt="1"/>
          </p:nvPr>
        </p:nvSpPr>
        <p:spPr>
          <a:xfrm>
            <a:off x="381000" y="5562600"/>
            <a:ext cx="4038600" cy="1117600"/>
          </a:xfrm>
        </p:spPr>
        <p:txBody>
          <a:bodyPr anchor="b">
            <a:normAutofit/>
          </a:bodyPr>
          <a:lstStyle>
            <a:lvl1pPr marL="0" indent="0">
              <a:buNone/>
              <a:defRPr sz="11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a:t>
            </a:r>
          </a:p>
          <a:p>
            <a:pPr lvl="0"/>
            <a:r>
              <a:rPr lang="en-US" dirty="0"/>
              <a:t>Date</a:t>
            </a:r>
          </a:p>
        </p:txBody>
      </p:sp>
      <p:sp>
        <p:nvSpPr>
          <p:cNvPr id="14" name="Text Placeholder 13"/>
          <p:cNvSpPr>
            <a:spLocks noGrp="1"/>
          </p:cNvSpPr>
          <p:nvPr>
            <p:ph type="body" sz="quarter" idx="12" hasCustomPrompt="1"/>
          </p:nvPr>
        </p:nvSpPr>
        <p:spPr>
          <a:xfrm>
            <a:off x="381000" y="4445001"/>
            <a:ext cx="3962400" cy="812800"/>
          </a:xfrm>
        </p:spPr>
        <p:txBody>
          <a:bodyPr>
            <a:normAutofit/>
          </a:bodyPr>
          <a:lstStyle>
            <a:lvl1pPr marL="0" indent="0">
              <a:buNone/>
              <a:defRPr sz="2800">
                <a:solidFill>
                  <a:schemeClr val="accent5"/>
                </a:solidFill>
                <a:latin typeface="PermianSlabSerifTypeface" pitchFamily="50" charset="0"/>
              </a:defRPr>
            </a:lvl1pPr>
          </a:lstStyle>
          <a:p>
            <a:pPr lvl="0"/>
            <a:r>
              <a:rPr lang="en-US" dirty="0"/>
              <a:t>Sub-Title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040" y="304800"/>
            <a:ext cx="2346960" cy="1280160"/>
          </a:xfrm>
          <a:prstGeom prst="rect">
            <a:avLst/>
          </a:prstGeom>
        </p:spPr>
      </p:pic>
    </p:spTree>
    <p:extLst>
      <p:ext uri="{BB962C8B-B14F-4D97-AF65-F5344CB8AC3E}">
        <p14:creationId xmlns:p14="http://schemas.microsoft.com/office/powerpoint/2010/main" val="2255976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4" name="Rectangle 3"/>
          <p:cNvSpPr/>
          <p:nvPr userDrawn="1"/>
        </p:nvSpPr>
        <p:spPr>
          <a:xfrm>
            <a:off x="2590800" y="3874770"/>
            <a:ext cx="6553200" cy="2240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667000" y="3962400"/>
            <a:ext cx="6324600" cy="2057400"/>
          </a:xfrm>
        </p:spPr>
        <p:txBody>
          <a:bodyPr/>
          <a:lstStyle>
            <a:lvl1pPr algn="r">
              <a:defRPr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5509" t="13397" r="9549" b="13397"/>
          <a:stretch/>
        </p:blipFill>
        <p:spPr>
          <a:xfrm>
            <a:off x="152400" y="3766736"/>
            <a:ext cx="2514600" cy="2456348"/>
          </a:xfrm>
          <a:prstGeom prst="rect">
            <a:avLst/>
          </a:prstGeom>
          <a:noFill/>
          <a:ln>
            <a:noFill/>
          </a:ln>
        </p:spPr>
      </p:pic>
    </p:spTree>
    <p:extLst>
      <p:ext uri="{BB962C8B-B14F-4D97-AF65-F5344CB8AC3E}">
        <p14:creationId xmlns:p14="http://schemas.microsoft.com/office/powerpoint/2010/main" val="2854890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ody - TN Mark">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152400" y="1143000"/>
            <a:ext cx="8839200" cy="5562600"/>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05800" y="6019800"/>
            <a:ext cx="866774" cy="866774"/>
          </a:xfrm>
          <a:prstGeom prst="rect">
            <a:avLst/>
          </a:prstGeom>
        </p:spPr>
      </p:pic>
    </p:spTree>
    <p:extLst>
      <p:ext uri="{BB962C8B-B14F-4D97-AF65-F5344CB8AC3E}">
        <p14:creationId xmlns:p14="http://schemas.microsoft.com/office/powerpoint/2010/main" val="1899978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4"/>
            <a:ext cx="8763000" cy="4958462"/>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39372"/>
            <a:ext cx="1341120" cy="731520"/>
          </a:xfrm>
          <a:prstGeom prst="rect">
            <a:avLst/>
          </a:prstGeom>
        </p:spPr>
      </p:pic>
    </p:spTree>
    <p:extLst>
      <p:ext uri="{BB962C8B-B14F-4D97-AF65-F5344CB8AC3E}">
        <p14:creationId xmlns:p14="http://schemas.microsoft.com/office/powerpoint/2010/main" val="783884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ody - Red">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rgbClr val="FF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39372"/>
            <a:ext cx="1341120" cy="731520"/>
          </a:xfrm>
          <a:prstGeom prst="rect">
            <a:avLst/>
          </a:prstGeom>
        </p:spPr>
      </p:pic>
    </p:spTree>
    <p:extLst>
      <p:ext uri="{BB962C8B-B14F-4D97-AF65-F5344CB8AC3E}">
        <p14:creationId xmlns:p14="http://schemas.microsoft.com/office/powerpoint/2010/main" val="277065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dy - Orange">
    <p:spTree>
      <p:nvGrpSpPr>
        <p:cNvPr id="1" name=""/>
        <p:cNvGrpSpPr/>
        <p:nvPr/>
      </p:nvGrpSpPr>
      <p:grpSpPr>
        <a:xfrm>
          <a:off x="0" y="0"/>
          <a:ext cx="0" cy="0"/>
          <a:chOff x="0" y="0"/>
          <a:chExt cx="0" cy="0"/>
        </a:xfrm>
      </p:grpSpPr>
      <p:sp>
        <p:nvSpPr>
          <p:cNvPr id="12" name="Rectangle 11"/>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14" name="Content Placeholder 2"/>
          <p:cNvSpPr>
            <a:spLocks noGrp="1"/>
          </p:cNvSpPr>
          <p:nvPr>
            <p:ph idx="1"/>
          </p:nvPr>
        </p:nvSpPr>
        <p:spPr>
          <a:xfrm>
            <a:off x="228600" y="1193800"/>
            <a:ext cx="8763000" cy="4958465"/>
          </a:xfrm>
        </p:spPr>
        <p:txBody>
          <a:bodyPr>
            <a:normAutofit/>
          </a:bodyPr>
          <a:lstStyle>
            <a:lvl1pPr>
              <a:buClr>
                <a:schemeClr val="accent3"/>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3"/>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3"/>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p:cNvSpPr/>
          <p:nvPr userDrawn="1"/>
        </p:nvSpPr>
        <p:spPr>
          <a:xfrm>
            <a:off x="0" y="990602"/>
            <a:ext cx="9144000" cy="8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39372"/>
            <a:ext cx="1341120" cy="731520"/>
          </a:xfrm>
          <a:prstGeom prst="rect">
            <a:avLst/>
          </a:prstGeom>
        </p:spPr>
      </p:pic>
    </p:spTree>
    <p:extLst>
      <p:ext uri="{BB962C8B-B14F-4D97-AF65-F5344CB8AC3E}">
        <p14:creationId xmlns:p14="http://schemas.microsoft.com/office/powerpoint/2010/main" val="2563395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Body - Blue">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1"/>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1"/>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1"/>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39372"/>
            <a:ext cx="1341120" cy="731520"/>
          </a:xfrm>
          <a:prstGeom prst="rect">
            <a:avLst/>
          </a:prstGeom>
        </p:spPr>
      </p:pic>
    </p:spTree>
    <p:extLst>
      <p:ext uri="{BB962C8B-B14F-4D97-AF65-F5344CB8AC3E}">
        <p14:creationId xmlns:p14="http://schemas.microsoft.com/office/powerpoint/2010/main" val="2335100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ody - YellowGree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39372"/>
            <a:ext cx="1341120" cy="731520"/>
          </a:xfrm>
          <a:prstGeom prst="rect">
            <a:avLst/>
          </a:prstGeom>
        </p:spPr>
      </p:pic>
    </p:spTree>
    <p:extLst>
      <p:ext uri="{BB962C8B-B14F-4D97-AF65-F5344CB8AC3E}">
        <p14:creationId xmlns:p14="http://schemas.microsoft.com/office/powerpoint/2010/main" val="2883267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416675"/>
            <a:ext cx="2895600" cy="365125"/>
          </a:xfrm>
          <a:prstGeom prst="rect">
            <a:avLst/>
          </a:prstGeom>
        </p:spPr>
        <p:txBody>
          <a:bodyPr vert="horz" lIns="91440" tIns="45720" rIns="91440" bIns="45720" rtlCol="0" anchor="b"/>
          <a:lstStyle>
            <a:lvl1pPr algn="ct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7" name="Slide Number Placeholder 5"/>
          <p:cNvSpPr>
            <a:spLocks noGrp="1"/>
          </p:cNvSpPr>
          <p:nvPr>
            <p:ph type="sldNum" sz="quarter" idx="4"/>
          </p:nvPr>
        </p:nvSpPr>
        <p:spPr>
          <a:xfrm>
            <a:off x="6858000" y="6410326"/>
            <a:ext cx="2133600" cy="365125"/>
          </a:xfrm>
          <a:prstGeom prst="rect">
            <a:avLst/>
          </a:prstGeom>
        </p:spPr>
        <p:txBody>
          <a:bodyPr anchor="b"/>
          <a:lstStyle>
            <a:lvl1pPr algn="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1143005989"/>
      </p:ext>
    </p:extLst>
  </p:cSld>
  <p:clrMap bg1="lt1" tx1="dk1" bg2="lt2" tx2="dk2" accent1="accent1" accent2="accent2" accent3="accent3" accent4="accent4" accent5="accent5" accent6="accent6" hlink="hlink" folHlink="folHlink"/>
  <p:sldLayoutIdLst>
    <p:sldLayoutId id="2147483660" r:id="rId1"/>
    <p:sldLayoutId id="2147483670" r:id="rId2"/>
    <p:sldLayoutId id="2147483649" r:id="rId3"/>
    <p:sldLayoutId id="2147483680" r:id="rId4"/>
    <p:sldLayoutId id="2147483671" r:id="rId5"/>
    <p:sldLayoutId id="2147483668" r:id="rId6"/>
    <p:sldLayoutId id="2147483665" r:id="rId7"/>
    <p:sldLayoutId id="2147483672" r:id="rId8"/>
    <p:sldLayoutId id="2147483673" r:id="rId9"/>
    <p:sldLayoutId id="2147483679" r:id="rId10"/>
    <p:sldLayoutId id="2147483674" r:id="rId11"/>
    <p:sldLayoutId id="2147483662" r:id="rId12"/>
    <p:sldLayoutId id="2147483663" r:id="rId13"/>
    <p:sldLayoutId id="2147483676" r:id="rId14"/>
    <p:sldLayoutId id="2147483677" r:id="rId15"/>
    <p:sldLayoutId id="2147483675" r:id="rId16"/>
    <p:sldLayoutId id="2147483678" r:id="rId17"/>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hyperlink" Target="https://www.tn.gov/revenue/tax-resources/legal-resources/legislative-summaries.html" TargetMode="External"/><Relationship Id="rId3" Type="http://schemas.openxmlformats.org/officeDocument/2006/relationships/hyperlink" Target="https://tnclerks.zendesk.com/" TargetMode="External"/><Relationship Id="rId7" Type="http://schemas.openxmlformats.org/officeDocument/2006/relationships/hyperlink" Target="https://www.youtube.com/watch?v=bBdSw4Y0vRo&amp;t=17s" TargetMode="External"/><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hyperlink" Target="https://www.tn.gov/content/dam/tn/revenue/documents/pubs/annual_report2021.pdf" TargetMode="External"/><Relationship Id="rId5" Type="http://schemas.openxmlformats.org/officeDocument/2006/relationships/hyperlink" Target="https://vehiclelookup.revenue.tn.gov/#/login" TargetMode="External"/><Relationship Id="rId4" Type="http://schemas.openxmlformats.org/officeDocument/2006/relationships/hyperlink" Target="https://www.tn.gov/revenue/" TargetMode="External"/><Relationship Id="rId9" Type="http://schemas.openxmlformats.org/officeDocument/2006/relationships/hyperlink" Target="http://www.lexisnexis.com/hottopics/tncode/"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tn.gov/revenue"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hyperlink" Target="https://tnclerks.zendesk.com/hc/en-us" TargetMode="External"/><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Times New Roman" panose="02020603050405020304" pitchFamily="18" charset="0"/>
                <a:cs typeface="Times New Roman" panose="02020603050405020304" pitchFamily="18" charset="0"/>
              </a:rPr>
              <a:t>Vehicle Services Division</a:t>
            </a:r>
          </a:p>
        </p:txBody>
      </p:sp>
      <p:sp>
        <p:nvSpPr>
          <p:cNvPr id="3" name="Text Placeholder 2"/>
          <p:cNvSpPr>
            <a:spLocks noGrp="1"/>
          </p:cNvSpPr>
          <p:nvPr>
            <p:ph type="body" sz="quarter" idx="12"/>
          </p:nvPr>
        </p:nvSpPr>
        <p:spPr/>
        <p:txBody>
          <a:bodyPr/>
          <a:lstStyle/>
          <a:p>
            <a:r>
              <a:rPr lang="en-US" dirty="0">
                <a:latin typeface="Times New Roman" panose="02020603050405020304" pitchFamily="18" charset="0"/>
                <a:cs typeface="Times New Roman" panose="02020603050405020304" pitchFamily="18" charset="0"/>
              </a:rPr>
              <a:t>County Officials Orientation Program 2022</a:t>
            </a:r>
          </a:p>
        </p:txBody>
      </p:sp>
    </p:spTree>
    <p:extLst>
      <p:ext uri="{BB962C8B-B14F-4D97-AF65-F5344CB8AC3E}">
        <p14:creationId xmlns:p14="http://schemas.microsoft.com/office/powerpoint/2010/main" val="479260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92193-B21E-4DF9-83FD-0DB5804F3F1D}"/>
              </a:ext>
            </a:extLst>
          </p:cNvPr>
          <p:cNvSpPr>
            <a:spLocks noGrp="1"/>
          </p:cNvSpPr>
          <p:nvPr>
            <p:ph type="title"/>
          </p:nvPr>
        </p:nvSpPr>
        <p:spPr/>
        <p:txBody>
          <a:bodyPr/>
          <a:lstStyle/>
          <a:p>
            <a:r>
              <a:rPr lang="en-US" dirty="0"/>
              <a:t>Introduction to Vehicle Services</a:t>
            </a:r>
          </a:p>
        </p:txBody>
      </p:sp>
      <p:sp>
        <p:nvSpPr>
          <p:cNvPr id="3" name="Content Placeholder 2">
            <a:extLst>
              <a:ext uri="{FF2B5EF4-FFF2-40B4-BE49-F238E27FC236}">
                <a16:creationId xmlns:a16="http://schemas.microsoft.com/office/drawing/2014/main" id="{BAC284B5-8AF3-4BE4-A51F-385C88A46C0E}"/>
              </a:ext>
            </a:extLst>
          </p:cNvPr>
          <p:cNvSpPr>
            <a:spLocks noGrp="1"/>
          </p:cNvSpPr>
          <p:nvPr>
            <p:ph idx="1"/>
          </p:nvPr>
        </p:nvSpPr>
        <p:spPr/>
        <p:txBody>
          <a:bodyPr/>
          <a:lstStyle/>
          <a:p>
            <a:r>
              <a:rPr lang="en-US" b="1" dirty="0"/>
              <a:t>County Clerk Support</a:t>
            </a:r>
          </a:p>
          <a:p>
            <a:pPr marL="742950" marR="0" lvl="1" indent="-285750" algn="l" defTabSz="914400" rtl="0" eaLnBrk="1" fontAlgn="auto" latinLnBrk="0" hangingPunct="1">
              <a:lnSpc>
                <a:spcPct val="100000"/>
              </a:lnSpc>
              <a:spcBef>
                <a:spcPct val="20000"/>
              </a:spcBef>
              <a:spcAft>
                <a:spcPts val="0"/>
              </a:spcAft>
              <a:buClr>
                <a:srgbClr val="FF0F00"/>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Liaisons between the State and 95 county clerks.</a:t>
            </a:r>
          </a:p>
          <a:p>
            <a:pPr marL="742950" marR="0" lvl="1" indent="-285750" algn="l" defTabSz="914400" rtl="0" eaLnBrk="1" fontAlgn="auto" latinLnBrk="0" hangingPunct="1">
              <a:lnSpc>
                <a:spcPct val="100000"/>
              </a:lnSpc>
              <a:spcBef>
                <a:spcPct val="20000"/>
              </a:spcBef>
              <a:spcAft>
                <a:spcPts val="0"/>
              </a:spcAft>
              <a:buClr>
                <a:srgbClr val="FF0F00"/>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Informs clerks on recent legislative decisions, updates forms and letters.</a:t>
            </a:r>
          </a:p>
          <a:p>
            <a:pPr marL="742950" marR="0" lvl="1" indent="-285750" algn="l" defTabSz="914400" rtl="0" eaLnBrk="1" fontAlgn="auto" latinLnBrk="0" hangingPunct="1">
              <a:lnSpc>
                <a:spcPct val="100000"/>
              </a:lnSpc>
              <a:spcBef>
                <a:spcPct val="20000"/>
              </a:spcBef>
              <a:spcAft>
                <a:spcPts val="0"/>
              </a:spcAft>
              <a:buClr>
                <a:srgbClr val="FF0F00"/>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Updates and edits the County Clerk Guide and website.</a:t>
            </a:r>
          </a:p>
          <a:p>
            <a:pPr marL="742950" marR="0" lvl="1" indent="-285750" algn="l" defTabSz="914400" rtl="0" eaLnBrk="1" fontAlgn="auto" latinLnBrk="0" hangingPunct="1">
              <a:lnSpc>
                <a:spcPct val="100000"/>
              </a:lnSpc>
              <a:spcBef>
                <a:spcPct val="20000"/>
              </a:spcBef>
              <a:spcAft>
                <a:spcPts val="0"/>
              </a:spcAft>
              <a:buClr>
                <a:srgbClr val="FF0F00"/>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Supports dealers with EZ Dealer Tags.</a:t>
            </a:r>
          </a:p>
          <a:p>
            <a:pPr marL="742950" marR="0" lvl="1" indent="-285750" algn="l" defTabSz="914400" rtl="0" eaLnBrk="1" fontAlgn="auto" latinLnBrk="0" hangingPunct="1">
              <a:lnSpc>
                <a:spcPct val="100000"/>
              </a:lnSpc>
              <a:spcBef>
                <a:spcPct val="20000"/>
              </a:spcBef>
              <a:spcAft>
                <a:spcPts val="0"/>
              </a:spcAft>
              <a:buClr>
                <a:srgbClr val="FF0F00"/>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Responds to county clerk emails, Zendesk tickets and phone calls.</a:t>
            </a:r>
          </a:p>
          <a:p>
            <a:pPr marL="742950" marR="0" lvl="1" indent="-285750" algn="l" defTabSz="914400" rtl="0" eaLnBrk="1" fontAlgn="auto" latinLnBrk="0" hangingPunct="1">
              <a:lnSpc>
                <a:spcPct val="100000"/>
              </a:lnSpc>
              <a:spcBef>
                <a:spcPct val="20000"/>
              </a:spcBef>
              <a:spcAft>
                <a:spcPts val="0"/>
              </a:spcAft>
              <a:buClr>
                <a:srgbClr val="FF0F00"/>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Assists the Inventory Unit with license plate order requests. </a:t>
            </a:r>
          </a:p>
        </p:txBody>
      </p:sp>
    </p:spTree>
    <p:extLst>
      <p:ext uri="{BB962C8B-B14F-4D97-AF65-F5344CB8AC3E}">
        <p14:creationId xmlns:p14="http://schemas.microsoft.com/office/powerpoint/2010/main" val="2605794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92193-B21E-4DF9-83FD-0DB5804F3F1D}"/>
              </a:ext>
            </a:extLst>
          </p:cNvPr>
          <p:cNvSpPr>
            <a:spLocks noGrp="1"/>
          </p:cNvSpPr>
          <p:nvPr>
            <p:ph type="title"/>
          </p:nvPr>
        </p:nvSpPr>
        <p:spPr/>
        <p:txBody>
          <a:bodyPr/>
          <a:lstStyle/>
          <a:p>
            <a:r>
              <a:rPr lang="en-US" dirty="0"/>
              <a:t>Introduction to Vehicle Services</a:t>
            </a:r>
          </a:p>
        </p:txBody>
      </p:sp>
      <p:sp>
        <p:nvSpPr>
          <p:cNvPr id="3" name="Content Placeholder 2">
            <a:extLst>
              <a:ext uri="{FF2B5EF4-FFF2-40B4-BE49-F238E27FC236}">
                <a16:creationId xmlns:a16="http://schemas.microsoft.com/office/drawing/2014/main" id="{BAC284B5-8AF3-4BE4-A51F-385C88A46C0E}"/>
              </a:ext>
            </a:extLst>
          </p:cNvPr>
          <p:cNvSpPr>
            <a:spLocks noGrp="1"/>
          </p:cNvSpPr>
          <p:nvPr>
            <p:ph idx="1"/>
          </p:nvPr>
        </p:nvSpPr>
        <p:spPr/>
        <p:txBody>
          <a:bodyPr>
            <a:normAutofit lnSpcReduction="10000"/>
          </a:bodyPr>
          <a:lstStyle/>
          <a:p>
            <a:r>
              <a:rPr lang="en-US" b="1" dirty="0"/>
              <a:t>Inventory &amp; Specialized Application Unit</a:t>
            </a:r>
          </a:p>
          <a:p>
            <a:pPr lvl="1"/>
            <a:r>
              <a:rPr lang="en-US" sz="2400" i="1" dirty="0"/>
              <a:t>Inventory Unit </a:t>
            </a:r>
          </a:p>
          <a:p>
            <a:pPr lvl="2"/>
            <a:r>
              <a:rPr lang="en-US" sz="2400" dirty="0"/>
              <a:t>Begins plate production and completes order requests for county clerk’s controlled and non-controlled stock.</a:t>
            </a:r>
          </a:p>
          <a:p>
            <a:pPr lvl="2"/>
            <a:r>
              <a:rPr lang="en-US" sz="2400" dirty="0"/>
              <a:t>Handles license plate order requests.</a:t>
            </a:r>
          </a:p>
          <a:p>
            <a:pPr lvl="2"/>
            <a:r>
              <a:rPr lang="en-US" sz="2400" dirty="0"/>
              <a:t>Handles drive out tags.</a:t>
            </a:r>
          </a:p>
          <a:p>
            <a:pPr lvl="1">
              <a:buClr>
                <a:srgbClr val="FF0F00"/>
              </a:buClr>
            </a:pPr>
            <a:r>
              <a:rPr lang="en-US" sz="2400" i="1" dirty="0">
                <a:solidFill>
                  <a:prstClr val="black"/>
                </a:solidFill>
              </a:rPr>
              <a:t>Specialized Application Unit (SAT)</a:t>
            </a:r>
          </a:p>
          <a:p>
            <a:pPr lvl="2"/>
            <a:r>
              <a:rPr lang="en-US" sz="2400" dirty="0"/>
              <a:t>Processes title and/or registration applications for specific companies and special groups (government service agencies.)</a:t>
            </a:r>
          </a:p>
          <a:p>
            <a:pPr lvl="2"/>
            <a:r>
              <a:rPr lang="en-US" sz="2400" dirty="0"/>
              <a:t>Discharges liens</a:t>
            </a:r>
          </a:p>
        </p:txBody>
      </p:sp>
    </p:spTree>
    <p:extLst>
      <p:ext uri="{BB962C8B-B14F-4D97-AF65-F5344CB8AC3E}">
        <p14:creationId xmlns:p14="http://schemas.microsoft.com/office/powerpoint/2010/main" val="3033687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92193-B21E-4DF9-83FD-0DB5804F3F1D}"/>
              </a:ext>
            </a:extLst>
          </p:cNvPr>
          <p:cNvSpPr>
            <a:spLocks noGrp="1"/>
          </p:cNvSpPr>
          <p:nvPr>
            <p:ph type="title"/>
          </p:nvPr>
        </p:nvSpPr>
        <p:spPr/>
        <p:txBody>
          <a:bodyPr/>
          <a:lstStyle/>
          <a:p>
            <a:r>
              <a:rPr lang="en-US" dirty="0"/>
              <a:t>Introduction to Vehicle Services</a:t>
            </a:r>
          </a:p>
        </p:txBody>
      </p:sp>
      <p:sp>
        <p:nvSpPr>
          <p:cNvPr id="3" name="Content Placeholder 2">
            <a:extLst>
              <a:ext uri="{FF2B5EF4-FFF2-40B4-BE49-F238E27FC236}">
                <a16:creationId xmlns:a16="http://schemas.microsoft.com/office/drawing/2014/main" id="{BAC284B5-8AF3-4BE4-A51F-385C88A46C0E}"/>
              </a:ext>
            </a:extLst>
          </p:cNvPr>
          <p:cNvSpPr>
            <a:spLocks noGrp="1"/>
          </p:cNvSpPr>
          <p:nvPr>
            <p:ph idx="1"/>
          </p:nvPr>
        </p:nvSpPr>
        <p:spPr/>
        <p:txBody>
          <a:bodyPr/>
          <a:lstStyle/>
          <a:p>
            <a:r>
              <a:rPr lang="en-US" b="1" dirty="0"/>
              <a:t>TNState Unit</a:t>
            </a:r>
          </a:p>
          <a:p>
            <a:pPr marL="742950" marR="0" lvl="1" indent="-285750" algn="l" defTabSz="914400" rtl="0" eaLnBrk="1" fontAlgn="auto" latinLnBrk="0" hangingPunct="1">
              <a:lnSpc>
                <a:spcPct val="100000"/>
              </a:lnSpc>
              <a:spcBef>
                <a:spcPct val="20000"/>
              </a:spcBef>
              <a:spcAft>
                <a:spcPts val="0"/>
              </a:spcAft>
              <a:buClr>
                <a:srgbClr val="FF0F00"/>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Processes title applications which are sent into the State in an incomplete status, by the county clerk.</a:t>
            </a:r>
          </a:p>
          <a:p>
            <a:pPr marL="742950" marR="0" lvl="1" indent="-285750" algn="l" defTabSz="914400" rtl="0" eaLnBrk="1" fontAlgn="auto" latinLnBrk="0" hangingPunct="1">
              <a:lnSpc>
                <a:spcPct val="100000"/>
              </a:lnSpc>
              <a:spcBef>
                <a:spcPct val="20000"/>
              </a:spcBef>
              <a:spcAft>
                <a:spcPts val="0"/>
              </a:spcAft>
              <a:buClr>
                <a:srgbClr val="FF0F00"/>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Processes applications which were previously rejected for additional information.</a:t>
            </a:r>
          </a:p>
          <a:p>
            <a:pPr marL="742950" marR="0" lvl="1" indent="-285750" algn="l" defTabSz="914400" rtl="0" eaLnBrk="1" fontAlgn="auto" latinLnBrk="0" hangingPunct="1">
              <a:lnSpc>
                <a:spcPct val="100000"/>
              </a:lnSpc>
              <a:spcBef>
                <a:spcPct val="20000"/>
              </a:spcBef>
              <a:spcAft>
                <a:spcPts val="0"/>
              </a:spcAft>
              <a:buClr>
                <a:srgbClr val="FF0F00"/>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Issues titles not processed by either county clerk or call center.</a:t>
            </a:r>
          </a:p>
          <a:p>
            <a:pPr marL="742950" marR="0" lvl="1" indent="-285750" algn="l" defTabSz="914400" rtl="0" eaLnBrk="1" fontAlgn="auto" latinLnBrk="0" hangingPunct="1">
              <a:lnSpc>
                <a:spcPct val="100000"/>
              </a:lnSpc>
              <a:spcBef>
                <a:spcPct val="20000"/>
              </a:spcBef>
              <a:spcAft>
                <a:spcPts val="0"/>
              </a:spcAft>
              <a:buClr>
                <a:srgbClr val="FF0F00"/>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Processes second noting of liens.</a:t>
            </a:r>
            <a:endParaRPr lang="en-US" dirty="0"/>
          </a:p>
        </p:txBody>
      </p:sp>
    </p:spTree>
    <p:extLst>
      <p:ext uri="{BB962C8B-B14F-4D97-AF65-F5344CB8AC3E}">
        <p14:creationId xmlns:p14="http://schemas.microsoft.com/office/powerpoint/2010/main" val="177099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92193-B21E-4DF9-83FD-0DB5804F3F1D}"/>
              </a:ext>
            </a:extLst>
          </p:cNvPr>
          <p:cNvSpPr>
            <a:spLocks noGrp="1"/>
          </p:cNvSpPr>
          <p:nvPr>
            <p:ph type="title"/>
          </p:nvPr>
        </p:nvSpPr>
        <p:spPr/>
        <p:txBody>
          <a:bodyPr/>
          <a:lstStyle/>
          <a:p>
            <a:r>
              <a:rPr lang="en-US" dirty="0"/>
              <a:t>Introduction to Vehicle Services</a:t>
            </a:r>
          </a:p>
        </p:txBody>
      </p:sp>
      <p:sp>
        <p:nvSpPr>
          <p:cNvPr id="3" name="Content Placeholder 2">
            <a:extLst>
              <a:ext uri="{FF2B5EF4-FFF2-40B4-BE49-F238E27FC236}">
                <a16:creationId xmlns:a16="http://schemas.microsoft.com/office/drawing/2014/main" id="{BAC284B5-8AF3-4BE4-A51F-385C88A46C0E}"/>
              </a:ext>
            </a:extLst>
          </p:cNvPr>
          <p:cNvSpPr>
            <a:spLocks noGrp="1"/>
          </p:cNvSpPr>
          <p:nvPr>
            <p:ph idx="1"/>
          </p:nvPr>
        </p:nvSpPr>
        <p:spPr/>
        <p:txBody>
          <a:bodyPr/>
          <a:lstStyle/>
          <a:p>
            <a:r>
              <a:rPr lang="en-US" b="1" dirty="0"/>
              <a:t>Rebuilt &amp; Salvage Support Unit</a:t>
            </a:r>
          </a:p>
          <a:p>
            <a:pPr lvl="1"/>
            <a:r>
              <a:rPr lang="en-US" sz="2400" dirty="0"/>
              <a:t>Also known as Anti-Theft.</a:t>
            </a:r>
          </a:p>
          <a:p>
            <a:pPr lvl="1"/>
            <a:r>
              <a:rPr lang="en-US" sz="2400" dirty="0"/>
              <a:t>Processes salvage, non-repairable and rebuilt title applications.</a:t>
            </a:r>
          </a:p>
          <a:p>
            <a:pPr lvl="1"/>
            <a:r>
              <a:rPr lang="en-US" sz="2400" dirty="0"/>
              <a:t>Collaborates with Special Investigations (SI) to inspect rebuilt vehicles from dealers and general public.</a:t>
            </a:r>
          </a:p>
          <a:p>
            <a:pPr lvl="1"/>
            <a:r>
              <a:rPr lang="en-US" sz="2400" dirty="0"/>
              <a:t>Processes county clerk transactions which require review for salvage/rebuilt process.</a:t>
            </a:r>
          </a:p>
          <a:p>
            <a:pPr lvl="1"/>
            <a:r>
              <a:rPr lang="en-US" sz="2400" dirty="0"/>
              <a:t>Completes requests for replacement VINs and TN VINs.</a:t>
            </a:r>
          </a:p>
          <a:p>
            <a:pPr lvl="1"/>
            <a:r>
              <a:rPr lang="en-US" sz="2400" dirty="0"/>
              <a:t>Responds to Zendesk questions and phone calls.</a:t>
            </a:r>
          </a:p>
        </p:txBody>
      </p:sp>
    </p:spTree>
    <p:extLst>
      <p:ext uri="{BB962C8B-B14F-4D97-AF65-F5344CB8AC3E}">
        <p14:creationId xmlns:p14="http://schemas.microsoft.com/office/powerpoint/2010/main" val="2014797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92193-B21E-4DF9-83FD-0DB5804F3F1D}"/>
              </a:ext>
            </a:extLst>
          </p:cNvPr>
          <p:cNvSpPr>
            <a:spLocks noGrp="1"/>
          </p:cNvSpPr>
          <p:nvPr>
            <p:ph type="title"/>
          </p:nvPr>
        </p:nvSpPr>
        <p:spPr/>
        <p:txBody>
          <a:bodyPr/>
          <a:lstStyle/>
          <a:p>
            <a:r>
              <a:rPr lang="en-US" dirty="0"/>
              <a:t>Introduction to Vehicle Services</a:t>
            </a:r>
          </a:p>
        </p:txBody>
      </p:sp>
      <p:sp>
        <p:nvSpPr>
          <p:cNvPr id="3" name="Content Placeholder 2">
            <a:extLst>
              <a:ext uri="{FF2B5EF4-FFF2-40B4-BE49-F238E27FC236}">
                <a16:creationId xmlns:a16="http://schemas.microsoft.com/office/drawing/2014/main" id="{BAC284B5-8AF3-4BE4-A51F-385C88A46C0E}"/>
              </a:ext>
            </a:extLst>
          </p:cNvPr>
          <p:cNvSpPr>
            <a:spLocks noGrp="1"/>
          </p:cNvSpPr>
          <p:nvPr>
            <p:ph idx="1"/>
          </p:nvPr>
        </p:nvSpPr>
        <p:spPr/>
        <p:txBody>
          <a:bodyPr/>
          <a:lstStyle/>
          <a:p>
            <a:r>
              <a:rPr lang="en-US" b="1" dirty="0"/>
              <a:t>Electronic Insurance Verification System (EIVS)</a:t>
            </a:r>
          </a:p>
          <a:p>
            <a:pPr lvl="1"/>
            <a:r>
              <a:rPr lang="en-US" sz="2400" dirty="0"/>
              <a:t>Established in January 2017 in response to the James Lee Atwood Jr. law.</a:t>
            </a:r>
          </a:p>
          <a:p>
            <a:pPr lvl="1"/>
            <a:r>
              <a:rPr lang="en-US" sz="2400" dirty="0"/>
              <a:t>Created to help reduce the number of uninsured drivers in the state of Tennessee.</a:t>
            </a:r>
          </a:p>
          <a:p>
            <a:pPr lvl="1"/>
            <a:r>
              <a:rPr lang="en-US" sz="2400" dirty="0"/>
              <a:t>Collaborates with all insurance companies to decrease the unconfirmed VINs supplied by Full Book of Business.</a:t>
            </a:r>
          </a:p>
          <a:p>
            <a:pPr lvl="1"/>
            <a:r>
              <a:rPr lang="en-US" sz="2400" dirty="0"/>
              <a:t>Responds to customers via Zendesk, chat, fax and phone calls.</a:t>
            </a:r>
          </a:p>
        </p:txBody>
      </p:sp>
    </p:spTree>
    <p:extLst>
      <p:ext uri="{BB962C8B-B14F-4D97-AF65-F5344CB8AC3E}">
        <p14:creationId xmlns:p14="http://schemas.microsoft.com/office/powerpoint/2010/main" val="2442928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92193-B21E-4DF9-83FD-0DB5804F3F1D}"/>
              </a:ext>
            </a:extLst>
          </p:cNvPr>
          <p:cNvSpPr>
            <a:spLocks noGrp="1"/>
          </p:cNvSpPr>
          <p:nvPr>
            <p:ph type="title"/>
          </p:nvPr>
        </p:nvSpPr>
        <p:spPr/>
        <p:txBody>
          <a:bodyPr/>
          <a:lstStyle/>
          <a:p>
            <a:r>
              <a:rPr lang="en-US" dirty="0"/>
              <a:t>Introduction to Vehicle Services</a:t>
            </a:r>
          </a:p>
        </p:txBody>
      </p:sp>
      <p:sp>
        <p:nvSpPr>
          <p:cNvPr id="3" name="Content Placeholder 2">
            <a:extLst>
              <a:ext uri="{FF2B5EF4-FFF2-40B4-BE49-F238E27FC236}">
                <a16:creationId xmlns:a16="http://schemas.microsoft.com/office/drawing/2014/main" id="{BAC284B5-8AF3-4BE4-A51F-385C88A46C0E}"/>
              </a:ext>
            </a:extLst>
          </p:cNvPr>
          <p:cNvSpPr>
            <a:spLocks noGrp="1"/>
          </p:cNvSpPr>
          <p:nvPr>
            <p:ph idx="1"/>
          </p:nvPr>
        </p:nvSpPr>
        <p:spPr/>
        <p:txBody>
          <a:bodyPr/>
          <a:lstStyle/>
          <a:p>
            <a:r>
              <a:rPr lang="en-US" b="1" dirty="0"/>
              <a:t>Motor Carrier</a:t>
            </a:r>
          </a:p>
          <a:p>
            <a:pPr marL="742950" marR="0" lvl="1" indent="-285750" algn="l" defTabSz="914400" rtl="0" eaLnBrk="1" fontAlgn="auto" latinLnBrk="0" hangingPunct="1">
              <a:lnSpc>
                <a:spcPct val="100000"/>
              </a:lnSpc>
              <a:spcBef>
                <a:spcPct val="20000"/>
              </a:spcBef>
              <a:spcAft>
                <a:spcPts val="0"/>
              </a:spcAft>
              <a:buClr>
                <a:srgbClr val="FF0F00"/>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Responsible for titling and registration of commercial vehicles.</a:t>
            </a:r>
          </a:p>
          <a:p>
            <a:pPr marL="742950" marR="0" lvl="1" indent="-285750" algn="l" defTabSz="914400" rtl="0" eaLnBrk="1" fontAlgn="auto" latinLnBrk="0" hangingPunct="1">
              <a:lnSpc>
                <a:spcPct val="100000"/>
              </a:lnSpc>
              <a:spcBef>
                <a:spcPct val="20000"/>
              </a:spcBef>
              <a:spcAft>
                <a:spcPts val="0"/>
              </a:spcAft>
              <a:buClr>
                <a:srgbClr val="FF0F00"/>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Responsible for IRP, IFTA and UCR registration.</a:t>
            </a:r>
          </a:p>
          <a:p>
            <a:pPr marL="742950" marR="0" lvl="1" indent="-285750" algn="l" defTabSz="914400" rtl="0" eaLnBrk="1" fontAlgn="auto" latinLnBrk="0" hangingPunct="1">
              <a:lnSpc>
                <a:spcPct val="100000"/>
              </a:lnSpc>
              <a:spcBef>
                <a:spcPct val="20000"/>
              </a:spcBef>
              <a:spcAft>
                <a:spcPts val="0"/>
              </a:spcAft>
              <a:buClr>
                <a:srgbClr val="FF0F00"/>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Collects fuel taxes via TNTAP/process via TR3.</a:t>
            </a:r>
          </a:p>
          <a:p>
            <a:pPr marL="742950" marR="0" lvl="1" indent="-285750" algn="l" defTabSz="914400" rtl="0" eaLnBrk="1" fontAlgn="auto" latinLnBrk="0" hangingPunct="1">
              <a:lnSpc>
                <a:spcPct val="100000"/>
              </a:lnSpc>
              <a:spcBef>
                <a:spcPct val="20000"/>
              </a:spcBef>
              <a:spcAft>
                <a:spcPts val="0"/>
              </a:spcAft>
              <a:buClr>
                <a:srgbClr val="FF0F00"/>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Responds to customer phone calls and Zendesk questions.</a:t>
            </a:r>
          </a:p>
          <a:p>
            <a:pPr marL="0" indent="0">
              <a:buNone/>
            </a:pPr>
            <a:endParaRPr lang="en-US" dirty="0"/>
          </a:p>
        </p:txBody>
      </p:sp>
    </p:spTree>
    <p:extLst>
      <p:ext uri="{BB962C8B-B14F-4D97-AF65-F5344CB8AC3E}">
        <p14:creationId xmlns:p14="http://schemas.microsoft.com/office/powerpoint/2010/main" val="2662774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QUESTIONS/COMMENTS</a:t>
            </a:r>
          </a:p>
        </p:txBody>
      </p:sp>
      <p:sp>
        <p:nvSpPr>
          <p:cNvPr id="2" name="Slide Number Placeholder 1"/>
          <p:cNvSpPr>
            <a:spLocks noGrp="1"/>
          </p:cNvSpPr>
          <p:nvPr>
            <p:ph type="sldNum" sz="quarter" idx="12"/>
          </p:nvPr>
        </p:nvSpPr>
        <p:spPr/>
        <p:txBody>
          <a:bodyPr/>
          <a:lstStyle/>
          <a:p>
            <a:fld id="{5C76A076-0EB6-4ACF-BC93-AE169B35ECF5}" type="slidenum">
              <a:rPr lang="en-US" smtClean="0"/>
              <a:pPr/>
              <a:t>16</a:t>
            </a:fld>
            <a:endParaRPr lang="en-US" dirty="0"/>
          </a:p>
        </p:txBody>
      </p:sp>
      <p:sp>
        <p:nvSpPr>
          <p:cNvPr id="3" name="Content Placeholder 2"/>
          <p:cNvSpPr>
            <a:spLocks noGrp="1"/>
          </p:cNvSpPr>
          <p:nvPr>
            <p:ph idx="1"/>
          </p:nvPr>
        </p:nvSpPr>
        <p:spPr>
          <a:xfrm>
            <a:off x="304800" y="2438400"/>
            <a:ext cx="8763000" cy="2570865"/>
          </a:xfrm>
        </p:spPr>
        <p:txBody>
          <a:bodyPr>
            <a:normAutofit/>
          </a:bodyPr>
          <a:lstStyle/>
          <a:p>
            <a:pPr marL="0" indent="0" algn="ctr">
              <a:buNone/>
            </a:pPr>
            <a:r>
              <a:rPr lang="en-US" sz="8000" b="1" dirty="0">
                <a:solidFill>
                  <a:srgbClr val="FF0000"/>
                </a:solidFill>
              </a:rPr>
              <a:t>Thank you!!!</a:t>
            </a:r>
          </a:p>
        </p:txBody>
      </p:sp>
    </p:spTree>
    <p:extLst>
      <p:ext uri="{BB962C8B-B14F-4D97-AF65-F5344CB8AC3E}">
        <p14:creationId xmlns:p14="http://schemas.microsoft.com/office/powerpoint/2010/main" val="3785840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Welcome!</a:t>
            </a:r>
          </a:p>
        </p:txBody>
      </p:sp>
      <p:sp>
        <p:nvSpPr>
          <p:cNvPr id="2" name="Slide Number Placeholder 1"/>
          <p:cNvSpPr>
            <a:spLocks noGrp="1"/>
          </p:cNvSpPr>
          <p:nvPr>
            <p:ph type="sldNum" sz="quarter" idx="12"/>
          </p:nvPr>
        </p:nvSpPr>
        <p:spPr/>
        <p:txBody>
          <a:bodyPr/>
          <a:lstStyle/>
          <a:p>
            <a:fld id="{5C76A076-0EB6-4ACF-BC93-AE169B35ECF5}" type="slidenum">
              <a:rPr lang="en-US" smtClean="0"/>
              <a:pPr/>
              <a:t>2</a:t>
            </a:fld>
            <a:endParaRPr lang="en-US" dirty="0"/>
          </a:p>
        </p:txBody>
      </p:sp>
      <p:sp>
        <p:nvSpPr>
          <p:cNvPr id="3" name="TextBox 2"/>
          <p:cNvSpPr txBox="1"/>
          <p:nvPr/>
        </p:nvSpPr>
        <p:spPr>
          <a:xfrm>
            <a:off x="228600" y="1219200"/>
            <a:ext cx="8686800" cy="5201424"/>
          </a:xfrm>
          <a:prstGeom prst="rect">
            <a:avLst/>
          </a:prstGeom>
          <a:noFill/>
        </p:spPr>
        <p:txBody>
          <a:bodyPr wrap="square" rtlCol="0">
            <a:spAutoFit/>
          </a:bodyPr>
          <a:lstStyle/>
          <a:p>
            <a:pPr marL="1028700" lvl="1" indent="-571500">
              <a:buFont typeface="Arial" panose="020B0604020202020204" pitchFamily="34" charset="0"/>
              <a:buChar char="•"/>
            </a:pPr>
            <a:r>
              <a:rPr lang="en-US" sz="3200" cap="all" dirty="0">
                <a:solidFill>
                  <a:srgbClr val="FF0000"/>
                </a:solidFill>
              </a:rPr>
              <a:t>OVERVIEW OF the TN Dept. of Revenue</a:t>
            </a:r>
          </a:p>
          <a:p>
            <a:pPr marL="1371600" lvl="2" indent="-457200">
              <a:buFont typeface="Arial" panose="020B0604020202020204" pitchFamily="34" charset="0"/>
              <a:buChar char="•"/>
            </a:pPr>
            <a:endParaRPr lang="en-US" sz="2800" dirty="0"/>
          </a:p>
          <a:p>
            <a:pPr marL="1028700" lvl="1" indent="-571500">
              <a:buFont typeface="Arial" panose="020B0604020202020204" pitchFamily="34" charset="0"/>
              <a:buChar char="•"/>
            </a:pPr>
            <a:r>
              <a:rPr lang="en-US" sz="3200" cap="all" dirty="0">
                <a:solidFill>
                  <a:srgbClr val="FF0000"/>
                </a:solidFill>
              </a:rPr>
              <a:t>About Vehicle Services</a:t>
            </a:r>
          </a:p>
          <a:p>
            <a:pPr marL="1028700" lvl="1" indent="-571500">
              <a:buFont typeface="Arial" panose="020B0604020202020204" pitchFamily="34" charset="0"/>
              <a:buChar char="•"/>
            </a:pPr>
            <a:endParaRPr lang="en-US" sz="3200" cap="all" dirty="0">
              <a:solidFill>
                <a:srgbClr val="FF0000"/>
              </a:solidFill>
            </a:endParaRPr>
          </a:p>
          <a:p>
            <a:pPr marL="1028700" lvl="1" indent="-571500">
              <a:buFont typeface="Arial" panose="020B0604020202020204" pitchFamily="34" charset="0"/>
              <a:buChar char="•"/>
            </a:pPr>
            <a:r>
              <a:rPr lang="en-US" sz="3200" cap="all" dirty="0">
                <a:solidFill>
                  <a:srgbClr val="FF0000"/>
                </a:solidFill>
              </a:rPr>
              <a:t>How each VS work unit works with the counties</a:t>
            </a:r>
          </a:p>
          <a:p>
            <a:pPr marL="1028700" lvl="1" indent="-571500">
              <a:buFont typeface="Arial" panose="020B0604020202020204" pitchFamily="34" charset="0"/>
              <a:buChar char="•"/>
            </a:pPr>
            <a:endParaRPr lang="en-US" sz="3200" cap="all" dirty="0">
              <a:solidFill>
                <a:srgbClr val="FF0000"/>
              </a:solidFill>
            </a:endParaRPr>
          </a:p>
          <a:p>
            <a:pPr marL="1028700" lvl="1" indent="-571500">
              <a:buFont typeface="Wingdings" panose="05000000000000000000" pitchFamily="2" charset="2"/>
              <a:buChar char="Ø"/>
            </a:pPr>
            <a:endParaRPr lang="en-US" sz="4000" cap="all" dirty="0">
              <a:solidFill>
                <a:srgbClr val="FF0000"/>
              </a:solidFill>
            </a:endParaRPr>
          </a:p>
          <a:p>
            <a:pPr lvl="2"/>
            <a:endParaRPr lang="en-US" sz="3600" dirty="0"/>
          </a:p>
          <a:p>
            <a:endParaRPr lang="en-US" dirty="0"/>
          </a:p>
          <a:p>
            <a:endParaRPr lang="en-US" dirty="0"/>
          </a:p>
        </p:txBody>
      </p:sp>
    </p:spTree>
    <p:extLst>
      <p:ext uri="{BB962C8B-B14F-4D97-AF65-F5344CB8AC3E}">
        <p14:creationId xmlns:p14="http://schemas.microsoft.com/office/powerpoint/2010/main" val="2822990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About TN Dept. of Revenue</a:t>
            </a:r>
          </a:p>
        </p:txBody>
      </p:sp>
      <p:sp>
        <p:nvSpPr>
          <p:cNvPr id="2" name="Slide Number Placeholder 1"/>
          <p:cNvSpPr>
            <a:spLocks noGrp="1"/>
          </p:cNvSpPr>
          <p:nvPr>
            <p:ph type="sldNum" sz="quarter" idx="12"/>
          </p:nvPr>
        </p:nvSpPr>
        <p:spPr/>
        <p:txBody>
          <a:bodyPr/>
          <a:lstStyle/>
          <a:p>
            <a:fld id="{5C76A076-0EB6-4ACF-BC93-AE169B35ECF5}" type="slidenum">
              <a:rPr lang="en-US" smtClean="0"/>
              <a:pPr/>
              <a:t>3</a:t>
            </a:fld>
            <a:endParaRPr lang="en-US" dirty="0"/>
          </a:p>
        </p:txBody>
      </p:sp>
      <p:sp>
        <p:nvSpPr>
          <p:cNvPr id="3" name="TextBox 2"/>
          <p:cNvSpPr txBox="1"/>
          <p:nvPr/>
        </p:nvSpPr>
        <p:spPr>
          <a:xfrm>
            <a:off x="6446213" y="1290133"/>
            <a:ext cx="2590800" cy="4493538"/>
          </a:xfrm>
          <a:prstGeom prst="rect">
            <a:avLst/>
          </a:prstGeom>
          <a:noFill/>
        </p:spPr>
        <p:txBody>
          <a:bodyPr wrap="square" rtlCol="0">
            <a:spAutoFit/>
          </a:bodyPr>
          <a:lstStyle/>
          <a:p>
            <a:r>
              <a:rPr lang="en-US" sz="2200" dirty="0"/>
              <a:t>As Tennessee’s chief tax collector, Revenue (DOR) is responsible for the administration of state tax laws and motor vehicle title and registration laws established by the legislature and the collection of taxes and fees associated with those laws.</a:t>
            </a:r>
          </a:p>
        </p:txBody>
      </p:sp>
      <p:pic>
        <p:nvPicPr>
          <p:cNvPr id="5" name="Picture 4">
            <a:extLst>
              <a:ext uri="{FF2B5EF4-FFF2-40B4-BE49-F238E27FC236}">
                <a16:creationId xmlns:a16="http://schemas.microsoft.com/office/drawing/2014/main" id="{CBEAEEA7-5FAC-4C93-B1C6-FBAC1E5064CB}"/>
              </a:ext>
            </a:extLst>
          </p:cNvPr>
          <p:cNvPicPr>
            <a:picLocks noChangeAspect="1"/>
          </p:cNvPicPr>
          <p:nvPr/>
        </p:nvPicPr>
        <p:blipFill>
          <a:blip r:embed="rId3"/>
          <a:stretch>
            <a:fillRect/>
          </a:stretch>
        </p:blipFill>
        <p:spPr>
          <a:xfrm>
            <a:off x="0" y="1074329"/>
            <a:ext cx="6446921" cy="5105400"/>
          </a:xfrm>
          <a:prstGeom prst="rect">
            <a:avLst/>
          </a:prstGeom>
        </p:spPr>
      </p:pic>
    </p:spTree>
    <p:extLst>
      <p:ext uri="{BB962C8B-B14F-4D97-AF65-F5344CB8AC3E}">
        <p14:creationId xmlns:p14="http://schemas.microsoft.com/office/powerpoint/2010/main" val="3782329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About Vehicle Services</a:t>
            </a:r>
          </a:p>
        </p:txBody>
      </p:sp>
      <p:sp>
        <p:nvSpPr>
          <p:cNvPr id="2" name="Slide Number Placeholder 1"/>
          <p:cNvSpPr>
            <a:spLocks noGrp="1"/>
          </p:cNvSpPr>
          <p:nvPr>
            <p:ph type="sldNum" sz="quarter" idx="12"/>
          </p:nvPr>
        </p:nvSpPr>
        <p:spPr/>
        <p:txBody>
          <a:bodyPr/>
          <a:lstStyle/>
          <a:p>
            <a:fld id="{5C76A076-0EB6-4ACF-BC93-AE169B35ECF5}" type="slidenum">
              <a:rPr lang="en-US" smtClean="0"/>
              <a:pPr/>
              <a:t>4</a:t>
            </a:fld>
            <a:endParaRPr lang="en-US" dirty="0"/>
          </a:p>
        </p:txBody>
      </p:sp>
      <p:sp>
        <p:nvSpPr>
          <p:cNvPr id="3" name="TextBox 2"/>
          <p:cNvSpPr txBox="1"/>
          <p:nvPr/>
        </p:nvSpPr>
        <p:spPr>
          <a:xfrm>
            <a:off x="228600" y="1219200"/>
            <a:ext cx="8686800" cy="489364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Vehicle Title &amp; Registration is administered by the Tennessee Department of Revenue through its Vehicle Services Division. Working in concert with the Department of Revenue's Vehicle Services Division, County Clerks in each of Tennessee's 95 counties across the state register vehicles and assist with title transactions. Serving as deputy registrars and agents of the State, County Clerks share responsibility for administering Tennessee's motor vehicle title and registration laws.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County Clerks ensure all vehicles operating on the road are properly titled and registered and hold the important responsibility of collecting appropriate sales tax and other fees and taxes related to motor vehicles.</a:t>
            </a:r>
          </a:p>
        </p:txBody>
      </p:sp>
    </p:spTree>
    <p:extLst>
      <p:ext uri="{BB962C8B-B14F-4D97-AF65-F5344CB8AC3E}">
        <p14:creationId xmlns:p14="http://schemas.microsoft.com/office/powerpoint/2010/main" val="2943393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Vehicle Services</a:t>
            </a:r>
          </a:p>
        </p:txBody>
      </p:sp>
      <p:sp>
        <p:nvSpPr>
          <p:cNvPr id="3" name="TextBox 2">
            <a:extLst>
              <a:ext uri="{FF2B5EF4-FFF2-40B4-BE49-F238E27FC236}">
                <a16:creationId xmlns:a16="http://schemas.microsoft.com/office/drawing/2014/main" id="{DD0379CA-947E-4A35-968C-1D999DDD25A6}"/>
              </a:ext>
            </a:extLst>
          </p:cNvPr>
          <p:cNvSpPr txBox="1"/>
          <p:nvPr/>
        </p:nvSpPr>
        <p:spPr>
          <a:xfrm>
            <a:off x="123701" y="1034971"/>
            <a:ext cx="8839200" cy="5127558"/>
          </a:xfrm>
          <a:prstGeom prst="rect">
            <a:avLst/>
          </a:prstGeom>
          <a:noFill/>
        </p:spPr>
        <p:txBody>
          <a:bodyPr wrap="square" rtlCol="0">
            <a:spAutoFit/>
          </a:bodyPr>
          <a:lstStyle/>
          <a:p>
            <a:pPr marR="0" lvl="0" algn="l" defTabSz="914400" rtl="0" eaLnBrk="1" fontAlgn="auto" latinLnBrk="0" hangingPunct="1">
              <a:lnSpc>
                <a:spcPct val="100000"/>
              </a:lnSpc>
              <a:spcBef>
                <a:spcPct val="20000"/>
              </a:spcBef>
              <a:spcAft>
                <a:spcPts val="0"/>
              </a:spcAft>
              <a:buClr>
                <a:srgbClr val="FF0F00"/>
              </a:buClr>
              <a:buSzTx/>
              <a:tabLst/>
              <a:defRPr/>
            </a:pPr>
            <a:r>
              <a:rPr kumimoji="0" lang="en-US"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We are …</a:t>
            </a:r>
          </a:p>
          <a:p>
            <a:pPr marL="742950" marR="0" lvl="1" indent="-285750" algn="l" defTabSz="914400" rtl="0" eaLnBrk="1" fontAlgn="auto" latinLnBrk="0" hangingPunct="1">
              <a:lnSpc>
                <a:spcPct val="100000"/>
              </a:lnSpc>
              <a:spcBef>
                <a:spcPct val="20000"/>
              </a:spcBef>
              <a:spcAft>
                <a:spcPts val="0"/>
              </a:spcAft>
              <a:buClr>
                <a:srgbClr val="FF0F00"/>
              </a:buClr>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 division within the Department of Revenue.</a:t>
            </a:r>
          </a:p>
          <a:p>
            <a:pPr marL="457200" marR="0" lvl="1" indent="0" algn="l" defTabSz="914400" rtl="0" eaLnBrk="1" fontAlgn="auto" latinLnBrk="0" hangingPunct="1">
              <a:lnSpc>
                <a:spcPct val="100000"/>
              </a:lnSpc>
              <a:spcBef>
                <a:spcPct val="20000"/>
              </a:spcBef>
              <a:spcAft>
                <a:spcPts val="0"/>
              </a:spcAft>
              <a:buClr>
                <a:srgbClr val="FF0F00"/>
              </a:buClr>
              <a:buSzTx/>
              <a:buFont typeface="Arial" panose="020B0604020202020204" pitchFamily="34" charset="0"/>
              <a:buNone/>
              <a:tabLst/>
              <a:defRPr/>
            </a:pPr>
            <a:endParaRPr kumimoji="0" lang="en-US"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742950" marR="0" lvl="1" indent="-285750" algn="l" defTabSz="914400" rtl="0" eaLnBrk="1" fontAlgn="auto" latinLnBrk="0" hangingPunct="1">
              <a:lnSpc>
                <a:spcPct val="100000"/>
              </a:lnSpc>
              <a:spcBef>
                <a:spcPct val="20000"/>
              </a:spcBef>
              <a:spcAft>
                <a:spcPts val="0"/>
              </a:spcAft>
              <a:buClr>
                <a:srgbClr val="FF0F00"/>
              </a:buClr>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Vehicle Services registered 7,875,717 vehicles which represents $359 million in revenue for the 20-21 fiscal year.*</a:t>
            </a:r>
          </a:p>
          <a:p>
            <a:pPr marR="0" lvl="1" algn="l" defTabSz="914400" rtl="0" eaLnBrk="1" fontAlgn="auto" latinLnBrk="0" hangingPunct="1">
              <a:lnSpc>
                <a:spcPct val="100000"/>
              </a:lnSpc>
              <a:spcBef>
                <a:spcPct val="20000"/>
              </a:spcBef>
              <a:spcAft>
                <a:spcPts val="0"/>
              </a:spcAft>
              <a:buClr>
                <a:srgbClr val="FF0F00"/>
              </a:buClr>
              <a:buSzTx/>
              <a:tabLst/>
              <a:defRPr/>
            </a:pPr>
            <a:endParaRPr kumimoji="0" lang="en-US"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742950" marR="0" lvl="1" indent="-285750" algn="l" defTabSz="914400" rtl="0" eaLnBrk="1" fontAlgn="auto" latinLnBrk="0" hangingPunct="1">
              <a:lnSpc>
                <a:spcPct val="100000"/>
              </a:lnSpc>
              <a:spcBef>
                <a:spcPct val="20000"/>
              </a:spcBef>
              <a:spcAft>
                <a:spcPts val="0"/>
              </a:spcAft>
              <a:buClr>
                <a:srgbClr val="FF0F00"/>
              </a:buClr>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Our mission is to offer the highest quality of customer service with respect, courtesy and individual professionalism.</a:t>
            </a:r>
          </a:p>
          <a:p>
            <a:pPr marR="0" lvl="1" algn="l" defTabSz="914400" rtl="0" eaLnBrk="1" fontAlgn="auto" latinLnBrk="0" hangingPunct="1">
              <a:lnSpc>
                <a:spcPct val="100000"/>
              </a:lnSpc>
              <a:spcBef>
                <a:spcPct val="20000"/>
              </a:spcBef>
              <a:spcAft>
                <a:spcPts val="0"/>
              </a:spcAft>
              <a:buClr>
                <a:srgbClr val="FF0F00"/>
              </a:buClr>
              <a:buSzTx/>
              <a:tabLst/>
              <a:defRPr/>
            </a:pPr>
            <a:endParaRPr kumimoji="0" lang="en-US"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742950" marR="0" lvl="1" indent="-285750" algn="l" defTabSz="914400" rtl="0" eaLnBrk="1" fontAlgn="auto" latinLnBrk="0" hangingPunct="1">
              <a:lnSpc>
                <a:spcPct val="100000"/>
              </a:lnSpc>
              <a:spcBef>
                <a:spcPct val="20000"/>
              </a:spcBef>
              <a:spcAft>
                <a:spcPts val="0"/>
              </a:spcAft>
              <a:buClr>
                <a:srgbClr val="FF0F00"/>
              </a:buClr>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The Vehicle Services team pledges to provide accurate and timely vehicle title, registration and tax information to each customer in the most efficient manner.</a:t>
            </a:r>
          </a:p>
          <a:p>
            <a:pPr marL="457200" marR="0" lvl="1" indent="0" algn="l" defTabSz="914400" rtl="0" eaLnBrk="1" fontAlgn="auto" latinLnBrk="0" hangingPunct="1">
              <a:lnSpc>
                <a:spcPct val="100000"/>
              </a:lnSpc>
              <a:spcBef>
                <a:spcPct val="20000"/>
              </a:spcBef>
              <a:spcAft>
                <a:spcPts val="0"/>
              </a:spcAft>
              <a:buClr>
                <a:srgbClr val="FF0F00"/>
              </a:buClr>
              <a:buSzTx/>
              <a:buFont typeface="Arial" panose="020B0604020202020204" pitchFamily="34" charset="0"/>
              <a:buNone/>
              <a:tabLst/>
              <a:defRPr/>
            </a:pPr>
            <a:r>
              <a:rPr kumimoji="0" lang="en-US" sz="7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*2020-2021 TN DOR Annual Report</a:t>
            </a:r>
            <a:endParaRPr kumimoji="0" lang="en-US" sz="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73868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LINKS</a:t>
            </a:r>
          </a:p>
        </p:txBody>
      </p:sp>
      <p:sp>
        <p:nvSpPr>
          <p:cNvPr id="2" name="Slide Number Placeholder 1"/>
          <p:cNvSpPr>
            <a:spLocks noGrp="1"/>
          </p:cNvSpPr>
          <p:nvPr>
            <p:ph type="sldNum" sz="quarter" idx="12"/>
          </p:nvPr>
        </p:nvSpPr>
        <p:spPr/>
        <p:txBody>
          <a:bodyPr/>
          <a:lstStyle/>
          <a:p>
            <a:fld id="{5C76A076-0EB6-4ACF-BC93-AE169B35ECF5}" type="slidenum">
              <a:rPr lang="en-US" smtClean="0"/>
              <a:pPr/>
              <a:t>6</a:t>
            </a:fld>
            <a:endParaRPr lang="en-US" dirty="0"/>
          </a:p>
        </p:txBody>
      </p:sp>
      <p:sp>
        <p:nvSpPr>
          <p:cNvPr id="6" name="Content Placeholder 5">
            <a:extLst>
              <a:ext uri="{FF2B5EF4-FFF2-40B4-BE49-F238E27FC236}">
                <a16:creationId xmlns:a16="http://schemas.microsoft.com/office/drawing/2014/main" id="{FCD9E37A-6777-4FAF-AFCF-346CF8E9BC64}"/>
              </a:ext>
            </a:extLst>
          </p:cNvPr>
          <p:cNvSpPr>
            <a:spLocks noGrp="1"/>
          </p:cNvSpPr>
          <p:nvPr>
            <p:ph idx="1"/>
          </p:nvPr>
        </p:nvSpPr>
        <p:spPr/>
        <p:txBody>
          <a:bodyPr>
            <a:normAutofit fontScale="47500" lnSpcReduction="20000"/>
          </a:bodyPr>
          <a:lstStyle/>
          <a:p>
            <a:pPr lvl="0">
              <a:buClr>
                <a:srgbClr val="E6D395"/>
              </a:buClr>
            </a:pPr>
            <a:r>
              <a:rPr lang="en-US" sz="2900" b="1" dirty="0">
                <a:solidFill>
                  <a:prstClr val="black"/>
                </a:solidFill>
              </a:rPr>
              <a:t>County Clerk Guide</a:t>
            </a:r>
          </a:p>
          <a:p>
            <a:pPr lvl="0">
              <a:buClr>
                <a:srgbClr val="E6D395"/>
              </a:buClr>
            </a:pPr>
            <a:r>
              <a:rPr lang="en-US" sz="2900" b="1" u="sng" dirty="0">
                <a:solidFill>
                  <a:prstClr val="black"/>
                </a:solidFill>
                <a:hlinkClick r:id="rId3"/>
              </a:rPr>
              <a:t>https://tnclerks.zendesk.com</a:t>
            </a:r>
            <a:endParaRPr lang="en-US" sz="2900" b="1" u="sng" dirty="0">
              <a:solidFill>
                <a:prstClr val="black"/>
              </a:solidFill>
            </a:endParaRPr>
          </a:p>
          <a:p>
            <a:pPr marL="457200" lvl="1" indent="0">
              <a:buClr>
                <a:srgbClr val="E6D395"/>
              </a:buClr>
              <a:buNone/>
            </a:pPr>
            <a:endParaRPr lang="en-US" sz="2900" b="1" u="sng" dirty="0">
              <a:solidFill>
                <a:prstClr val="black"/>
              </a:solidFill>
            </a:endParaRPr>
          </a:p>
          <a:p>
            <a:pPr lvl="0">
              <a:buClr>
                <a:srgbClr val="E6D395"/>
              </a:buClr>
            </a:pPr>
            <a:r>
              <a:rPr lang="en-US" sz="2900" b="1" dirty="0">
                <a:solidFill>
                  <a:prstClr val="black"/>
                </a:solidFill>
              </a:rPr>
              <a:t>Department of Revenue’s website</a:t>
            </a:r>
          </a:p>
          <a:p>
            <a:pPr lvl="0">
              <a:buClr>
                <a:srgbClr val="E6D395"/>
              </a:buClr>
            </a:pPr>
            <a:r>
              <a:rPr lang="en-US" sz="2900" b="1" dirty="0">
                <a:solidFill>
                  <a:prstClr val="black"/>
                </a:solidFill>
                <a:hlinkClick r:id="rId4"/>
              </a:rPr>
              <a:t>https://www.tn.gov/revenue/</a:t>
            </a:r>
            <a:endParaRPr lang="en-US" sz="2900" b="1" dirty="0">
              <a:solidFill>
                <a:prstClr val="black"/>
              </a:solidFill>
            </a:endParaRPr>
          </a:p>
          <a:p>
            <a:pPr marL="457200" lvl="1" indent="0">
              <a:buClr>
                <a:srgbClr val="E6D395"/>
              </a:buClr>
              <a:buNone/>
            </a:pPr>
            <a:endParaRPr lang="en-US" sz="2900" b="1" u="sng" dirty="0">
              <a:solidFill>
                <a:prstClr val="black"/>
              </a:solidFill>
            </a:endParaRPr>
          </a:p>
          <a:p>
            <a:pPr lvl="0">
              <a:buClr>
                <a:srgbClr val="E6D395"/>
              </a:buClr>
            </a:pPr>
            <a:r>
              <a:rPr lang="en-US" sz="2900" b="1" dirty="0">
                <a:solidFill>
                  <a:prstClr val="black"/>
                </a:solidFill>
              </a:rPr>
              <a:t>VTRS Web Inquiry</a:t>
            </a:r>
          </a:p>
          <a:p>
            <a:pPr lvl="0">
              <a:buClr>
                <a:srgbClr val="E6D395"/>
              </a:buClr>
            </a:pPr>
            <a:r>
              <a:rPr lang="en-US" sz="2900" b="1" dirty="0">
                <a:solidFill>
                  <a:prstClr val="black"/>
                </a:solidFill>
                <a:hlinkClick r:id="rId5"/>
              </a:rPr>
              <a:t>https://vehiclelookup.revenue.tn.gov/#/login</a:t>
            </a:r>
            <a:endParaRPr lang="en-US" sz="2900" b="1" dirty="0">
              <a:solidFill>
                <a:prstClr val="black"/>
              </a:solidFill>
            </a:endParaRPr>
          </a:p>
          <a:p>
            <a:pPr marL="400050" lvl="1" indent="0">
              <a:buClr>
                <a:srgbClr val="E6D395"/>
              </a:buClr>
              <a:buNone/>
            </a:pPr>
            <a:endParaRPr lang="en-US" sz="2900" b="1" dirty="0">
              <a:solidFill>
                <a:prstClr val="black"/>
              </a:solidFill>
            </a:endParaRPr>
          </a:p>
          <a:p>
            <a:pPr lvl="0">
              <a:buClr>
                <a:srgbClr val="E6D395"/>
              </a:buClr>
            </a:pPr>
            <a:r>
              <a:rPr lang="en-US" sz="2900" b="1" dirty="0">
                <a:solidFill>
                  <a:prstClr val="black"/>
                </a:solidFill>
              </a:rPr>
              <a:t>Revenue’s Annual Report</a:t>
            </a:r>
          </a:p>
          <a:p>
            <a:pPr lvl="0">
              <a:buClr>
                <a:srgbClr val="E6D395"/>
              </a:buClr>
            </a:pPr>
            <a:r>
              <a:rPr lang="en-US" sz="2900" b="1" dirty="0">
                <a:solidFill>
                  <a:prstClr val="black"/>
                </a:solidFill>
                <a:hlinkClick r:id="rId6"/>
              </a:rPr>
              <a:t>https://www.tn.gov/content/dam/tn/revenue/documents/pubs/annual_report2021.pdf</a:t>
            </a:r>
            <a:endParaRPr lang="en-US" sz="2900" b="1" dirty="0">
              <a:solidFill>
                <a:prstClr val="black"/>
              </a:solidFill>
            </a:endParaRPr>
          </a:p>
          <a:p>
            <a:pPr lvl="0">
              <a:buClr>
                <a:srgbClr val="E6D395"/>
              </a:buClr>
            </a:pPr>
            <a:endParaRPr lang="en-US" sz="2900" b="1" dirty="0">
              <a:solidFill>
                <a:prstClr val="black"/>
              </a:solidFill>
            </a:endParaRPr>
          </a:p>
          <a:p>
            <a:pPr lvl="0">
              <a:buClr>
                <a:srgbClr val="E6D395"/>
              </a:buClr>
            </a:pPr>
            <a:r>
              <a:rPr lang="en-US" sz="2900" b="1" dirty="0">
                <a:solidFill>
                  <a:prstClr val="black"/>
                </a:solidFill>
              </a:rPr>
              <a:t>About the Dept. of Revenue (video)</a:t>
            </a:r>
          </a:p>
          <a:p>
            <a:pPr>
              <a:buClr>
                <a:srgbClr val="E6D395"/>
              </a:buClr>
            </a:pPr>
            <a:r>
              <a:rPr lang="en-US" sz="2900" b="1" u="sng" dirty="0">
                <a:solidFill>
                  <a:prstClr val="black"/>
                </a:solidFill>
                <a:hlinkClick r:id="rId7"/>
              </a:rPr>
              <a:t>https://www.youtube.com/watch?v=bBdSw4Y0vRo&amp;t=17s</a:t>
            </a:r>
            <a:endParaRPr lang="en-US" sz="2900" b="1" u="sng" dirty="0">
              <a:solidFill>
                <a:prstClr val="black"/>
              </a:solidFill>
            </a:endParaRPr>
          </a:p>
          <a:p>
            <a:pPr marL="457200" lvl="1" indent="0">
              <a:buClr>
                <a:srgbClr val="E6D395"/>
              </a:buClr>
              <a:buNone/>
            </a:pPr>
            <a:endParaRPr lang="en-US" sz="2900" b="1" dirty="0">
              <a:solidFill>
                <a:prstClr val="black"/>
              </a:solidFill>
            </a:endParaRPr>
          </a:p>
          <a:p>
            <a:pPr lvl="0">
              <a:buClr>
                <a:srgbClr val="E6D395"/>
              </a:buClr>
            </a:pPr>
            <a:r>
              <a:rPr lang="en-US" sz="2900" b="1" dirty="0">
                <a:solidFill>
                  <a:prstClr val="black"/>
                </a:solidFill>
              </a:rPr>
              <a:t>Legislative Summaries </a:t>
            </a:r>
          </a:p>
          <a:p>
            <a:pPr lvl="0">
              <a:buClr>
                <a:srgbClr val="E6D395"/>
              </a:buClr>
            </a:pPr>
            <a:r>
              <a:rPr lang="en-US" sz="2900" b="1" dirty="0">
                <a:solidFill>
                  <a:prstClr val="black"/>
                </a:solidFill>
                <a:hlinkClick r:id="rId8"/>
              </a:rPr>
              <a:t>https://www.tn.gov/revenue/tax-resources/legal-resources/legislative-summaries.html</a:t>
            </a:r>
            <a:endParaRPr lang="en-US" sz="2900" b="1" u="sng" dirty="0">
              <a:solidFill>
                <a:prstClr val="black"/>
              </a:solidFill>
            </a:endParaRPr>
          </a:p>
          <a:p>
            <a:pPr marL="0" indent="0">
              <a:buNone/>
            </a:pPr>
            <a:endParaRPr lang="en-US" sz="2900" b="1" dirty="0"/>
          </a:p>
          <a:p>
            <a:r>
              <a:rPr lang="en-US" sz="2900" b="1" dirty="0"/>
              <a:t>Online Law Book</a:t>
            </a:r>
          </a:p>
          <a:p>
            <a:r>
              <a:rPr lang="en-US" sz="2900" b="1" dirty="0">
                <a:hlinkClick r:id="rId9"/>
              </a:rPr>
              <a:t>http://www.lexisnexis.com/hottopics/tncode/</a:t>
            </a:r>
            <a:endParaRPr lang="en-US" sz="2900" b="1" dirty="0"/>
          </a:p>
          <a:p>
            <a:pPr marL="400050" lvl="1" indent="0">
              <a:buNone/>
            </a:pPr>
            <a:endParaRPr lang="en-US" sz="2500" dirty="0"/>
          </a:p>
          <a:p>
            <a:endParaRPr lang="en-US" dirty="0"/>
          </a:p>
        </p:txBody>
      </p:sp>
    </p:spTree>
    <p:extLst>
      <p:ext uri="{BB962C8B-B14F-4D97-AF65-F5344CB8AC3E}">
        <p14:creationId xmlns:p14="http://schemas.microsoft.com/office/powerpoint/2010/main" val="3486466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177803"/>
            <a:ext cx="7698105" cy="825500"/>
          </a:xfrm>
        </p:spPr>
        <p:txBody>
          <a:bodyPr/>
          <a:lstStyle/>
          <a:p>
            <a:r>
              <a:rPr lang="en-US" sz="2800" dirty="0">
                <a:latin typeface="Times New Roman" panose="02020603050405020304" pitchFamily="18" charset="0"/>
                <a:cs typeface="Times New Roman" panose="02020603050405020304" pitchFamily="18" charset="0"/>
              </a:rPr>
              <a:t>About Vehicle Services – Communications</a:t>
            </a:r>
          </a:p>
        </p:txBody>
      </p:sp>
      <p:sp>
        <p:nvSpPr>
          <p:cNvPr id="2" name="Slide Number Placeholder 1"/>
          <p:cNvSpPr>
            <a:spLocks noGrp="1"/>
          </p:cNvSpPr>
          <p:nvPr>
            <p:ph type="sldNum" sz="quarter" idx="12"/>
          </p:nvPr>
        </p:nvSpPr>
        <p:spPr/>
        <p:txBody>
          <a:bodyPr/>
          <a:lstStyle/>
          <a:p>
            <a:fld id="{5C76A076-0EB6-4ACF-BC93-AE169B35ECF5}" type="slidenum">
              <a:rPr lang="en-US" smtClean="0"/>
              <a:pPr/>
              <a:t>7</a:t>
            </a:fld>
            <a:endParaRPr lang="en-US" dirty="0"/>
          </a:p>
        </p:txBody>
      </p:sp>
      <p:sp>
        <p:nvSpPr>
          <p:cNvPr id="3" name="TextBox 2"/>
          <p:cNvSpPr txBox="1"/>
          <p:nvPr/>
        </p:nvSpPr>
        <p:spPr>
          <a:xfrm>
            <a:off x="152400" y="1139339"/>
            <a:ext cx="8458200" cy="1631216"/>
          </a:xfrm>
          <a:prstGeom prst="rect">
            <a:avLst/>
          </a:prstGeom>
          <a:noFill/>
        </p:spPr>
        <p:txBody>
          <a:bodyPr wrap="square" rtlCol="0">
            <a:spAutoFit/>
          </a:bodyPr>
          <a:lstStyle/>
          <a:p>
            <a:pPr marL="342900" indent="-342900">
              <a:buFont typeface="Wingdings" panose="05000000000000000000" pitchFamily="2" charset="2"/>
              <a:buChar char="Ø"/>
            </a:pPr>
            <a:r>
              <a:rPr lang="en-US" sz="3200" dirty="0">
                <a:solidFill>
                  <a:schemeClr val="bg2"/>
                </a:solidFill>
              </a:rPr>
              <a:t>Title &amp; Registration Website</a:t>
            </a:r>
          </a:p>
          <a:p>
            <a:r>
              <a:rPr lang="en-US" dirty="0">
                <a:solidFill>
                  <a:schemeClr val="bg2"/>
                </a:solidFill>
                <a:hlinkClick r:id="rId3"/>
              </a:rPr>
              <a:t>www.tn.gov/revenue</a:t>
            </a:r>
            <a:endParaRPr lang="en-US" dirty="0">
              <a:solidFill>
                <a:schemeClr val="bg2"/>
              </a:solidFill>
            </a:endParaRPr>
          </a:p>
          <a:p>
            <a:endParaRPr lang="en-US" dirty="0">
              <a:solidFill>
                <a:schemeClr val="bg2"/>
              </a:solidFill>
            </a:endParaRPr>
          </a:p>
          <a:p>
            <a:endParaRPr lang="en-US" sz="3200" dirty="0">
              <a:solidFill>
                <a:schemeClr val="bg2"/>
              </a:solidFill>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49" y="2057400"/>
            <a:ext cx="7717155" cy="389099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52098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177803"/>
            <a:ext cx="7698105" cy="825500"/>
          </a:xfrm>
        </p:spPr>
        <p:txBody>
          <a:bodyPr/>
          <a:lstStyle/>
          <a:p>
            <a:r>
              <a:rPr lang="en-US" sz="2800" dirty="0">
                <a:latin typeface="Times New Roman" panose="02020603050405020304" pitchFamily="18" charset="0"/>
                <a:cs typeface="Times New Roman" panose="02020603050405020304" pitchFamily="18" charset="0"/>
              </a:rPr>
              <a:t>About Vehicle Services – Communications</a:t>
            </a:r>
          </a:p>
        </p:txBody>
      </p:sp>
      <p:sp>
        <p:nvSpPr>
          <p:cNvPr id="2" name="Slide Number Placeholder 1"/>
          <p:cNvSpPr>
            <a:spLocks noGrp="1"/>
          </p:cNvSpPr>
          <p:nvPr>
            <p:ph type="sldNum" sz="quarter" idx="12"/>
          </p:nvPr>
        </p:nvSpPr>
        <p:spPr/>
        <p:txBody>
          <a:bodyPr/>
          <a:lstStyle/>
          <a:p>
            <a:fld id="{5C76A076-0EB6-4ACF-BC93-AE169B35ECF5}" type="slidenum">
              <a:rPr lang="en-US" smtClean="0"/>
              <a:pPr/>
              <a:t>8</a:t>
            </a:fld>
            <a:endParaRPr lang="en-US" dirty="0"/>
          </a:p>
        </p:txBody>
      </p:sp>
      <p:sp>
        <p:nvSpPr>
          <p:cNvPr id="3" name="TextBox 2"/>
          <p:cNvSpPr txBox="1"/>
          <p:nvPr/>
        </p:nvSpPr>
        <p:spPr>
          <a:xfrm>
            <a:off x="152400" y="1139339"/>
            <a:ext cx="8458200" cy="1908215"/>
          </a:xfrm>
          <a:prstGeom prst="rect">
            <a:avLst/>
          </a:prstGeom>
          <a:noFill/>
        </p:spPr>
        <p:txBody>
          <a:bodyPr wrap="square" rtlCol="0">
            <a:spAutoFit/>
          </a:bodyPr>
          <a:lstStyle/>
          <a:p>
            <a:pPr marL="342900" indent="-342900">
              <a:buFont typeface="Wingdings" panose="05000000000000000000" pitchFamily="2" charset="2"/>
              <a:buChar char="Ø"/>
            </a:pPr>
            <a:r>
              <a:rPr lang="en-US" sz="3200" dirty="0">
                <a:solidFill>
                  <a:schemeClr val="bg2"/>
                </a:solidFill>
              </a:rPr>
              <a:t>County Clerk Guide</a:t>
            </a:r>
          </a:p>
          <a:p>
            <a:r>
              <a:rPr lang="en-US" dirty="0">
                <a:solidFill>
                  <a:schemeClr val="bg2"/>
                </a:solidFill>
                <a:hlinkClick r:id="rId3"/>
              </a:rPr>
              <a:t>https://tnclerks.zendesk.com/hc/en-us</a:t>
            </a:r>
            <a:endParaRPr lang="en-US" dirty="0">
              <a:solidFill>
                <a:schemeClr val="bg2"/>
              </a:solidFill>
            </a:endParaRPr>
          </a:p>
          <a:p>
            <a:endParaRPr lang="en-US" dirty="0">
              <a:solidFill>
                <a:schemeClr val="bg2"/>
              </a:solidFill>
            </a:endParaRPr>
          </a:p>
          <a:p>
            <a:endParaRPr lang="en-US" dirty="0">
              <a:solidFill>
                <a:schemeClr val="bg2"/>
              </a:solidFill>
            </a:endParaRPr>
          </a:p>
          <a:p>
            <a:endParaRPr lang="en-US" sz="3200" dirty="0">
              <a:solidFill>
                <a:schemeClr val="bg2"/>
              </a:solidFill>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273" y="2093446"/>
            <a:ext cx="4898069" cy="385015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0042" y="5257800"/>
            <a:ext cx="1155357"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2286000"/>
            <a:ext cx="2357438" cy="3771900"/>
          </a:xfrm>
          <a:prstGeom prst="rect">
            <a:avLst/>
          </a:prstGeom>
          <a:noFill/>
          <a:ln w="9525">
            <a:solidFill>
              <a:srgbClr val="92D050"/>
            </a:solidFill>
            <a:miter lim="800000"/>
            <a:headEnd/>
            <a:tailEnd/>
          </a:ln>
          <a:extLst>
            <a:ext uri="{909E8E84-426E-40DD-AFC4-6F175D3DCCD1}">
              <a14:hiddenFill xmlns:a14="http://schemas.microsoft.com/office/drawing/2010/main">
                <a:solidFill>
                  <a:schemeClr val="accent1"/>
                </a:solidFill>
              </a14:hiddenFill>
            </a:ext>
          </a:extLst>
        </p:spPr>
      </p:pic>
      <p:cxnSp>
        <p:nvCxnSpPr>
          <p:cNvPr id="7" name="Straight Connector 6"/>
          <p:cNvCxnSpPr/>
          <p:nvPr/>
        </p:nvCxnSpPr>
        <p:spPr>
          <a:xfrm flipV="1">
            <a:off x="4076699" y="2286000"/>
            <a:ext cx="2019301" cy="318135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191000" y="5793254"/>
            <a:ext cx="1943099" cy="264646"/>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5641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92193-B21E-4DF9-83FD-0DB5804F3F1D}"/>
              </a:ext>
            </a:extLst>
          </p:cNvPr>
          <p:cNvSpPr>
            <a:spLocks noGrp="1"/>
          </p:cNvSpPr>
          <p:nvPr>
            <p:ph type="title"/>
          </p:nvPr>
        </p:nvSpPr>
        <p:spPr/>
        <p:txBody>
          <a:bodyPr/>
          <a:lstStyle/>
          <a:p>
            <a:r>
              <a:rPr lang="en-US" dirty="0"/>
              <a:t>Introduction to Vehicle Services</a:t>
            </a:r>
          </a:p>
        </p:txBody>
      </p:sp>
      <p:sp>
        <p:nvSpPr>
          <p:cNvPr id="3" name="Content Placeholder 2">
            <a:extLst>
              <a:ext uri="{FF2B5EF4-FFF2-40B4-BE49-F238E27FC236}">
                <a16:creationId xmlns:a16="http://schemas.microsoft.com/office/drawing/2014/main" id="{BAC284B5-8AF3-4BE4-A51F-385C88A46C0E}"/>
              </a:ext>
            </a:extLst>
          </p:cNvPr>
          <p:cNvSpPr>
            <a:spLocks noGrp="1"/>
          </p:cNvSpPr>
          <p:nvPr>
            <p:ph idx="1"/>
          </p:nvPr>
        </p:nvSpPr>
        <p:spPr/>
        <p:txBody>
          <a:bodyPr/>
          <a:lstStyle/>
          <a:p>
            <a:r>
              <a:rPr lang="en-US" b="1" dirty="0"/>
              <a:t>Call Center &amp; Research</a:t>
            </a:r>
          </a:p>
          <a:p>
            <a:pPr marL="742950" marR="0" lvl="1" indent="-285750" algn="l" defTabSz="914400" rtl="0" eaLnBrk="1" fontAlgn="auto" latinLnBrk="0" hangingPunct="1">
              <a:lnSpc>
                <a:spcPct val="100000"/>
              </a:lnSpc>
              <a:spcBef>
                <a:spcPct val="20000"/>
              </a:spcBef>
              <a:spcAft>
                <a:spcPts val="0"/>
              </a:spcAft>
              <a:buClr>
                <a:srgbClr val="FF0F00"/>
              </a:buClr>
              <a:buSzTx/>
              <a:buFont typeface="Arial" panose="020B0604020202020204" pitchFamily="34" charset="0"/>
              <a:buChar char="–"/>
              <a:tabLst/>
              <a:defRPr/>
            </a:pPr>
            <a:r>
              <a:rPr kumimoji="0" lang="en-US" sz="1800" b="1"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Call Center </a:t>
            </a:r>
            <a:r>
              <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responds to calls from the public and 95 county clerks regarding vehicle titling and registration.  They also issue and correct titles, as well as remove stops called in by the county clerk offices.</a:t>
            </a:r>
          </a:p>
          <a:p>
            <a:pPr marL="457200" marR="0" lvl="1" indent="0" algn="l" defTabSz="914400" rtl="0" eaLnBrk="1" fontAlgn="auto" latinLnBrk="0" hangingPunct="1">
              <a:lnSpc>
                <a:spcPct val="100000"/>
              </a:lnSpc>
              <a:spcBef>
                <a:spcPct val="20000"/>
              </a:spcBef>
              <a:spcAft>
                <a:spcPts val="0"/>
              </a:spcAft>
              <a:buClr>
                <a:srgbClr val="FF0F00"/>
              </a:buClr>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742950" marR="0" lvl="1" indent="-285750" algn="l" defTabSz="914400" rtl="0" eaLnBrk="1" fontAlgn="auto" latinLnBrk="0" hangingPunct="1">
              <a:lnSpc>
                <a:spcPct val="100000"/>
              </a:lnSpc>
              <a:spcBef>
                <a:spcPct val="20000"/>
              </a:spcBef>
              <a:spcAft>
                <a:spcPts val="0"/>
              </a:spcAft>
              <a:buClr>
                <a:srgbClr val="FF0F00"/>
              </a:buClr>
              <a:buSzTx/>
              <a:buFont typeface="Arial" panose="020B0604020202020204" pitchFamily="34" charset="0"/>
              <a:buChar char="–"/>
              <a:tabLst/>
              <a:defRPr/>
            </a:pPr>
            <a:r>
              <a:rPr kumimoji="0" lang="en-US" sz="1800" b="1"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NCIC (National Crime Information Center)</a:t>
            </a:r>
            <a:r>
              <a:rPr kumimoji="0" lang="en-US" sz="18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terminal which supports law enforcement and state agencies in the recovery of stolen vehicles.</a:t>
            </a:r>
          </a:p>
          <a:p>
            <a:pPr marL="457200" marR="0" lvl="1" indent="0" algn="l" defTabSz="914400" rtl="0" eaLnBrk="1" fontAlgn="auto" latinLnBrk="0" hangingPunct="1">
              <a:lnSpc>
                <a:spcPct val="100000"/>
              </a:lnSpc>
              <a:spcBef>
                <a:spcPct val="20000"/>
              </a:spcBef>
              <a:spcAft>
                <a:spcPts val="0"/>
              </a:spcAft>
              <a:buClr>
                <a:srgbClr val="FF0F00"/>
              </a:buClr>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742950" marR="0" lvl="1" indent="-285750" algn="l" defTabSz="914400" rtl="0" eaLnBrk="1" fontAlgn="auto" latinLnBrk="0" hangingPunct="1">
              <a:lnSpc>
                <a:spcPct val="100000"/>
              </a:lnSpc>
              <a:spcBef>
                <a:spcPct val="20000"/>
              </a:spcBef>
              <a:spcAft>
                <a:spcPts val="0"/>
              </a:spcAft>
              <a:buClr>
                <a:srgbClr val="FF0F00"/>
              </a:buClr>
              <a:buSzTx/>
              <a:buFont typeface="Arial" panose="020B0604020202020204" pitchFamily="34" charset="0"/>
              <a:buChar char="–"/>
              <a:tabLst/>
              <a:defRPr/>
            </a:pPr>
            <a:r>
              <a:rPr kumimoji="0" lang="en-US" sz="1800" b="1"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NMVTIS (National Motor Vehicle Title Information System)</a:t>
            </a:r>
            <a:r>
              <a:rPr kumimoji="0" lang="en-US" sz="18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helpdesk that responds to questions regarding NMVTS, which Tennessee joined September 2020.  NMVTIS offers state and customer information regarding vehicle title history, odometer, and brand history.</a:t>
            </a:r>
          </a:p>
          <a:p>
            <a:pPr marL="457200" marR="0" lvl="1" indent="0" algn="l" defTabSz="914400" rtl="0" eaLnBrk="1" fontAlgn="auto" latinLnBrk="0" hangingPunct="1">
              <a:lnSpc>
                <a:spcPct val="100000"/>
              </a:lnSpc>
              <a:spcBef>
                <a:spcPct val="20000"/>
              </a:spcBef>
              <a:spcAft>
                <a:spcPts val="0"/>
              </a:spcAft>
              <a:buClr>
                <a:srgbClr val="FF0F00"/>
              </a:buClr>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742950" marR="0" lvl="1" indent="-285750" algn="l" defTabSz="914400" rtl="0" eaLnBrk="1" fontAlgn="auto" latinLnBrk="0" hangingPunct="1">
              <a:lnSpc>
                <a:spcPct val="100000"/>
              </a:lnSpc>
              <a:spcBef>
                <a:spcPct val="20000"/>
              </a:spcBef>
              <a:spcAft>
                <a:spcPts val="0"/>
              </a:spcAft>
              <a:buClr>
                <a:srgbClr val="FF0F00"/>
              </a:buClr>
              <a:buSzTx/>
              <a:buFont typeface="Arial" panose="020B0604020202020204" pitchFamily="34" charset="0"/>
              <a:buChar char="–"/>
              <a:tabLst/>
              <a:defRPr/>
            </a:pPr>
            <a:r>
              <a:rPr kumimoji="0" lang="en-US" sz="1800" b="1"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Research</a:t>
            </a:r>
            <a:r>
              <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processes Abandoned Vehicle requests, Vehicle Information Requests and mobile home de-titles.</a:t>
            </a:r>
          </a:p>
          <a:p>
            <a:pPr marL="0" indent="0">
              <a:buNone/>
            </a:pPr>
            <a:endParaRPr lang="en-US" dirty="0"/>
          </a:p>
        </p:txBody>
      </p:sp>
    </p:spTree>
    <p:extLst>
      <p:ext uri="{BB962C8B-B14F-4D97-AF65-F5344CB8AC3E}">
        <p14:creationId xmlns:p14="http://schemas.microsoft.com/office/powerpoint/2010/main" val="1636433967"/>
      </p:ext>
    </p:extLst>
  </p:cSld>
  <p:clrMapOvr>
    <a:masterClrMapping/>
  </p:clrMapOvr>
</p:sld>
</file>

<file path=ppt/theme/theme1.xml><?xml version="1.0" encoding="utf-8"?>
<a:theme xmlns:a="http://schemas.openxmlformats.org/drawingml/2006/main" name="PowerPoint B">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7442</TotalTime>
  <Words>1842</Words>
  <Application>Microsoft Office PowerPoint</Application>
  <PresentationFormat>On-screen Show (4:3)</PresentationFormat>
  <Paragraphs>142</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Open Sans</vt:lpstr>
      <vt:lpstr>PermianSlabSerifTypeface</vt:lpstr>
      <vt:lpstr>Times New Roman</vt:lpstr>
      <vt:lpstr>Wingdings</vt:lpstr>
      <vt:lpstr>PowerPoint B</vt:lpstr>
      <vt:lpstr>Vehicle Services Division</vt:lpstr>
      <vt:lpstr>Welcome!</vt:lpstr>
      <vt:lpstr>About TN Dept. of Revenue</vt:lpstr>
      <vt:lpstr>About Vehicle Services</vt:lpstr>
      <vt:lpstr>Introduction to Vehicle Services</vt:lpstr>
      <vt:lpstr>LINKS</vt:lpstr>
      <vt:lpstr>About Vehicle Services – Communications</vt:lpstr>
      <vt:lpstr>About Vehicle Services – Communications</vt:lpstr>
      <vt:lpstr>Introduction to Vehicle Services</vt:lpstr>
      <vt:lpstr>Introduction to Vehicle Services</vt:lpstr>
      <vt:lpstr>Introduction to Vehicle Services</vt:lpstr>
      <vt:lpstr>Introduction to Vehicle Services</vt:lpstr>
      <vt:lpstr>Introduction to Vehicle Services</vt:lpstr>
      <vt:lpstr>Introduction to Vehicle Services</vt:lpstr>
      <vt:lpstr>Introduction to Vehicle Services</vt:lpstr>
      <vt:lpstr>QUESTIONS/COMMENTS</vt:lpstr>
    </vt:vector>
  </TitlesOfParts>
  <Company>State of Tennessee: Finance &amp;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Molly Wehlage</dc:creator>
  <cp:lastModifiedBy>Miranda Kelton</cp:lastModifiedBy>
  <cp:revision>182</cp:revision>
  <cp:lastPrinted>2018-05-11T19:44:21Z</cp:lastPrinted>
  <dcterms:created xsi:type="dcterms:W3CDTF">2015-04-20T20:00:32Z</dcterms:created>
  <dcterms:modified xsi:type="dcterms:W3CDTF">2022-09-02T13:55:12Z</dcterms:modified>
</cp:coreProperties>
</file>