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379" r:id="rId3"/>
    <p:sldId id="371" r:id="rId4"/>
    <p:sldId id="408" r:id="rId5"/>
    <p:sldId id="414" r:id="rId6"/>
    <p:sldId id="411" r:id="rId7"/>
    <p:sldId id="413" r:id="rId8"/>
    <p:sldId id="410" r:id="rId9"/>
    <p:sldId id="407" r:id="rId10"/>
    <p:sldId id="426" r:id="rId11"/>
    <p:sldId id="415" r:id="rId12"/>
    <p:sldId id="416" r:id="rId13"/>
    <p:sldId id="417" r:id="rId14"/>
    <p:sldId id="418" r:id="rId15"/>
    <p:sldId id="419" r:id="rId16"/>
    <p:sldId id="420" r:id="rId17"/>
    <p:sldId id="425" r:id="rId18"/>
    <p:sldId id="436" r:id="rId19"/>
    <p:sldId id="424" r:id="rId20"/>
    <p:sldId id="427" r:id="rId21"/>
    <p:sldId id="428" r:id="rId22"/>
    <p:sldId id="423" r:id="rId23"/>
    <p:sldId id="429" r:id="rId24"/>
    <p:sldId id="430" r:id="rId25"/>
    <p:sldId id="431" r:id="rId26"/>
    <p:sldId id="432" r:id="rId27"/>
    <p:sldId id="433" r:id="rId28"/>
    <p:sldId id="386" r:id="rId29"/>
    <p:sldId id="435" r:id="rId30"/>
    <p:sldId id="405" r:id="rId3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F00"/>
    <a:srgbClr val="487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5" autoAdjust="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132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8475" cy="465138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04589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3" rIns="91427" bIns="4571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6" y="4416426"/>
            <a:ext cx="5607050" cy="4183063"/>
          </a:xfrm>
          <a:prstGeom prst="rect">
            <a:avLst/>
          </a:prstGeom>
        </p:spPr>
        <p:txBody>
          <a:bodyPr vert="horz" lIns="91427" tIns="45713" rIns="91427" bIns="4571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r">
              <a:defRPr sz="1200"/>
            </a:lvl1pPr>
          </a:lstStyle>
          <a:p>
            <a:fld id="{8C2A5BDE-54DE-45B7-BE8E-DF34A690A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36052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18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9410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D9D72-ADC0-4EEC-9D24-88B334D1CA41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904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D9D72-ADC0-4EEC-9D24-88B334D1CA41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389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59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59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59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59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59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59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85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9144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4038603"/>
            <a:ext cx="88392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" y="5461001"/>
            <a:ext cx="88392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r>
              <a:rPr lang="en-US" dirty="0" smtClean="0"/>
              <a:t>Sub-Title</a:t>
            </a:r>
            <a:endParaRPr lang="en-US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9144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 smtClean="0"/>
              <a:t>Name, Position | Date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143000"/>
            <a:ext cx="5029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2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8763000" cy="4958462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60000"/>
                  <a:lumOff val="40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60000"/>
                  <a:lumOff val="40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60000"/>
                  <a:lumOff val="40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139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85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41910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724400" y="1193804"/>
            <a:ext cx="4191000" cy="4958462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0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0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69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455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Yellow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678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a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81000" y="2209801"/>
            <a:ext cx="3962400" cy="22352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5562600"/>
            <a:ext cx="4038600" cy="11176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 smtClean="0"/>
              <a:t>Name, Position</a:t>
            </a:r>
          </a:p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4445001"/>
            <a:ext cx="3962400" cy="81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 dirty="0" smtClean="0"/>
              <a:t>Sub-Title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304800"/>
            <a:ext cx="2346960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76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590800" y="3874770"/>
            <a:ext cx="6553200" cy="2240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3962400"/>
            <a:ext cx="6324600" cy="205740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9" t="13397" r="9549" b="13397"/>
          <a:stretch/>
        </p:blipFill>
        <p:spPr>
          <a:xfrm>
            <a:off x="152400" y="3766736"/>
            <a:ext cx="2514600" cy="2456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489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6019800"/>
            <a:ext cx="866774" cy="86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78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8763000" cy="4958462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84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5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95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0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67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410326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00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49" r:id="rId3"/>
    <p:sldLayoutId id="2147483680" r:id="rId4"/>
    <p:sldLayoutId id="2147483671" r:id="rId5"/>
    <p:sldLayoutId id="2147483668" r:id="rId6"/>
    <p:sldLayoutId id="2147483665" r:id="rId7"/>
    <p:sldLayoutId id="2147483672" r:id="rId8"/>
    <p:sldLayoutId id="2147483673" r:id="rId9"/>
    <p:sldLayoutId id="2147483679" r:id="rId10"/>
    <p:sldLayoutId id="2147483674" r:id="rId11"/>
    <p:sldLayoutId id="2147483662" r:id="rId12"/>
    <p:sldLayoutId id="2147483663" r:id="rId13"/>
    <p:sldLayoutId id="2147483676" r:id="rId14"/>
    <p:sldLayoutId id="2147483677" r:id="rId15"/>
    <p:sldLayoutId id="2147483675" r:id="rId16"/>
    <p:sldLayoutId id="2147483678" r:id="rId17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exisnexis.com/hottopics/tncode/" TargetMode="External"/><Relationship Id="rId3" Type="http://schemas.openxmlformats.org/officeDocument/2006/relationships/hyperlink" Target="https://www.tn.gov/revenue/" TargetMode="External"/><Relationship Id="rId7" Type="http://schemas.openxmlformats.org/officeDocument/2006/relationships/hyperlink" Target="https://vehiclelookup.revenue.tn.gov/#/login" TargetMode="External"/><Relationship Id="rId2" Type="http://schemas.openxmlformats.org/officeDocument/2006/relationships/hyperlink" Target="https://www.youtube.com/watch?v=EqVehaU27QE&amp;feature=youtu.be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tnclerks.zendesk.com/" TargetMode="External"/><Relationship Id="rId5" Type="http://schemas.openxmlformats.org/officeDocument/2006/relationships/hyperlink" Target="https://www.tn.gov/revenue/tax-resources/legal-resources/legislative-summaries.html" TargetMode="External"/><Relationship Id="rId4" Type="http://schemas.openxmlformats.org/officeDocument/2006/relationships/hyperlink" Target="https://www.tn.gov/revenue/news---events/hot-topics/annual-report-now-available.html" TargetMode="External"/><Relationship Id="rId9" Type="http://schemas.openxmlformats.org/officeDocument/2006/relationships/hyperlink" Target="https://revenue.support.tn.gov/hc/en-us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71600" y="4038603"/>
            <a:ext cx="6705600" cy="1422399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County Clerks Association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Spring Conference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>
                <a:latin typeface="+mj-lt"/>
              </a:rPr>
              <a:t>2019</a:t>
            </a:r>
            <a:endParaRPr lang="en-US" sz="4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926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NEW FORMS - Title-Only</a:t>
            </a:r>
            <a:endParaRPr lang="en-US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3962400" cy="495846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County clerks may issue title-only for trailers that are not required to be registered and other types of vehicles that are not required to be registered, such as all-terrain vehicles, snowmobiles, or hobby/project vehicles that are not driven on the roads, provided the applicant can supply the requisite proof of ownership of the vehicle.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38200"/>
            <a:ext cx="4454756" cy="5867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607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NEW FORMS – Surety Bond</a:t>
            </a:r>
            <a:endParaRPr lang="en-US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90600"/>
            <a:ext cx="4114800" cy="51565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095" y="990600"/>
            <a:ext cx="4008514" cy="51565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046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NEW FORMS – Salvage</a:t>
            </a:r>
            <a:endParaRPr lang="en-US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607" y="990600"/>
            <a:ext cx="4002786" cy="518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745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NEW FORMS – Rebuilt</a:t>
            </a:r>
            <a:endParaRPr lang="en-US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1"/>
            <a:ext cx="3995452" cy="525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979" y="838201"/>
            <a:ext cx="4511858" cy="525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357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NEW FORMS – Coming Soon!</a:t>
            </a:r>
            <a:endParaRPr lang="en-US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4114800" cy="4958465"/>
          </a:xfrm>
        </p:spPr>
        <p:txBody>
          <a:bodyPr>
            <a:noAutofit/>
          </a:bodyPr>
          <a:lstStyle/>
          <a:p>
            <a:r>
              <a:rPr lang="en-US" dirty="0" smtClean="0"/>
              <a:t>Application for Personalized Plate</a:t>
            </a:r>
          </a:p>
          <a:p>
            <a:r>
              <a:rPr lang="en-US" dirty="0" smtClean="0"/>
              <a:t>Application for Disabled Person License Plate, Placard and/or Decal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sz="2800" b="1" dirty="0" smtClean="0"/>
              <a:t>Email us at </a:t>
            </a:r>
            <a:r>
              <a:rPr lang="en-US" b="1" dirty="0" smtClean="0"/>
              <a:t>CountyClerk.Help@tn.gov </a:t>
            </a:r>
            <a:r>
              <a:rPr lang="en-US" sz="2800" b="1" dirty="0" smtClean="0"/>
              <a:t>if you have feedback about forms, letters, website, etc.! </a:t>
            </a:r>
            <a:endParaRPr lang="en-US" sz="28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675" y="1638300"/>
            <a:ext cx="3011452" cy="3952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9837049">
            <a:off x="5450470" y="2784558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>
                    <a:lumMod val="65000"/>
                  </a:schemeClr>
                </a:solidFill>
              </a:rPr>
              <a:t>DRAFT</a:t>
            </a:r>
            <a:endParaRPr lang="en-US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153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Recent Guide Updates</a:t>
            </a:r>
            <a:endParaRPr lang="en-US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153400" cy="4958465"/>
          </a:xfrm>
        </p:spPr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Disabled Veteran Plate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– Edits regarding new metal</a:t>
            </a:r>
          </a:p>
          <a:p>
            <a:pPr>
              <a:buFont typeface="Arial"/>
              <a:buChar char="•"/>
            </a:pP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Acceptable Proofs of ID and Residency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 – New page</a:t>
            </a:r>
          </a:p>
          <a:p>
            <a:pPr>
              <a:buFont typeface="Arial"/>
              <a:buChar char="•"/>
            </a:pP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Business – Name Change vs. Transfer of Ownership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– New page</a:t>
            </a:r>
          </a:p>
          <a:p>
            <a:pPr>
              <a:buFont typeface="Arial"/>
              <a:buChar char="•"/>
            </a:pP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Transfer of Ownership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– Clarified information that a title must be signed by all buyers</a:t>
            </a:r>
          </a:p>
          <a:p>
            <a:pPr>
              <a:buFont typeface="Arial"/>
              <a:buChar char="•"/>
            </a:pP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Surety Bonds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 – Multiple edits for clarification</a:t>
            </a:r>
          </a:p>
          <a:p>
            <a:pPr>
              <a:buFont typeface="Arial"/>
              <a:buChar char="•"/>
            </a:pP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POA Secure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– edit: Part C must be completed only if Part A and Part B are completed.</a:t>
            </a:r>
          </a:p>
          <a:p>
            <a:pPr>
              <a:buFont typeface="Arial"/>
              <a:buChar char="•"/>
            </a:pP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Volunteer Firefighter/Rescue Exemption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- Clarified that the exemption applies to any plate, including specialty plates.</a:t>
            </a:r>
          </a:p>
          <a:p>
            <a:pPr>
              <a:buFont typeface="Arial"/>
              <a:buChar char="•"/>
            </a:pPr>
            <a:endParaRPr lang="en-US" sz="1200" dirty="0">
              <a:solidFill>
                <a:srgbClr val="000000"/>
              </a:solidFill>
              <a:latin typeface="Trebuchet MS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24514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Recent Guide Updates</a:t>
            </a:r>
            <a:endParaRPr lang="en-US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153400" cy="4958465"/>
          </a:xfrm>
        </p:spPr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Refunds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– Added DOR Refund Division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contacts + form links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Title Only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- New information and updated form</a:t>
            </a:r>
          </a:p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Password &amp; Log In Assistance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– new page</a:t>
            </a:r>
          </a:p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Disabled Driver Decal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- added specific eligible plate categories</a:t>
            </a:r>
          </a:p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Emergency (E-Plate)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Added that Sheriff’s Deputies do qualify for the plate</a:t>
            </a:r>
          </a:p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Vietnam Veteran Plate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Edit – “Southwest Asia Campaign Medal” required</a:t>
            </a:r>
          </a:p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SOS Safe at Home Requirements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new page</a:t>
            </a:r>
          </a:p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Government Vehicle Overview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 Added information about the LESO program</a:t>
            </a:r>
          </a:p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How to Introduce a New Plate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– edit: added info about introducing a collegiate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plate</a:t>
            </a:r>
          </a:p>
          <a:p>
            <a:pPr>
              <a:buFont typeface="Arial"/>
              <a:buChar char="•"/>
            </a:pP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Rebuilt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– clarified information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1200" dirty="0">
              <a:solidFill>
                <a:srgbClr val="000000"/>
              </a:solidFill>
              <a:latin typeface="Trebuchet MS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52112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Recent Guide Updates</a:t>
            </a:r>
            <a:endParaRPr lang="en-US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153400" cy="4958465"/>
          </a:xfrm>
        </p:spPr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Adding/Deleting Employees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Attached updated form.</a:t>
            </a:r>
          </a:p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Legislative Senate &amp; Legislative House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Added Info: All inquires by legislative members about obtaining these plates should be directed to their legislative liaison.</a:t>
            </a:r>
          </a:p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VTRS Edits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Created page detailing when to contact Vehicle Services for certain VTRS edits.</a:t>
            </a:r>
          </a:p>
          <a:p>
            <a:pPr>
              <a:buFont typeface="Arial"/>
              <a:buChar char="•"/>
            </a:pPr>
            <a:r>
              <a:rPr lang="en-US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SmartPass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Created page. </a:t>
            </a:r>
          </a:p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5th Special Forces Group License Plate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Clarified verbiage regarding qualification for issuance of plate.</a:t>
            </a:r>
          </a:p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Fees - How to Calculate Credit for Re-registration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Added info about electric fee and specialty/personalized credit</a:t>
            </a:r>
          </a:p>
          <a:p>
            <a:pPr>
              <a:buFont typeface="Arial"/>
              <a:buChar char="•"/>
            </a:pP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Electric Vehicle Registration Fee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Added info about fee credit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calculation</a:t>
            </a:r>
          </a:p>
          <a:p>
            <a:pPr>
              <a:buFont typeface="Arial"/>
              <a:buChar char="•"/>
            </a:pPr>
            <a:r>
              <a:rPr lang="en-US" sz="2000" b="1" u="sng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Certification of Ownership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Clarified that the county may issue the title if requirements are met.</a:t>
            </a:r>
          </a:p>
          <a:p>
            <a:pPr>
              <a:buFont typeface="Arial"/>
              <a:buChar char="•"/>
            </a:pP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45990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</a:t>
            </a:r>
            <a:r>
              <a:rPr lang="en-US" sz="2800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New, Re-Designed &amp; Upcoming Plates</a:t>
            </a:r>
            <a:endParaRPr lang="en-US" sz="28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153400" cy="4958465"/>
          </a:xfrm>
        </p:spPr>
        <p:txBody>
          <a:bodyPr>
            <a:noAutofit/>
          </a:bodyPr>
          <a:lstStyle/>
          <a:p>
            <a:pPr rtl="0" eaLnBrk="1" latinLnBrk="0" hangingPunct="1"/>
            <a:r>
              <a:rPr lang="en-US" sz="2400" b="1" u="sng" kern="1200" dirty="0" smtClean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License Plates</a:t>
            </a:r>
          </a:p>
          <a:p>
            <a:pPr lvl="1"/>
            <a:r>
              <a:rPr lang="en-US" b="1" u="sng" dirty="0" smtClean="0"/>
              <a:t>Paratroopers – </a:t>
            </a:r>
          </a:p>
          <a:p>
            <a:pPr lvl="2"/>
            <a:r>
              <a:rPr lang="en-US" dirty="0" smtClean="0"/>
              <a:t>3988/2019</a:t>
            </a:r>
          </a:p>
          <a:p>
            <a:pPr lvl="1"/>
            <a:r>
              <a:rPr lang="en-US" b="1" u="sng" dirty="0" smtClean="0"/>
              <a:t>Legislator Emeritus– </a:t>
            </a:r>
            <a:endParaRPr lang="en-US" b="1" u="sng" dirty="0"/>
          </a:p>
          <a:p>
            <a:pPr lvl="2"/>
            <a:r>
              <a:rPr lang="en-US" dirty="0" smtClean="0"/>
              <a:t>3211/2019</a:t>
            </a:r>
            <a:endParaRPr lang="en-US" sz="1800" dirty="0" smtClean="0">
              <a:effectLst/>
            </a:endParaRPr>
          </a:p>
          <a:p>
            <a:pPr rtl="0" eaLnBrk="1" latinLnBrk="0" hangingPunct="1"/>
            <a:r>
              <a:rPr lang="en-US" sz="2400" b="1" u="sng" kern="1200" dirty="0" smtClean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Redesigned License Plates </a:t>
            </a:r>
            <a:r>
              <a:rPr lang="en-US" sz="2400" b="1" kern="1200" dirty="0" smtClean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</a:p>
          <a:p>
            <a:pPr lvl="1"/>
            <a:r>
              <a:rPr lang="en-US" b="1" u="sng" dirty="0"/>
              <a:t>King University – </a:t>
            </a:r>
          </a:p>
          <a:p>
            <a:pPr lvl="2"/>
            <a:r>
              <a:rPr lang="en-US" dirty="0"/>
              <a:t>3691/2019 – regular</a:t>
            </a:r>
          </a:p>
          <a:p>
            <a:pPr lvl="2"/>
            <a:r>
              <a:rPr lang="en-US" dirty="0"/>
              <a:t>2251/2019 – personalized</a:t>
            </a:r>
          </a:p>
          <a:p>
            <a:pPr rtl="0" eaLnBrk="1" latinLnBrk="0" hangingPunct="1"/>
            <a:r>
              <a:rPr lang="en-US" sz="2400" b="1" u="sng" kern="1200" dirty="0" smtClean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Upcoming License Plates </a:t>
            </a:r>
            <a:r>
              <a:rPr lang="en-US" sz="2400" b="1" kern="1200" dirty="0" smtClean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</a:p>
          <a:p>
            <a:pPr lvl="1"/>
            <a:r>
              <a:rPr lang="en-US" sz="2000" b="1" dirty="0" smtClean="0"/>
              <a:t>Methodist </a:t>
            </a:r>
            <a:r>
              <a:rPr lang="en-US" sz="2000" b="1" dirty="0" err="1" smtClean="0"/>
              <a:t>LeBonheur</a:t>
            </a:r>
            <a:r>
              <a:rPr lang="en-US" sz="2000" b="1" dirty="0" smtClean="0"/>
              <a:t> Healthcare</a:t>
            </a:r>
          </a:p>
          <a:p>
            <a:pPr lvl="1"/>
            <a:r>
              <a:rPr lang="en-US" b="1" dirty="0" err="1" smtClean="0"/>
              <a:t>Rakkasans</a:t>
            </a:r>
            <a:endParaRPr lang="en-US" sz="2000" b="1" dirty="0" smtClean="0"/>
          </a:p>
          <a:p>
            <a:pPr lvl="1"/>
            <a:endParaRPr lang="en-US" sz="2000" b="1" kern="1200" dirty="0" smtClean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endParaRPr lang="en-US" sz="800" dirty="0" smtClean="0">
              <a:effectLst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9956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</a:t>
            </a:r>
            <a:r>
              <a:rPr lang="en-US" sz="2800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LEGISLATION (Plates)</a:t>
            </a:r>
            <a:endParaRPr lang="en-US" sz="28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153400" cy="4958465"/>
          </a:xfrm>
        </p:spPr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Plates introduced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(minimum order required before production)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Friends of Shelby Bottoms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Greene County School System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Knights of Columbus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Jackson State Univ.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Tennessee Voices for Victims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Germantown Charity Horse Show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Whitehaven High School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Tennis Memphis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Service Dogs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UT Health Science Center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Juvenile Diabetes Research Foundation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Linemen Power Tennessee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Order of the Eastern Star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Fighting for At Risk Youth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Blood Donor</a:t>
            </a:r>
          </a:p>
          <a:p>
            <a:pPr lvl="1">
              <a:buFont typeface="Arial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Center for Living and Learning,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/>
              <a:buChar char="•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AMVETS (PC 64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Arial"/>
              <a:buChar char="•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Period extended for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Niswonger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Children’s Hospital and Martin Luther King, Jr. plates to meet minimum order requirements</a:t>
            </a:r>
          </a:p>
          <a:p>
            <a:pPr lvl="1">
              <a:buFont typeface="Arial"/>
              <a:buChar char="•"/>
            </a:pP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1200" dirty="0">
              <a:solidFill>
                <a:srgbClr val="000000"/>
              </a:solidFill>
              <a:latin typeface="Trebuchet MS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58326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TOPICS</a:t>
            </a:r>
            <a:endParaRPr lang="en-US" sz="30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399" y="1219200"/>
            <a:ext cx="8688979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VEHICLE SERVICES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2019 License Plate Book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New Web Inquiry Features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Revised Forms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Guide Updates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New/Re-Designed plates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Legislation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TAXPAYER SERVICES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Business Tax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Sales Tax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4101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</a:t>
            </a:r>
            <a:r>
              <a:rPr lang="en-US" sz="2800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LEGISLATION (Plates, cont’d)</a:t>
            </a:r>
            <a:endParaRPr lang="en-US" sz="28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153400" cy="4958465"/>
          </a:xfrm>
        </p:spPr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Plates to Produce:</a:t>
            </a:r>
          </a:p>
          <a:p>
            <a:pPr lvl="1">
              <a:buFont typeface="Arial"/>
              <a:buChar char="•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Women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Veterans of Color</a:t>
            </a:r>
          </a:p>
          <a:p>
            <a:pPr lvl="1">
              <a:buFont typeface="Arial"/>
              <a:buChar char="•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Antique Auto (unrestricted use, renewable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>
              <a:buFont typeface="Arial"/>
              <a:buChar char="•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Legion of Merit</a:t>
            </a:r>
          </a:p>
          <a:p>
            <a:pPr lvl="1">
              <a:buFont typeface="Arial"/>
              <a:buChar char="•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Somalia Era Veteran</a:t>
            </a:r>
          </a:p>
          <a:p>
            <a:pPr lvl="1">
              <a:buFont typeface="Arial"/>
              <a:buChar char="•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Operation Inherent Resolve Era</a:t>
            </a:r>
          </a:p>
          <a:p>
            <a:pPr lvl="1">
              <a:buFont typeface="Arial"/>
              <a:buChar char="•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Korean Defense Service Medal</a:t>
            </a:r>
          </a:p>
          <a:p>
            <a:pPr lvl="1">
              <a:buFont typeface="Arial"/>
              <a:buChar char="•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 the word “valor” to current Silver Star plate (PC 171)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/>
              <a:buChar char="•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Mountain Tough Recovery Team (plate previously introduced but has not yet met minimum order requirements) renamed “Sevier County Partners in Progress Education Foundation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Dynamic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Accessibility Act (PC 112) EFFECTIVE DATE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7/1/2020</a:t>
            </a:r>
          </a:p>
          <a:p>
            <a:pPr>
              <a:buFont typeface="Arial"/>
              <a:buChar char="•"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/>
              <a:buChar char="•"/>
            </a:pP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/>
              <a:buChar char="•"/>
            </a:pP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1200" dirty="0">
              <a:solidFill>
                <a:srgbClr val="000000"/>
              </a:solidFill>
              <a:latin typeface="Trebuchet MS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8487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</a:t>
            </a:r>
            <a:r>
              <a:rPr lang="en-US" sz="2800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LEGISLATION (Misc.)</a:t>
            </a:r>
            <a:endParaRPr lang="en-US" sz="28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153400" cy="4958465"/>
          </a:xfrm>
        </p:spPr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Historic military vehicles exempted from displaying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plates.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(PC 103) EFFECTIVE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DATE: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7/1</a:t>
            </a:r>
          </a:p>
          <a:p>
            <a:pPr>
              <a:buFont typeface="Arial"/>
              <a:buChar char="•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Off-highway vehicles capable of holding one passenger may register as Class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I, previously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2-4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passengers. (PC 155)  EFFECTIVE: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4/18</a:t>
            </a:r>
          </a:p>
          <a:p>
            <a:pPr>
              <a:buFont typeface="Arial"/>
              <a:buChar char="•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xempts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certain motor vehicle dismantlers and recyclers from the requirement to keep certain records of transactions of buying or selling automobile parts.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(PC190) EFFECTIVE DATE: 7/1</a:t>
            </a:r>
          </a:p>
          <a:p>
            <a:pPr>
              <a:buFont typeface="Arial"/>
              <a:buChar char="•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Requirement removed for a towing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firm wait 30 days to proceed to sell a vehicle taken into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custody. (PC 209) EFFECTIVE DATE: 4/25</a:t>
            </a:r>
          </a:p>
          <a:p>
            <a:pPr lvl="1">
              <a:buFont typeface="Arial"/>
              <a:buChar char="•"/>
            </a:pP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/>
              <a:buChar char="•"/>
            </a:pP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en-US" sz="1200" dirty="0">
              <a:solidFill>
                <a:srgbClr val="000000"/>
              </a:solidFill>
              <a:latin typeface="Trebuchet MS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079685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</a:t>
            </a:r>
            <a:r>
              <a:rPr lang="en-US" sz="2800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EIVS </a:t>
            </a:r>
            <a:endParaRPr lang="en-US" sz="28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387910"/>
              </p:ext>
            </p:extLst>
          </p:nvPr>
        </p:nvGraphicFramePr>
        <p:xfrm>
          <a:off x="323850" y="1523994"/>
          <a:ext cx="8496301" cy="4406325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762888"/>
                <a:gridCol w="484275"/>
                <a:gridCol w="623582"/>
                <a:gridCol w="635450"/>
                <a:gridCol w="533766"/>
                <a:gridCol w="623582"/>
                <a:gridCol w="711575"/>
                <a:gridCol w="457641"/>
                <a:gridCol w="701529"/>
                <a:gridCol w="605582"/>
                <a:gridCol w="485686"/>
                <a:gridCol w="623582"/>
                <a:gridCol w="692251"/>
                <a:gridCol w="554912"/>
              </a:tblGrid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Anderson</a:t>
                      </a:r>
                      <a:endParaRPr lang="en-US" sz="1000" b="0" i="0" u="none" strike="noStrike" dirty="0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66.13%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Dickson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82.22%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Humphreys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80.21%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Moore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82.98%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Trousdale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79.68%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Bedford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72.31%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Dyer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77.89%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Jackson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82.53%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Morgan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69.62%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Unicoi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78.27%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Benton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78.59%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Fayette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82.56%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Jefferson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81.70%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Obion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80.37%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Union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77.91%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Bledsoe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77.68%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Fentress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79.32%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Johnson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75.62%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Overton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83.60%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Van Buren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80.14%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Blount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72.98%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Franklin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82.08%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Knox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81.72%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Perry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79.66%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Warren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78.18%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Bradley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79.88%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Gibson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81.83%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Lake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75.05%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Pickett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77.91%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Washington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81.49%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Campbell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77.92%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Giles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80.16%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Lauderdale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77.51%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Polk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80.46%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Wayne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80.73%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Cannon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80.54%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Grainger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77.47%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Lawrence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82.78%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Putnam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81.51%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Weakley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82.93%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Carroll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82.80%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Greene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80.11%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Lewis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81.77%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Rhea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75.20%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White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80.92%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Carter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77.62%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Grundy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77.96%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Lincoln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83.90%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Roane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81.62%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Williamson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88.75%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Cheatham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80.15%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Hamblen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76.24%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Loudon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82.68%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Robertson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79.02%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Wilson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85.85%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Chester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80.81%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Hamilton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81.33%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McMinn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77.70%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Rutherford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82.77%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Claiborne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79.98%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Hancock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79.46%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McNairy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79.32%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Scott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79.79%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Clay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79.99%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Hardeman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77.76%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Macon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79.60%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Sequatchie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69.15%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Cocke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77.42%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Hardin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79.85%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Madison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77.27%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Sevier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75.46%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Coffee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78.02%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Hawkins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82.77%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Marion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76.46%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Shelby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71.49%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Crockett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78.29%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Haywood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80.59%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Marshall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82.45%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Smith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80.12%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Cumberland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77.99%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Henderson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80.52%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Maury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80.85%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Stewart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81.99%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Davidson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77.02%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Henry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81.73%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Meigs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77.00%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Sullivan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81.01%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Decatur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82.42%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Hickman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80.52%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Monroe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77.20%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Sumner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85.80%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  <a:tr h="209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DeKalb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78.04%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Houston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80.51%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Montgomery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75.98%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Tipton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81.51%</a:t>
                      </a:r>
                      <a:endParaRPr lang="en-US" sz="1000" b="0" i="0" u="none" strike="noStrike">
                        <a:solidFill>
                          <a:srgbClr val="548235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5" marR="8755" marT="8755" marB="0" anchor="b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1066800"/>
            <a:ext cx="853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Percentage of Registrants with Insurance Confirmed by County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657834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Taxpayer Services – Business Tax</a:t>
            </a:r>
            <a:endParaRPr lang="en-US" sz="28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153400" cy="4958465"/>
          </a:xfrm>
        </p:spPr>
        <p:txBody>
          <a:bodyPr>
            <a:noAutofit/>
          </a:bodyPr>
          <a:lstStyle/>
          <a:p>
            <a:r>
              <a:rPr lang="en-US" dirty="0"/>
              <a:t>Thanks for a great filing season</a:t>
            </a:r>
            <a:r>
              <a:rPr lang="en-US" dirty="0" smtClean="0"/>
              <a:t>!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Many taxpayers have successfully filed and paid  their </a:t>
            </a:r>
            <a:r>
              <a:rPr lang="en-US" dirty="0" smtClean="0"/>
              <a:t>tax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Few issues with BIS and the business tax portal remain; none affect your receipt of business tax </a:t>
            </a:r>
            <a:r>
              <a:rPr lang="en-US" dirty="0" smtClean="0"/>
              <a:t>collected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BIS and Revenue continue to work to resolve issues </a:t>
            </a:r>
          </a:p>
          <a:p>
            <a:pPr>
              <a:buFont typeface="Arial"/>
              <a:buChar char="•"/>
            </a:pPr>
            <a:endParaRPr lang="en-US" sz="1200" dirty="0">
              <a:solidFill>
                <a:srgbClr val="000000"/>
              </a:solidFill>
              <a:latin typeface="Trebuchet MS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716612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Business </a:t>
            </a:r>
            <a:r>
              <a:rPr lang="en-US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Tax: Special Location Information</a:t>
            </a:r>
            <a:endParaRPr lang="en-US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153400" cy="4958465"/>
          </a:xfrm>
        </p:spPr>
        <p:txBody>
          <a:bodyPr>
            <a:noAutofit/>
          </a:bodyPr>
          <a:lstStyle/>
          <a:p>
            <a:r>
              <a:rPr lang="en-US" dirty="0"/>
              <a:t>Cable providers, persons providing overnight lodging for cabins, etc., and cellular telephone providers require special </a:t>
            </a:r>
            <a:r>
              <a:rPr lang="en-US" dirty="0" smtClean="0"/>
              <a:t>treatment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One location only per jurisdiction where they receive gross </a:t>
            </a:r>
            <a:r>
              <a:rPr lang="en-US" dirty="0" smtClean="0"/>
              <a:t>income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Counties and cities get their share of </a:t>
            </a:r>
            <a:r>
              <a:rPr lang="en-US" dirty="0" smtClean="0"/>
              <a:t>revenues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Please contact Revenue if you run into any issues</a:t>
            </a:r>
          </a:p>
          <a:p>
            <a:pPr>
              <a:buFont typeface="Arial"/>
              <a:buChar char="•"/>
            </a:pPr>
            <a:endParaRPr lang="en-US" sz="1200" dirty="0">
              <a:solidFill>
                <a:srgbClr val="000000"/>
              </a:solidFill>
              <a:latin typeface="Trebuchet MS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38697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Trailers for Farmers, Nurserymen, </a:t>
            </a:r>
            <a:br>
              <a:rPr lang="en-US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&amp; Timber </a:t>
            </a:r>
            <a:r>
              <a:rPr lang="en-US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Harvesters</a:t>
            </a:r>
            <a:endParaRPr lang="en-US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153400" cy="4958465"/>
          </a:xfrm>
        </p:spPr>
        <p:txBody>
          <a:bodyPr>
            <a:noAutofit/>
          </a:bodyPr>
          <a:lstStyle/>
          <a:p>
            <a:r>
              <a:rPr lang="en-US" dirty="0"/>
              <a:t>Public Chapter 178 exempts any trailer from sales tax for a person using a valid agricultural tax exemption certificate</a:t>
            </a:r>
          </a:p>
          <a:p>
            <a:r>
              <a:rPr lang="en-US" dirty="0"/>
              <a:t>Tax-free trailers include those used to transport the goods, supplies, or equipment.</a:t>
            </a:r>
          </a:p>
          <a:p>
            <a:r>
              <a:rPr lang="en-US" dirty="0"/>
              <a:t>“… or for any other agricultural purpose relating to the operation and maintenance of a farm.”</a:t>
            </a:r>
          </a:p>
          <a:p>
            <a:r>
              <a:rPr lang="en-US" dirty="0"/>
              <a:t>Clerks are to accept the certificates; farmers are responsible to ensure the qualifying item is exempt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Takes Effect July 1, 2019 </a:t>
            </a:r>
            <a:r>
              <a:rPr lang="en-US" dirty="0"/>
              <a:t>– just livestock trailers until then</a:t>
            </a:r>
          </a:p>
          <a:p>
            <a:pPr>
              <a:buFont typeface="Arial"/>
              <a:buChar char="•"/>
            </a:pPr>
            <a:endParaRPr lang="en-US" sz="1200" dirty="0">
              <a:solidFill>
                <a:srgbClr val="000000"/>
              </a:solidFill>
              <a:latin typeface="Trebuchet MS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921225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Other Sales Tax Issues</a:t>
            </a:r>
            <a:endParaRPr lang="en-US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153400" cy="4958465"/>
          </a:xfrm>
        </p:spPr>
        <p:txBody>
          <a:bodyPr>
            <a:noAutofit/>
          </a:bodyPr>
          <a:lstStyle/>
          <a:p>
            <a:r>
              <a:rPr lang="en-US" sz="2200" dirty="0"/>
              <a:t>Vehicles that are titled in the name of an individual and a non-profit organization are not exempt from sales tax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dirty="0"/>
              <a:t>Mobility enhancing equipment on motor vehicles is exempt from sales tax; the vehicle itself is not. (</a:t>
            </a:r>
            <a:r>
              <a:rPr lang="en-US" sz="1800" dirty="0"/>
              <a:t>Important Notice 07-22</a:t>
            </a:r>
            <a:r>
              <a:rPr lang="en-US" sz="2200" dirty="0"/>
              <a:t>)  </a:t>
            </a:r>
          </a:p>
          <a:p>
            <a:endParaRPr lang="en-US" sz="2200" dirty="0"/>
          </a:p>
          <a:p>
            <a:r>
              <a:rPr lang="en-US" sz="2200" dirty="0"/>
              <a:t>Qualifying VA Automobile Grant recipients are exempt from sales tax on qualifying vehicles (</a:t>
            </a:r>
            <a:r>
              <a:rPr lang="en-US" sz="1800" dirty="0"/>
              <a:t>Important Notice 18-15</a:t>
            </a:r>
            <a:r>
              <a:rPr lang="en-US" sz="2200" dirty="0"/>
              <a:t>)</a:t>
            </a:r>
          </a:p>
          <a:p>
            <a:endParaRPr lang="en-US" sz="2200" dirty="0"/>
          </a:p>
          <a:p>
            <a:r>
              <a:rPr lang="en-US" sz="2200" dirty="0"/>
              <a:t>Class 1 side-by-side vehicles used principally to produce agricultural products are exempt from sales tax when using an agricultural exemption certificate</a:t>
            </a:r>
          </a:p>
          <a:p>
            <a:pPr>
              <a:buFont typeface="Arial"/>
              <a:buChar char="•"/>
            </a:pPr>
            <a:endParaRPr lang="en-US" sz="1200" dirty="0">
              <a:solidFill>
                <a:srgbClr val="000000"/>
              </a:solidFill>
              <a:latin typeface="Trebuchet MS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9352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Taxpayer Services: Helpful </a:t>
            </a:r>
            <a:r>
              <a:rPr lang="en-US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Telephone Numbers</a:t>
            </a:r>
            <a:endParaRPr lang="en-US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191000"/>
            <a:ext cx="8153400" cy="1961265"/>
          </a:xfrm>
        </p:spPr>
        <p:txBody>
          <a:bodyPr>
            <a:noAutofit/>
          </a:bodyPr>
          <a:lstStyle/>
          <a:p>
            <a:r>
              <a:rPr lang="en-US" sz="2200" dirty="0"/>
              <a:t>County Clerk Hotline:  615/532-4096 (clerks and staff only!) </a:t>
            </a:r>
          </a:p>
          <a:p>
            <a:r>
              <a:rPr lang="en-US" sz="2200" dirty="0"/>
              <a:t>Call Center:  800/342-1003 or 615/253-0600 (business owners)</a:t>
            </a:r>
          </a:p>
          <a:p>
            <a:r>
              <a:rPr lang="en-US" sz="2200" dirty="0"/>
              <a:t>Penalty Waiver Unit:  615/837-5363</a:t>
            </a:r>
          </a:p>
          <a:p>
            <a:r>
              <a:rPr lang="en-US" sz="2200" dirty="0"/>
              <a:t>Refund Unit:  615/741-0443</a:t>
            </a:r>
          </a:p>
          <a:p>
            <a:pPr>
              <a:buFont typeface="Arial"/>
              <a:buChar char="•"/>
            </a:pPr>
            <a:endParaRPr lang="en-US" sz="1200" dirty="0">
              <a:solidFill>
                <a:srgbClr val="000000"/>
              </a:solidFill>
              <a:latin typeface="Trebuchet MS"/>
            </a:endParaRPr>
          </a:p>
          <a:p>
            <a:endParaRPr 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1219201"/>
            <a:ext cx="4038600" cy="3030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23659" y="5181600"/>
            <a:ext cx="312034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2"/>
                </a:solidFill>
              </a:rPr>
              <a:t>Use Revenue Help!  @ </a:t>
            </a:r>
            <a:endParaRPr lang="en-US" sz="2400" b="1" dirty="0" smtClean="0">
              <a:solidFill>
                <a:schemeClr val="bg2"/>
              </a:solidFill>
            </a:endParaRPr>
          </a:p>
          <a:p>
            <a:pPr algn="ctr"/>
            <a:r>
              <a:rPr lang="en-US" sz="2400" b="1" dirty="0" smtClean="0"/>
              <a:t>www.TN.gov/Revenue</a:t>
            </a:r>
            <a:r>
              <a:rPr lang="en-US" sz="2400" dirty="0" smtClean="0"/>
              <a:t> 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9147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+mn-lt"/>
                <a:cs typeface="Times New Roman" panose="02020603050405020304" pitchFamily="18" charset="0"/>
              </a:rPr>
              <a:t>Dept. of Revenue - Important Links</a:t>
            </a:r>
            <a:endParaRPr lang="en-US" sz="3600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>
              <a:buClr>
                <a:srgbClr val="E6D395"/>
              </a:buClr>
            </a:pPr>
            <a:r>
              <a:rPr lang="en-US" sz="2900" b="1" dirty="0">
                <a:solidFill>
                  <a:prstClr val="black"/>
                </a:solidFill>
              </a:rPr>
              <a:t>About the Dept. of Revenue (video)</a:t>
            </a:r>
          </a:p>
          <a:p>
            <a:pPr marL="457200" lvl="1" indent="0">
              <a:buClr>
                <a:srgbClr val="E6D395"/>
              </a:buClr>
              <a:buNone/>
            </a:pPr>
            <a:r>
              <a:rPr lang="en-US" sz="2600" u="sng" dirty="0">
                <a:solidFill>
                  <a:prstClr val="black"/>
                </a:solidFill>
                <a:hlinkClick r:id="rId2"/>
              </a:rPr>
              <a:t>https://www.youtube.com/watch?v=EqVehaU27QE&amp;feature=youtu.be</a:t>
            </a:r>
            <a:endParaRPr lang="en-US" sz="2600" b="1" dirty="0">
              <a:solidFill>
                <a:prstClr val="black"/>
              </a:solidFill>
            </a:endParaRPr>
          </a:p>
          <a:p>
            <a:pPr lvl="0">
              <a:buClr>
                <a:srgbClr val="E6D395"/>
              </a:buClr>
            </a:pPr>
            <a:endParaRPr lang="en-US" sz="2600" b="1" dirty="0">
              <a:solidFill>
                <a:prstClr val="black"/>
              </a:solidFill>
            </a:endParaRPr>
          </a:p>
          <a:p>
            <a:pPr lvl="0">
              <a:buClr>
                <a:srgbClr val="E6D395"/>
              </a:buClr>
            </a:pPr>
            <a:r>
              <a:rPr lang="en-US" sz="2900" b="1" dirty="0">
                <a:solidFill>
                  <a:prstClr val="black"/>
                </a:solidFill>
              </a:rPr>
              <a:t>Department of Revenue’s website</a:t>
            </a:r>
          </a:p>
          <a:p>
            <a:pPr marL="457200" lvl="1" indent="0">
              <a:buClr>
                <a:srgbClr val="E6D395"/>
              </a:buClr>
              <a:buNone/>
            </a:pPr>
            <a:r>
              <a:rPr lang="en-US" sz="2600" dirty="0">
                <a:solidFill>
                  <a:prstClr val="black"/>
                </a:solidFill>
                <a:hlinkClick r:id="rId3"/>
              </a:rPr>
              <a:t>https://www.tn.gov/revenue/</a:t>
            </a:r>
            <a:endParaRPr lang="en-US" sz="2600" dirty="0">
              <a:solidFill>
                <a:prstClr val="black"/>
              </a:solidFill>
            </a:endParaRPr>
          </a:p>
          <a:p>
            <a:pPr marL="457200" lvl="1" indent="0">
              <a:buClr>
                <a:srgbClr val="E6D395"/>
              </a:buClr>
              <a:buNone/>
            </a:pPr>
            <a:endParaRPr lang="en-US" sz="2600" dirty="0">
              <a:solidFill>
                <a:prstClr val="black"/>
              </a:solidFill>
            </a:endParaRPr>
          </a:p>
          <a:p>
            <a:pPr lvl="0">
              <a:buClr>
                <a:srgbClr val="E6D395"/>
              </a:buClr>
            </a:pPr>
            <a:r>
              <a:rPr lang="en-US" sz="2900" b="1" dirty="0">
                <a:solidFill>
                  <a:prstClr val="black"/>
                </a:solidFill>
              </a:rPr>
              <a:t>Revenue’s Annual Report</a:t>
            </a:r>
          </a:p>
          <a:p>
            <a:pPr marL="457200" lvl="1" indent="0">
              <a:buClr>
                <a:srgbClr val="E6D395"/>
              </a:buClr>
              <a:buNone/>
            </a:pPr>
            <a:r>
              <a:rPr lang="en-US" sz="2600" dirty="0">
                <a:solidFill>
                  <a:prstClr val="black"/>
                </a:solidFill>
                <a:hlinkClick r:id="rId4"/>
              </a:rPr>
              <a:t>https://www.tn.gov/revenue/news---events/hot-topics/annual-report-now-available.html</a:t>
            </a:r>
            <a:r>
              <a:rPr lang="en-US" sz="2600" dirty="0">
                <a:solidFill>
                  <a:prstClr val="black"/>
                </a:solidFill>
              </a:rPr>
              <a:t> </a:t>
            </a:r>
          </a:p>
          <a:p>
            <a:pPr lvl="1">
              <a:buClr>
                <a:srgbClr val="E6D395"/>
              </a:buClr>
            </a:pPr>
            <a:endParaRPr lang="en-US" sz="2600" dirty="0">
              <a:solidFill>
                <a:prstClr val="black"/>
              </a:solidFill>
            </a:endParaRPr>
          </a:p>
          <a:p>
            <a:pPr lvl="0">
              <a:buClr>
                <a:srgbClr val="E6D395"/>
              </a:buClr>
            </a:pPr>
            <a:r>
              <a:rPr lang="en-US" sz="2900" b="1" dirty="0">
                <a:solidFill>
                  <a:prstClr val="black"/>
                </a:solidFill>
              </a:rPr>
              <a:t>Legislative Summaries </a:t>
            </a:r>
          </a:p>
          <a:p>
            <a:pPr marL="457200" lvl="1" indent="0">
              <a:buClr>
                <a:srgbClr val="E6D395"/>
              </a:buClr>
              <a:buNone/>
            </a:pPr>
            <a:r>
              <a:rPr lang="en-US" sz="2600" dirty="0">
                <a:solidFill>
                  <a:prstClr val="black"/>
                </a:solidFill>
                <a:hlinkClick r:id="rId5"/>
              </a:rPr>
              <a:t>https://www.tn.gov/revenue/tax-resources/legal-resources/legislative-summaries.html</a:t>
            </a:r>
            <a:endParaRPr lang="en-US" sz="2600" dirty="0">
              <a:solidFill>
                <a:prstClr val="black"/>
              </a:solidFill>
            </a:endParaRPr>
          </a:p>
          <a:p>
            <a:pPr marL="457200" lvl="1" indent="0">
              <a:buClr>
                <a:srgbClr val="E6D395"/>
              </a:buClr>
              <a:buNone/>
            </a:pPr>
            <a:endParaRPr lang="en-US" sz="2600" dirty="0">
              <a:solidFill>
                <a:prstClr val="black"/>
              </a:solidFill>
            </a:endParaRPr>
          </a:p>
          <a:p>
            <a:pPr lvl="0">
              <a:buClr>
                <a:srgbClr val="E6D395"/>
              </a:buClr>
            </a:pPr>
            <a:r>
              <a:rPr lang="en-US" sz="2900" b="1" dirty="0">
                <a:solidFill>
                  <a:prstClr val="black"/>
                </a:solidFill>
              </a:rPr>
              <a:t>County Clerk </a:t>
            </a:r>
            <a:r>
              <a:rPr lang="en-US" sz="2900" b="1" dirty="0" smtClean="0">
                <a:solidFill>
                  <a:prstClr val="black"/>
                </a:solidFill>
              </a:rPr>
              <a:t>Guide (T&amp;R)</a:t>
            </a:r>
            <a:endParaRPr lang="en-US" sz="2900" b="1" dirty="0">
              <a:solidFill>
                <a:prstClr val="black"/>
              </a:solidFill>
            </a:endParaRPr>
          </a:p>
          <a:p>
            <a:pPr marL="457200" lvl="1" indent="0">
              <a:buClr>
                <a:srgbClr val="E6D395"/>
              </a:buClr>
              <a:buNone/>
            </a:pPr>
            <a:r>
              <a:rPr lang="en-US" sz="2600" u="sng" dirty="0">
                <a:solidFill>
                  <a:prstClr val="black"/>
                </a:solidFill>
                <a:hlinkClick r:id="rId6"/>
              </a:rPr>
              <a:t>https://tnclerks.zendesk.com</a:t>
            </a:r>
            <a:endParaRPr lang="en-US" sz="2600" u="sng" dirty="0">
              <a:solidFill>
                <a:prstClr val="black"/>
              </a:solidFill>
            </a:endParaRPr>
          </a:p>
          <a:p>
            <a:pPr marL="457200" lvl="1" indent="0">
              <a:buClr>
                <a:srgbClr val="E6D395"/>
              </a:buClr>
              <a:buNone/>
            </a:pPr>
            <a:endParaRPr lang="en-US" sz="2600" u="sng" dirty="0">
              <a:solidFill>
                <a:prstClr val="black"/>
              </a:solidFill>
            </a:endParaRPr>
          </a:p>
          <a:p>
            <a:pPr lvl="0">
              <a:buClr>
                <a:srgbClr val="E6D395"/>
              </a:buClr>
            </a:pPr>
            <a:r>
              <a:rPr lang="en-US" sz="2900" b="1" dirty="0">
                <a:solidFill>
                  <a:prstClr val="black"/>
                </a:solidFill>
              </a:rPr>
              <a:t>VTRS Web Inquiry</a:t>
            </a:r>
          </a:p>
          <a:p>
            <a:pPr marL="400050" lvl="1" indent="0">
              <a:buClr>
                <a:srgbClr val="E6D395"/>
              </a:buClr>
              <a:buNone/>
            </a:pPr>
            <a:r>
              <a:rPr lang="en-US" sz="2600" dirty="0">
                <a:solidFill>
                  <a:prstClr val="black"/>
                </a:solidFill>
                <a:hlinkClick r:id="rId7"/>
              </a:rPr>
              <a:t>https://vehiclelookup.revenue.tn.gov/#/login</a:t>
            </a:r>
            <a:endParaRPr lang="en-US" sz="26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sz="2900" dirty="0" smtClean="0"/>
          </a:p>
          <a:p>
            <a:r>
              <a:rPr lang="en-US" sz="2900" b="1" dirty="0" smtClean="0"/>
              <a:t>Online Law Book</a:t>
            </a:r>
          </a:p>
          <a:p>
            <a:pPr marL="400050" lvl="1" indent="0">
              <a:buNone/>
            </a:pPr>
            <a:r>
              <a:rPr lang="en-US" sz="2500" dirty="0">
                <a:hlinkClick r:id="rId8"/>
              </a:rPr>
              <a:t>http://www.lexisnexis.com/hottopics/tncode</a:t>
            </a:r>
            <a:r>
              <a:rPr lang="en-US" sz="2500" dirty="0" smtClean="0">
                <a:hlinkClick r:id="rId8"/>
              </a:rPr>
              <a:t>/</a:t>
            </a:r>
            <a:endParaRPr lang="en-US" sz="2500" dirty="0" smtClean="0"/>
          </a:p>
          <a:p>
            <a:pPr lvl="1" indent="-342900"/>
            <a:endParaRPr lang="en-US" sz="2500" dirty="0" smtClean="0"/>
          </a:p>
          <a:p>
            <a:pPr lvl="0">
              <a:buClr>
                <a:srgbClr val="E6D395"/>
              </a:buClr>
            </a:pPr>
            <a:r>
              <a:rPr lang="en-US" sz="3000" b="1" dirty="0" smtClean="0">
                <a:solidFill>
                  <a:prstClr val="black"/>
                </a:solidFill>
              </a:rPr>
              <a:t>Revenue Help (all FAQs)</a:t>
            </a:r>
            <a:endParaRPr lang="en-US" sz="3000" b="1" dirty="0">
              <a:solidFill>
                <a:prstClr val="black"/>
              </a:solidFill>
            </a:endParaRPr>
          </a:p>
          <a:p>
            <a:pPr marL="400050" lvl="1" indent="0">
              <a:buClr>
                <a:srgbClr val="E6D395"/>
              </a:buClr>
              <a:buNone/>
            </a:pPr>
            <a:r>
              <a:rPr lang="en-US" sz="2500" dirty="0">
                <a:solidFill>
                  <a:prstClr val="black"/>
                </a:solidFill>
                <a:hlinkClick r:id="rId9"/>
              </a:rPr>
              <a:t>https://</a:t>
            </a:r>
            <a:r>
              <a:rPr lang="en-US" sz="2500" dirty="0" smtClean="0">
                <a:solidFill>
                  <a:prstClr val="black"/>
                </a:solidFill>
                <a:hlinkClick r:id="rId9"/>
              </a:rPr>
              <a:t>revenue.support.tn.gov/hc/en-us</a:t>
            </a:r>
            <a:endParaRPr lang="en-US" sz="25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785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41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License Plate Book</a:t>
            </a:r>
            <a:endParaRPr lang="en-US" sz="40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8600" y="1193800"/>
            <a:ext cx="4495800" cy="4958465"/>
          </a:xfrm>
        </p:spPr>
        <p:txBody>
          <a:bodyPr>
            <a:normAutofit/>
          </a:bodyPr>
          <a:lstStyle/>
          <a:p>
            <a:pPr marL="400050"/>
            <a:r>
              <a:rPr lang="en-US" dirty="0" smtClean="0"/>
              <a:t>A digital version will be updated regularly and is available in the </a:t>
            </a:r>
            <a:r>
              <a:rPr lang="en-US" b="1" dirty="0" smtClean="0"/>
              <a:t>County Clerk Guide </a:t>
            </a:r>
            <a:r>
              <a:rPr lang="en-US" b="1" dirty="0" smtClean="0">
                <a:sym typeface="Symbol"/>
              </a:rPr>
              <a:t> License </a:t>
            </a:r>
            <a:r>
              <a:rPr lang="en-US" b="1" dirty="0">
                <a:sym typeface="Symbol"/>
              </a:rPr>
              <a:t>Plates  </a:t>
            </a:r>
            <a:r>
              <a:rPr lang="en-US" b="1" dirty="0" smtClean="0">
                <a:sym typeface="Symbol"/>
              </a:rPr>
              <a:t> Tennessee License Plates Book</a:t>
            </a:r>
            <a:endParaRPr lang="en-US" b="1" dirty="0" smtClean="0"/>
          </a:p>
          <a:p>
            <a:pPr marL="57150" indent="0" algn="ctr">
              <a:buNone/>
            </a:pPr>
            <a:r>
              <a:rPr lang="en-US" sz="1400" dirty="0" smtClean="0"/>
              <a:t>(new plates/designs=frequent updates!)</a:t>
            </a:r>
          </a:p>
          <a:p>
            <a:pPr marL="57150" indent="0">
              <a:buNone/>
            </a:pPr>
            <a:endParaRPr lang="en-US" dirty="0" smtClean="0"/>
          </a:p>
          <a:p>
            <a:pPr marL="400050"/>
            <a:r>
              <a:rPr lang="en-US" dirty="0" smtClean="0"/>
              <a:t>Please contact CountyClerk.Help@tn.gov when necessary edits are discovered or for suggestions</a:t>
            </a:r>
          </a:p>
          <a:p>
            <a:pPr marL="400050"/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914400"/>
            <a:ext cx="4060980" cy="54100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7507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6700" y="1447800"/>
            <a:ext cx="8763000" cy="16764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6000" b="1" dirty="0"/>
              <a:t>Thank you!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387433"/>
            <a:ext cx="3847629" cy="209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67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8" b="11984"/>
          <a:stretch/>
        </p:blipFill>
        <p:spPr bwMode="auto">
          <a:xfrm>
            <a:off x="152400" y="3758401"/>
            <a:ext cx="5619750" cy="1346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</a:t>
            </a:r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New Web Inquiry Features</a:t>
            </a:r>
            <a:endParaRPr lang="en-US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73"/>
          <a:stretch/>
        </p:blipFill>
        <p:spPr bwMode="auto">
          <a:xfrm>
            <a:off x="152400" y="1143000"/>
            <a:ext cx="7448550" cy="21357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6225" y="2610534"/>
            <a:ext cx="3352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VTRS search results will indicate if there is a TOP issued for a VIN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371600"/>
            <a:ext cx="4742270" cy="4610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419600" y="4067175"/>
            <a:ext cx="3686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Permit and applicant information will appear on the “Vehicle” screen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04800" y="2438400"/>
            <a:ext cx="457200" cy="0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4191000" y="2743200"/>
            <a:ext cx="685800" cy="381000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4838700" y="3114675"/>
            <a:ext cx="647700" cy="952501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95275" y="5029200"/>
            <a:ext cx="3686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Transaction history provides more details and images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228600" y="5200739"/>
            <a:ext cx="0" cy="523964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303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</a:t>
            </a:r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New Web Inquiry Features</a:t>
            </a:r>
            <a:endParaRPr lang="en-US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1143000"/>
            <a:ext cx="898859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2514600" y="2667000"/>
            <a:ext cx="1676400" cy="0"/>
          </a:xfrm>
          <a:prstGeom prst="straightConnector1">
            <a:avLst/>
          </a:prstGeom>
          <a:ln w="254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491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</a:t>
            </a:r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New Web Inquiry Features</a:t>
            </a:r>
            <a:endParaRPr lang="en-US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895600"/>
            <a:ext cx="882418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850" y="1219200"/>
            <a:ext cx="3686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On the Class Listing Report, click the green + to expand and view available Plate formats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76250" y="2788860"/>
            <a:ext cx="0" cy="1154669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286000" y="2971800"/>
            <a:ext cx="4737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Search by keyword, class code, etc.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414355" y="3366194"/>
            <a:ext cx="609600" cy="0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569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</a:t>
            </a:r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New Web Inquiry Features</a:t>
            </a:r>
            <a:endParaRPr lang="en-US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87" y="1219200"/>
            <a:ext cx="7100627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34000" y="1981200"/>
            <a:ext cx="3092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For makes, search by keyword, code, etc.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7239000" y="1676400"/>
            <a:ext cx="0" cy="381000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207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</a:t>
            </a:r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New Web Inquiry Features</a:t>
            </a:r>
            <a:endParaRPr lang="en-US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1143000"/>
            <a:ext cx="6781800" cy="49801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125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Vehicle Services – NEW FORMS</a:t>
            </a:r>
            <a:endParaRPr lang="en-US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4648200" cy="2387599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Many forms are being revised to include:</a:t>
            </a:r>
          </a:p>
          <a:p>
            <a:pPr lvl="1"/>
            <a:r>
              <a:rPr lang="en-US" sz="2100" dirty="0" smtClean="0"/>
              <a:t>overview of the purpose of the form</a:t>
            </a:r>
          </a:p>
          <a:p>
            <a:pPr lvl="1"/>
            <a:r>
              <a:rPr lang="en-US" sz="2100" dirty="0" smtClean="0"/>
              <a:t>clear, concise instructions including next steps</a:t>
            </a:r>
          </a:p>
          <a:p>
            <a:pPr lvl="1"/>
            <a:r>
              <a:rPr lang="en-US" sz="2100" dirty="0" smtClean="0"/>
              <a:t>Organized sections with necessary fields only</a:t>
            </a:r>
          </a:p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1359807"/>
            <a:ext cx="3905250" cy="33316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850" y="3983503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2"/>
                </a:solidFill>
              </a:rPr>
              <a:t>IMPORTANT</a:t>
            </a:r>
            <a:r>
              <a:rPr lang="en-US" sz="2400" dirty="0">
                <a:solidFill>
                  <a:schemeClr val="bg2"/>
                </a:solidFill>
              </a:rPr>
              <a:t>: Please ensure that county websites link directly to Vehicle Services forms </a:t>
            </a:r>
            <a:r>
              <a:rPr lang="en-US" sz="2400" dirty="0" smtClean="0">
                <a:solidFill>
                  <a:schemeClr val="bg2"/>
                </a:solidFill>
              </a:rPr>
              <a:t>at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850" y="5216872"/>
            <a:ext cx="8515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2"/>
                </a:solidFill>
              </a:rPr>
              <a:t>https://www.tn.gov/revenue/title-and-registration/forms.html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" y="5721012"/>
            <a:ext cx="883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2"/>
                </a:solidFill>
              </a:rPr>
              <a:t>Each individual PDF form can be linked to directly.</a:t>
            </a:r>
            <a:endParaRPr lang="en-US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698994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11062</TotalTime>
  <Words>1533</Words>
  <Application>Microsoft Office PowerPoint</Application>
  <PresentationFormat>On-screen Show (4:3)</PresentationFormat>
  <Paragraphs>405</Paragraphs>
  <Slides>30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PowerPoint B</vt:lpstr>
      <vt:lpstr>County Clerks Association Spring Conference</vt:lpstr>
      <vt:lpstr>TOPICS</vt:lpstr>
      <vt:lpstr>Vehicle Services – License Plate Book</vt:lpstr>
      <vt:lpstr>Vehicle Services – New Web Inquiry Features</vt:lpstr>
      <vt:lpstr>Vehicle Services – New Web Inquiry Features</vt:lpstr>
      <vt:lpstr>Vehicle Services – New Web Inquiry Features</vt:lpstr>
      <vt:lpstr>Vehicle Services – New Web Inquiry Features</vt:lpstr>
      <vt:lpstr>Vehicle Services – New Web Inquiry Features</vt:lpstr>
      <vt:lpstr>Vehicle Services – NEW FORMS</vt:lpstr>
      <vt:lpstr>Vehicle Services – NEW FORMS - Title-Only</vt:lpstr>
      <vt:lpstr>Vehicle Services – NEW FORMS – Surety Bond</vt:lpstr>
      <vt:lpstr>Vehicle Services – NEW FORMS – Salvage</vt:lpstr>
      <vt:lpstr>Vehicle Services – NEW FORMS – Rebuilt</vt:lpstr>
      <vt:lpstr>Vehicle Services – NEW FORMS – Coming Soon!</vt:lpstr>
      <vt:lpstr>Vehicle Services – Recent Guide Updates</vt:lpstr>
      <vt:lpstr>Vehicle Services – Recent Guide Updates</vt:lpstr>
      <vt:lpstr>Vehicle Services – Recent Guide Updates</vt:lpstr>
      <vt:lpstr>Vehicle Services –New, Re-Designed &amp; Upcoming Plates</vt:lpstr>
      <vt:lpstr>Vehicle Services – LEGISLATION (Plates)</vt:lpstr>
      <vt:lpstr>Vehicle Services – LEGISLATION (Plates, cont’d)</vt:lpstr>
      <vt:lpstr>Vehicle Services – LEGISLATION (Misc.)</vt:lpstr>
      <vt:lpstr>Vehicle Services – EIVS </vt:lpstr>
      <vt:lpstr>Taxpayer Services – Business Tax</vt:lpstr>
      <vt:lpstr>Business Tax: Special Location Information</vt:lpstr>
      <vt:lpstr>Trailers for Farmers, Nurserymen,  &amp; Timber Harvesters</vt:lpstr>
      <vt:lpstr>Other Sales Tax Issues</vt:lpstr>
      <vt:lpstr>Taxpayer Services: Helpful Telephone Numbers</vt:lpstr>
      <vt:lpstr>Dept. of Revenue - Important Links</vt:lpstr>
      <vt:lpstr>Questions?</vt:lpstr>
      <vt:lpstr>PowerPoint Presentation</vt:lpstr>
    </vt:vector>
  </TitlesOfParts>
  <Company>State of Tennessee: Finance &amp; Administration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Molly Wehlage</dc:creator>
  <cp:lastModifiedBy>Katie Bryan</cp:lastModifiedBy>
  <cp:revision>274</cp:revision>
  <cp:lastPrinted>2019-05-07T19:39:06Z</cp:lastPrinted>
  <dcterms:created xsi:type="dcterms:W3CDTF">2015-04-20T20:00:32Z</dcterms:created>
  <dcterms:modified xsi:type="dcterms:W3CDTF">2019-05-07T19:51:05Z</dcterms:modified>
</cp:coreProperties>
</file>