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79" r:id="rId3"/>
    <p:sldId id="390" r:id="rId4"/>
    <p:sldId id="385" r:id="rId5"/>
    <p:sldId id="406" r:id="rId6"/>
    <p:sldId id="391" r:id="rId7"/>
    <p:sldId id="392" r:id="rId8"/>
    <p:sldId id="407" r:id="rId9"/>
    <p:sldId id="393" r:id="rId10"/>
    <p:sldId id="394" r:id="rId11"/>
    <p:sldId id="381" r:id="rId12"/>
    <p:sldId id="373" r:id="rId13"/>
    <p:sldId id="371" r:id="rId14"/>
    <p:sldId id="397" r:id="rId15"/>
    <p:sldId id="399" r:id="rId16"/>
    <p:sldId id="401" r:id="rId17"/>
    <p:sldId id="402" r:id="rId18"/>
    <p:sldId id="403" r:id="rId19"/>
    <p:sldId id="404" r:id="rId20"/>
    <p:sldId id="386" r:id="rId21"/>
    <p:sldId id="40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5" autoAdjust="0"/>
  </p:normalViewPr>
  <p:slideViewPr>
    <p:cSldViewPr>
      <p:cViewPr>
        <p:scale>
          <a:sx n="100" d="100"/>
          <a:sy n="100" d="100"/>
        </p:scale>
        <p:origin x="-1944" y="-31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7" tIns="45713" rIns="91427" bIns="45713" rtlCol="0"/>
          <a:lstStyle>
            <a:lvl1pPr algn="l">
              <a:defRPr sz="1200"/>
            </a:lvl1pPr>
          </a:lstStyle>
          <a:p>
            <a:endParaRPr lang="en-US" dirty="0"/>
          </a:p>
        </p:txBody>
      </p:sp>
      <p:sp>
        <p:nvSpPr>
          <p:cNvPr id="7" name="Footer Placeholder 6"/>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Tree>
    <p:extLst>
      <p:ext uri="{BB962C8B-B14F-4D97-AF65-F5344CB8AC3E}">
        <p14:creationId xmlns:p14="http://schemas.microsoft.com/office/powerpoint/2010/main" val="419204589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27" tIns="45713" rIns="91427" bIns="45713"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27" tIns="45713" rIns="91427"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3" rIns="91427" bIns="45713" rtlCol="0" anchor="b"/>
          <a:lstStyle>
            <a:lvl1pPr algn="r">
              <a:defRPr sz="1200"/>
            </a:lvl1pPr>
          </a:lstStyle>
          <a:p>
            <a:fld id="{8C2A5BDE-54DE-45B7-BE8E-DF34A690AF59}" type="slidenum">
              <a:rPr lang="en-US" smtClean="0"/>
              <a:t>‹#›</a:t>
            </a:fld>
            <a:endParaRPr lang="en-US" dirty="0"/>
          </a:p>
        </p:txBody>
      </p:sp>
    </p:spTree>
    <p:extLst>
      <p:ext uri="{BB962C8B-B14F-4D97-AF65-F5344CB8AC3E}">
        <p14:creationId xmlns:p14="http://schemas.microsoft.com/office/powerpoint/2010/main" val="248036052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821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58100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40085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2545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9650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D9D72-ADC0-4EEC-9D24-88B334D1CA41}" type="slidenum">
              <a:rPr lang="en-US" smtClean="0"/>
              <a:t>15</a:t>
            </a:fld>
            <a:endParaRPr lang="en-US" dirty="0"/>
          </a:p>
        </p:txBody>
      </p:sp>
    </p:spTree>
    <p:extLst>
      <p:ext uri="{BB962C8B-B14F-4D97-AF65-F5344CB8AC3E}">
        <p14:creationId xmlns:p14="http://schemas.microsoft.com/office/powerpoint/2010/main" val="3403109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D9D72-ADC0-4EEC-9D24-88B334D1CA41}" type="slidenum">
              <a:rPr lang="en-US" smtClean="0"/>
              <a:t>16</a:t>
            </a:fld>
            <a:endParaRPr lang="en-US" dirty="0"/>
          </a:p>
        </p:txBody>
      </p:sp>
    </p:spTree>
    <p:extLst>
      <p:ext uri="{BB962C8B-B14F-4D97-AF65-F5344CB8AC3E}">
        <p14:creationId xmlns:p14="http://schemas.microsoft.com/office/powerpoint/2010/main" val="4062056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D9D72-ADC0-4EEC-9D24-88B334D1CA41}" type="slidenum">
              <a:rPr lang="en-US" smtClean="0"/>
              <a:t>17</a:t>
            </a:fld>
            <a:endParaRPr lang="en-US" dirty="0"/>
          </a:p>
        </p:txBody>
      </p:sp>
    </p:spTree>
    <p:extLst>
      <p:ext uri="{BB962C8B-B14F-4D97-AF65-F5344CB8AC3E}">
        <p14:creationId xmlns:p14="http://schemas.microsoft.com/office/powerpoint/2010/main" val="247407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D9D72-ADC0-4EEC-9D24-88B334D1CA41}" type="slidenum">
              <a:rPr lang="en-US" smtClean="0"/>
              <a:t>18</a:t>
            </a:fld>
            <a:endParaRPr lang="en-US" dirty="0"/>
          </a:p>
        </p:txBody>
      </p:sp>
    </p:spTree>
    <p:extLst>
      <p:ext uri="{BB962C8B-B14F-4D97-AF65-F5344CB8AC3E}">
        <p14:creationId xmlns:p14="http://schemas.microsoft.com/office/powerpoint/2010/main" val="2545102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D9D72-ADC0-4EEC-9D24-88B334D1CA41}" type="slidenum">
              <a:rPr lang="en-US" smtClean="0"/>
              <a:t>19</a:t>
            </a:fld>
            <a:endParaRPr lang="en-US" dirty="0"/>
          </a:p>
        </p:txBody>
      </p:sp>
    </p:spTree>
    <p:extLst>
      <p:ext uri="{BB962C8B-B14F-4D97-AF65-F5344CB8AC3E}">
        <p14:creationId xmlns:p14="http://schemas.microsoft.com/office/powerpoint/2010/main" val="2545102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D9D72-ADC0-4EEC-9D24-88B334D1CA41}" type="slidenum">
              <a:rPr lang="en-US" smtClean="0"/>
              <a:t>21</a:t>
            </a:fld>
            <a:endParaRPr lang="en-US" dirty="0"/>
          </a:p>
        </p:txBody>
      </p:sp>
    </p:spTree>
    <p:extLst>
      <p:ext uri="{BB962C8B-B14F-4D97-AF65-F5344CB8AC3E}">
        <p14:creationId xmlns:p14="http://schemas.microsoft.com/office/powerpoint/2010/main" val="372138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6994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9120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9120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91202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9120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9120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9120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91202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51313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30480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tn.gov/Revenu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www.lexisnexis.com/hottopics/tncode/" TargetMode="External"/><Relationship Id="rId3" Type="http://schemas.openxmlformats.org/officeDocument/2006/relationships/hyperlink" Target="https://www.tn.gov/revenue/" TargetMode="External"/><Relationship Id="rId7" Type="http://schemas.openxmlformats.org/officeDocument/2006/relationships/hyperlink" Target="https://vehiclelookup.revenue.tn.gov/#/login" TargetMode="External"/><Relationship Id="rId2" Type="http://schemas.openxmlformats.org/officeDocument/2006/relationships/hyperlink" Target="https://www.youtube.com/watch?v=EqVehaU27QE&amp;feature=youtu.be" TargetMode="External"/><Relationship Id="rId1" Type="http://schemas.openxmlformats.org/officeDocument/2006/relationships/slideLayout" Target="../slideLayouts/slideLayout11.xml"/><Relationship Id="rId6" Type="http://schemas.openxmlformats.org/officeDocument/2006/relationships/hyperlink" Target="https://tnclerks.zendesk.com/" TargetMode="External"/><Relationship Id="rId5" Type="http://schemas.openxmlformats.org/officeDocument/2006/relationships/hyperlink" Target="https://www.tn.gov/revenue/tax-resources/legal-resources/legislative-summaries.html" TargetMode="External"/><Relationship Id="rId4" Type="http://schemas.openxmlformats.org/officeDocument/2006/relationships/hyperlink" Target="https://www.tn.gov/revenue/news---events/hot-topics/annual-report-now-available.html" TargetMode="External"/><Relationship Id="rId9" Type="http://schemas.openxmlformats.org/officeDocument/2006/relationships/hyperlink" Target="https://revenue.support.tn.gov/hc/en-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tn.gov/content/dam/tn/revenue/documents/forms/titlereg/f1313201Fill-in.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tn.gov/content/dam/tn/revenue/documents/forms/titlereg/f1313201Fill-in.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www.tennesseetrustee.org/"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mailto:christopher.fischer@tn.gov"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mailto:christopher.fischer@tn.gov"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38603"/>
            <a:ext cx="6705600" cy="1422399"/>
          </a:xfrm>
        </p:spPr>
        <p:txBody>
          <a:bodyPr/>
          <a:lstStyle/>
          <a:p>
            <a:r>
              <a:rPr lang="en-US" dirty="0" smtClean="0">
                <a:latin typeface="Times New Roman" panose="02020603050405020304" pitchFamily="18" charset="0"/>
                <a:cs typeface="Times New Roman" panose="02020603050405020304" pitchFamily="18" charset="0"/>
              </a:rPr>
              <a:t>County Clerk Spring Regional Meetings</a:t>
            </a: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2"/>
          </p:nvPr>
        </p:nvSpPr>
        <p:spPr/>
        <p:txBody>
          <a:bodyPr>
            <a:noAutofit/>
          </a:bodyPr>
          <a:lstStyle/>
          <a:p>
            <a:r>
              <a:rPr lang="en-US" sz="4800" b="1" dirty="0" smtClean="0">
                <a:latin typeface="+mj-lt"/>
              </a:rPr>
              <a:t>2019</a:t>
            </a:r>
            <a:endParaRPr lang="en-US" sz="4800" b="1" dirty="0">
              <a:latin typeface="+mj-lt"/>
            </a:endParaRPr>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Vehicle Services - Surety Bonds: </a:t>
            </a:r>
            <a:r>
              <a:rPr lang="en-US" sz="28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Miscellaneous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p:txBody>
          <a:bodyPr>
            <a:normAutofit fontScale="92500" lnSpcReduction="10000"/>
          </a:bodyPr>
          <a:lstStyle/>
          <a:p>
            <a:pPr>
              <a:buFont typeface="Arial"/>
              <a:buChar char="•"/>
            </a:pPr>
            <a:r>
              <a:rPr lang="en-US" dirty="0">
                <a:latin typeface="+mn-lt"/>
              </a:rPr>
              <a:t>Surety Bonds cannot be written for any </a:t>
            </a:r>
            <a:r>
              <a:rPr lang="en-US" dirty="0" err="1" smtClean="0">
                <a:latin typeface="+mn-lt"/>
              </a:rPr>
              <a:t>permanenty</a:t>
            </a:r>
            <a:r>
              <a:rPr lang="en-US" dirty="0" smtClean="0">
                <a:latin typeface="+mn-lt"/>
              </a:rPr>
              <a:t> affixed </a:t>
            </a:r>
            <a:r>
              <a:rPr lang="en-US" dirty="0">
                <a:latin typeface="+mn-lt"/>
              </a:rPr>
              <a:t>mobile </a:t>
            </a:r>
            <a:r>
              <a:rPr lang="en-US" dirty="0" smtClean="0">
                <a:latin typeface="+mn-lt"/>
              </a:rPr>
              <a:t>home (Affidavit </a:t>
            </a:r>
            <a:r>
              <a:rPr lang="en-US" dirty="0">
                <a:latin typeface="+mn-lt"/>
              </a:rPr>
              <a:t>of Affixation on file in the county Register of Deeds’ </a:t>
            </a:r>
            <a:r>
              <a:rPr lang="en-US" dirty="0" smtClean="0">
                <a:latin typeface="+mn-lt"/>
              </a:rPr>
              <a:t>office) </a:t>
            </a:r>
          </a:p>
          <a:p>
            <a:pPr>
              <a:buFont typeface="Arial"/>
              <a:buChar char="•"/>
            </a:pPr>
            <a:r>
              <a:rPr lang="en-US" dirty="0" smtClean="0">
                <a:latin typeface="+mn-lt"/>
              </a:rPr>
              <a:t>A </a:t>
            </a:r>
            <a:r>
              <a:rPr lang="en-US" dirty="0">
                <a:latin typeface="+mn-lt"/>
              </a:rPr>
              <a:t>physical address of where the manufactured/mobile home is located must be provided on all Surety Bond applications for mobile homes.</a:t>
            </a:r>
          </a:p>
          <a:p>
            <a:pPr>
              <a:buFont typeface="Arial"/>
              <a:buChar char="•"/>
            </a:pPr>
            <a:r>
              <a:rPr lang="en-US" dirty="0">
                <a:latin typeface="+mn-lt"/>
              </a:rPr>
              <a:t>The value of the surety bond is calculated at one and one-half (1½) times the fair market value of the vehicle. </a:t>
            </a:r>
          </a:p>
          <a:p>
            <a:pPr>
              <a:buFont typeface="Arial"/>
              <a:buChar char="•"/>
            </a:pPr>
            <a:r>
              <a:rPr lang="en-US" dirty="0">
                <a:latin typeface="+mn-lt"/>
              </a:rPr>
              <a:t>The state of Tennessee will only write a Surety Bond for any person or company that is a resident of or have a residence or office address in Tennessee. </a:t>
            </a:r>
          </a:p>
          <a:p>
            <a:pPr>
              <a:buFont typeface="Arial"/>
              <a:buChar char="•"/>
            </a:pPr>
            <a:r>
              <a:rPr lang="en-US" dirty="0">
                <a:latin typeface="+mn-lt"/>
              </a:rPr>
              <a:t>The issued bond is maintained in a file for a period of three years. The bond may </a:t>
            </a:r>
            <a:r>
              <a:rPr lang="en-US" dirty="0" smtClean="0">
                <a:latin typeface="+mn-lt"/>
              </a:rPr>
              <a:t>be returned </a:t>
            </a:r>
            <a:r>
              <a:rPr lang="en-US" dirty="0">
                <a:latin typeface="+mn-lt"/>
              </a:rPr>
              <a:t>at the end of the </a:t>
            </a:r>
            <a:r>
              <a:rPr lang="en-US" dirty="0" smtClean="0">
                <a:latin typeface="+mn-lt"/>
              </a:rPr>
              <a:t>three years </a:t>
            </a:r>
            <a:r>
              <a:rPr lang="en-US" dirty="0">
                <a:latin typeface="+mn-lt"/>
              </a:rPr>
              <a:t>or prior </a:t>
            </a:r>
            <a:r>
              <a:rPr lang="en-US" dirty="0" smtClean="0">
                <a:latin typeface="+mn-lt"/>
              </a:rPr>
              <a:t>if </a:t>
            </a:r>
            <a:r>
              <a:rPr lang="en-US" dirty="0">
                <a:latin typeface="+mn-lt"/>
              </a:rPr>
              <a:t>the vehicle </a:t>
            </a:r>
            <a:r>
              <a:rPr lang="en-US" dirty="0" smtClean="0">
                <a:latin typeface="+mn-lt"/>
              </a:rPr>
              <a:t>is no </a:t>
            </a:r>
            <a:r>
              <a:rPr lang="en-US" dirty="0">
                <a:latin typeface="+mn-lt"/>
              </a:rPr>
              <a:t>longer registered in this state and the certificate of title has been surrendered to </a:t>
            </a:r>
            <a:r>
              <a:rPr lang="en-US" dirty="0" smtClean="0">
                <a:latin typeface="+mn-lt"/>
              </a:rPr>
              <a:t>the department</a:t>
            </a:r>
            <a:r>
              <a:rPr lang="en-US" dirty="0">
                <a:latin typeface="+mn-lt"/>
              </a:rPr>
              <a:t>.</a:t>
            </a:r>
          </a:p>
          <a:p>
            <a:endParaRPr lang="en-US" dirty="0"/>
          </a:p>
        </p:txBody>
      </p:sp>
    </p:spTree>
    <p:extLst>
      <p:ext uri="{BB962C8B-B14F-4D97-AF65-F5344CB8AC3E}">
        <p14:creationId xmlns:p14="http://schemas.microsoft.com/office/powerpoint/2010/main" val="90362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ea typeface="Open Sans" panose="020B0606030504020204" pitchFamily="34" charset="0"/>
                <a:cs typeface="Open Sans" panose="020B0606030504020204" pitchFamily="34" charset="0"/>
              </a:rPr>
              <a:t>Vehicle Services – </a:t>
            </a:r>
            <a:br>
              <a:rPr lang="en-US" dirty="0" smtClean="0">
                <a:latin typeface="+mn-lt"/>
                <a:ea typeface="Open Sans" panose="020B0606030504020204" pitchFamily="34" charset="0"/>
                <a:cs typeface="Open Sans" panose="020B0606030504020204" pitchFamily="34" charset="0"/>
              </a:rPr>
            </a:br>
            <a:r>
              <a:rPr lang="en-US" dirty="0" smtClean="0">
                <a:latin typeface="+mn-lt"/>
                <a:ea typeface="Open Sans" panose="020B0606030504020204" pitchFamily="34" charset="0"/>
                <a:cs typeface="Open Sans" panose="020B0606030504020204" pitchFamily="34" charset="0"/>
              </a:rPr>
              <a:t>Manufacturer/Transporter Plates</a:t>
            </a:r>
            <a:endParaRPr lang="en-US" dirty="0">
              <a:latin typeface="+mn-lt"/>
            </a:endParaRPr>
          </a:p>
        </p:txBody>
      </p:sp>
      <p:sp>
        <p:nvSpPr>
          <p:cNvPr id="4" name="Content Placeholder 3"/>
          <p:cNvSpPr>
            <a:spLocks noGrp="1"/>
          </p:cNvSpPr>
          <p:nvPr>
            <p:ph idx="1"/>
          </p:nvPr>
        </p:nvSpPr>
        <p:spPr/>
        <p:txBody>
          <a:bodyPr>
            <a:noAutofit/>
          </a:bodyPr>
          <a:lstStyle/>
          <a:p>
            <a:r>
              <a:rPr lang="en-US" sz="3200" dirty="0" smtClean="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Transporter" means every person engaged in the business of delivering </a:t>
            </a:r>
            <a:r>
              <a:rPr lang="en-US" sz="3200" dirty="0" smtClean="0">
                <a:latin typeface="Arial" panose="020B0604020202020204" pitchFamily="34" charset="0"/>
                <a:cs typeface="Arial" panose="020B0604020202020204" pitchFamily="34" charset="0"/>
              </a:rPr>
              <a:t>vehicles</a:t>
            </a:r>
          </a:p>
          <a:p>
            <a:pPr lvl="1"/>
            <a:r>
              <a:rPr lang="en-US" dirty="0" smtClean="0">
                <a:latin typeface="Arial" panose="020B0604020202020204" pitchFamily="34" charset="0"/>
                <a:cs typeface="Arial" panose="020B0604020202020204" pitchFamily="34" charset="0"/>
              </a:rPr>
              <a:t>may </a:t>
            </a:r>
            <a:r>
              <a:rPr lang="en-US" dirty="0">
                <a:latin typeface="Arial" panose="020B0604020202020204" pitchFamily="34" charset="0"/>
                <a:cs typeface="Arial" panose="020B0604020202020204" pitchFamily="34" charset="0"/>
              </a:rPr>
              <a:t>operate or move any vehicle that may be legally operated under a regular vehicle registration upon any highway within this state solely for the purpose of delivery</a:t>
            </a:r>
            <a:endParaRPr lang="en-US" dirty="0" smtClean="0">
              <a:latin typeface="Arial" panose="020B0604020202020204" pitchFamily="34" charset="0"/>
              <a:cs typeface="Arial" panose="020B0604020202020204" pitchFamily="34" charset="0"/>
            </a:endParaRPr>
          </a:p>
          <a:p>
            <a:pPr lvl="1"/>
            <a:r>
              <a:rPr lang="en-US" dirty="0" smtClean="0">
                <a:solidFill>
                  <a:srgbClr val="000000"/>
                </a:solidFill>
                <a:latin typeface="Arial" panose="020B0604020202020204" pitchFamily="34" charset="0"/>
                <a:cs typeface="Arial" panose="020B0604020202020204" pitchFamily="34" charset="0"/>
              </a:rPr>
              <a:t>must </a:t>
            </a:r>
            <a:r>
              <a:rPr lang="en-US" dirty="0">
                <a:solidFill>
                  <a:srgbClr val="000000"/>
                </a:solidFill>
                <a:latin typeface="Arial" panose="020B0604020202020204" pitchFamily="34" charset="0"/>
                <a:cs typeface="Arial" panose="020B0604020202020204" pitchFamily="34" charset="0"/>
              </a:rPr>
              <a:t>show proof, such as a business license, that identifies them as a transporter</a:t>
            </a:r>
            <a:r>
              <a:rPr lang="en-US" dirty="0" smtClean="0">
                <a:solidFill>
                  <a:srgbClr val="000000"/>
                </a:solidFill>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"Manufacturer" means every person engaged in the business of constructing or assembling </a:t>
            </a:r>
            <a:r>
              <a:rPr lang="en-US" sz="3200" dirty="0" smtClean="0">
                <a:latin typeface="Arial" panose="020B0604020202020204" pitchFamily="34" charset="0"/>
                <a:cs typeface="Arial" panose="020B0604020202020204" pitchFamily="34" charset="0"/>
              </a:rPr>
              <a:t>vehicles</a:t>
            </a:r>
          </a:p>
          <a:p>
            <a:pPr lvl="1"/>
            <a:r>
              <a:rPr lang="en-US" dirty="0" smtClean="0">
                <a:latin typeface="Arial" panose="020B0604020202020204" pitchFamily="34" charset="0"/>
                <a:cs typeface="Arial" panose="020B0604020202020204" pitchFamily="34" charset="0"/>
              </a:rPr>
              <a:t>must </a:t>
            </a:r>
            <a:r>
              <a:rPr lang="en-US" dirty="0">
                <a:latin typeface="Arial" panose="020B0604020202020204" pitchFamily="34" charset="0"/>
                <a:cs typeface="Arial" panose="020B0604020202020204" pitchFamily="34" charset="0"/>
              </a:rPr>
              <a:t>have valid MVC license identifying them as a manufacturer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91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ea typeface="Open Sans" panose="020B0606030504020204" pitchFamily="34" charset="0"/>
                <a:cs typeface="Open Sans" panose="020B0606030504020204" pitchFamily="34" charset="0"/>
              </a:rPr>
              <a:t>Vehicle Services - VTRS Web Inquiry: New Features</a:t>
            </a:r>
            <a:endParaRPr lang="en-US" dirty="0">
              <a:latin typeface="+mn-lt"/>
              <a:ea typeface="Open Sans" panose="020B0606030504020204" pitchFamily="34" charset="0"/>
              <a:cs typeface="Open Sans" panose="020B0606030504020204" pitchFamily="34"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763000" cy="431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1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n-lt"/>
                <a:ea typeface="Open Sans" panose="020B0606030504020204" pitchFamily="34" charset="0"/>
                <a:cs typeface="Open Sans" panose="020B0606030504020204" pitchFamily="34" charset="0"/>
              </a:rPr>
              <a:t>Vehicle Services – Misc.</a:t>
            </a:r>
            <a:endParaRPr lang="en-US" sz="4000" dirty="0">
              <a:latin typeface="+mn-lt"/>
              <a:ea typeface="Open Sans" panose="020B0606030504020204" pitchFamily="34" charset="0"/>
              <a:cs typeface="Open Sans" panose="020B0606030504020204" pitchFamily="34" charset="0"/>
            </a:endParaRPr>
          </a:p>
        </p:txBody>
      </p:sp>
      <p:sp>
        <p:nvSpPr>
          <p:cNvPr id="4" name="Content Placeholder 3"/>
          <p:cNvSpPr>
            <a:spLocks noGrp="1"/>
          </p:cNvSpPr>
          <p:nvPr>
            <p:ph idx="1"/>
          </p:nvPr>
        </p:nvSpPr>
        <p:spPr>
          <a:xfrm>
            <a:off x="228600" y="1193800"/>
            <a:ext cx="5105400" cy="4958465"/>
          </a:xfrm>
        </p:spPr>
        <p:txBody>
          <a:bodyPr/>
          <a:lstStyle/>
          <a:p>
            <a:r>
              <a:rPr lang="en-US" dirty="0" smtClean="0"/>
              <a:t>“Not Available For Update”</a:t>
            </a:r>
          </a:p>
          <a:p>
            <a:pPr lvl="1"/>
            <a:r>
              <a:rPr lang="en-US" dirty="0" smtClean="0"/>
              <a:t>Clerks have reported that Incomplete letters and images are not in VTRS.  BIS is aware of the issue.</a:t>
            </a:r>
          </a:p>
          <a:p>
            <a:pPr marL="400050"/>
            <a:r>
              <a:rPr lang="en-US" dirty="0" smtClean="0"/>
              <a:t>HVUT – New Information In Guide</a:t>
            </a:r>
          </a:p>
          <a:p>
            <a:pPr marL="400050"/>
            <a:r>
              <a:rPr lang="en-US" dirty="0" smtClean="0"/>
              <a:t>Guide Updates</a:t>
            </a:r>
          </a:p>
          <a:p>
            <a:pPr marL="400050"/>
            <a:r>
              <a:rPr lang="en-US" dirty="0"/>
              <a:t>New License Plate Guide  - Coming Soon!</a:t>
            </a:r>
          </a:p>
          <a:p>
            <a:pPr marL="400050"/>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548062" cy="47004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a:off x="2895600" y="4800600"/>
            <a:ext cx="2286000" cy="0"/>
          </a:xfrm>
          <a:prstGeom prst="straightConnector1">
            <a:avLst/>
          </a:prstGeom>
          <a:ln w="34925">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75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n-lt"/>
              </a:rPr>
              <a:t>Audit Division – Refund Contacts</a:t>
            </a:r>
            <a:endParaRPr lang="en-US" sz="4000" dirty="0">
              <a:latin typeface="+mn-lt"/>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it-IT" dirty="0"/>
              <a:t>Manager:	Nena Pace	(615) 532-6462</a:t>
            </a:r>
          </a:p>
          <a:p>
            <a:pPr marL="0" indent="0">
              <a:buNone/>
            </a:pPr>
            <a:endParaRPr lang="en-US" dirty="0" smtClean="0"/>
          </a:p>
          <a:p>
            <a:pPr marL="0" indent="0">
              <a:buNone/>
            </a:pPr>
            <a:r>
              <a:rPr lang="en-US" dirty="0" smtClean="0">
                <a:solidFill>
                  <a:srgbClr val="FF0000"/>
                </a:solidFill>
              </a:rPr>
              <a:t>Motor </a:t>
            </a:r>
            <a:r>
              <a:rPr lang="en-US" dirty="0">
                <a:solidFill>
                  <a:srgbClr val="FF0000"/>
                </a:solidFill>
              </a:rPr>
              <a:t>Vehicle Registration (Tag) Refunds:</a:t>
            </a:r>
          </a:p>
          <a:p>
            <a:pPr marL="0" indent="0">
              <a:buNone/>
            </a:pPr>
            <a:r>
              <a:rPr lang="en-US" dirty="0" smtClean="0"/>
              <a:t>Von </a:t>
            </a:r>
            <a:r>
              <a:rPr lang="en-US" dirty="0"/>
              <a:t>Griffin, Auditor		</a:t>
            </a:r>
            <a:r>
              <a:rPr lang="en-US" dirty="0" smtClean="0"/>
              <a:t>(</a:t>
            </a:r>
            <a:r>
              <a:rPr lang="en-US" dirty="0"/>
              <a:t>615) 534-6488</a:t>
            </a:r>
          </a:p>
          <a:p>
            <a:pPr marL="0" indent="0">
              <a:buNone/>
            </a:pPr>
            <a:r>
              <a:rPr lang="en-US" dirty="0" smtClean="0"/>
              <a:t>Galen </a:t>
            </a:r>
            <a:r>
              <a:rPr lang="en-US" dirty="0"/>
              <a:t>Gray, Auditor		</a:t>
            </a:r>
            <a:r>
              <a:rPr lang="en-US" dirty="0" smtClean="0"/>
              <a:t>(</a:t>
            </a:r>
            <a:r>
              <a:rPr lang="en-US" dirty="0"/>
              <a:t>615) 770-1952</a:t>
            </a:r>
          </a:p>
          <a:p>
            <a:pPr marL="0" indent="0">
              <a:buNone/>
            </a:pPr>
            <a:r>
              <a:rPr lang="en-US" dirty="0" smtClean="0"/>
              <a:t>Ruby </a:t>
            </a:r>
            <a:r>
              <a:rPr lang="en-US" dirty="0"/>
              <a:t>Anderson, Supervisor		(615) 532-6380</a:t>
            </a:r>
          </a:p>
          <a:p>
            <a:pPr marL="0" indent="0">
              <a:buNone/>
            </a:pPr>
            <a:endParaRPr lang="en-US" dirty="0" smtClean="0"/>
          </a:p>
          <a:p>
            <a:pPr marL="0" indent="0">
              <a:buNone/>
            </a:pPr>
            <a:r>
              <a:rPr lang="en-US" dirty="0" smtClean="0">
                <a:solidFill>
                  <a:srgbClr val="FF0000"/>
                </a:solidFill>
              </a:rPr>
              <a:t>Refunds </a:t>
            </a:r>
            <a:r>
              <a:rPr lang="en-US" dirty="0">
                <a:solidFill>
                  <a:srgbClr val="FF0000"/>
                </a:solidFill>
              </a:rPr>
              <a:t>for Overpaid Sales Tax on Auto/Boat/Other:</a:t>
            </a:r>
          </a:p>
          <a:p>
            <a:pPr marL="0" indent="0">
              <a:buNone/>
            </a:pPr>
            <a:r>
              <a:rPr lang="en-US" dirty="0" smtClean="0"/>
              <a:t>Greg </a:t>
            </a:r>
            <a:r>
              <a:rPr lang="en-US" dirty="0"/>
              <a:t>Novak, Auditor		</a:t>
            </a:r>
            <a:r>
              <a:rPr lang="en-US" dirty="0" smtClean="0"/>
              <a:t>(</a:t>
            </a:r>
            <a:r>
              <a:rPr lang="en-US" dirty="0"/>
              <a:t>615) 532-8248</a:t>
            </a:r>
          </a:p>
          <a:p>
            <a:pPr marL="0" indent="0">
              <a:buNone/>
            </a:pPr>
            <a:r>
              <a:rPr lang="en-US" dirty="0" err="1" smtClean="0"/>
              <a:t>Evgheni</a:t>
            </a:r>
            <a:r>
              <a:rPr lang="en-US" dirty="0" smtClean="0"/>
              <a:t> </a:t>
            </a:r>
            <a:r>
              <a:rPr lang="en-US" dirty="0" err="1"/>
              <a:t>Cuzmin</a:t>
            </a:r>
            <a:r>
              <a:rPr lang="en-US" dirty="0"/>
              <a:t>, Auditor		(615) 532-6928</a:t>
            </a:r>
          </a:p>
          <a:p>
            <a:pPr marL="0" indent="0">
              <a:buNone/>
            </a:pPr>
            <a:r>
              <a:rPr lang="en-US" dirty="0" smtClean="0"/>
              <a:t>Linda </a:t>
            </a:r>
            <a:r>
              <a:rPr lang="en-US" dirty="0"/>
              <a:t>Pierce, Supervisor		(615) 741-0063</a:t>
            </a:r>
          </a:p>
          <a:p>
            <a:endParaRPr lang="en-US" dirty="0"/>
          </a:p>
          <a:p>
            <a:r>
              <a:rPr lang="en-US" dirty="0"/>
              <a:t>Please </a:t>
            </a:r>
            <a:r>
              <a:rPr lang="en-US" dirty="0" smtClean="0"/>
              <a:t>contact Auditors and have </a:t>
            </a:r>
            <a:r>
              <a:rPr lang="en-US" dirty="0"/>
              <a:t>the VIN and registration information when inquiring about registration refunds.  </a:t>
            </a:r>
          </a:p>
          <a:p>
            <a:endParaRPr lang="en-US" dirty="0"/>
          </a:p>
          <a:p>
            <a:r>
              <a:rPr lang="en-US" dirty="0" smtClean="0"/>
              <a:t>Reminder </a:t>
            </a:r>
            <a:r>
              <a:rPr lang="en-US" dirty="0"/>
              <a:t>– the Department is not authorized to issue refunds for partially used registration renewals.  Once a tag has been put in use, it is no longer refundable unless it was originally issued in error.</a:t>
            </a:r>
          </a:p>
          <a:p>
            <a:endParaRPr lang="en-US" dirty="0"/>
          </a:p>
        </p:txBody>
      </p:sp>
    </p:spTree>
    <p:extLst>
      <p:ext uri="{BB962C8B-B14F-4D97-AF65-F5344CB8AC3E}">
        <p14:creationId xmlns:p14="http://schemas.microsoft.com/office/powerpoint/2010/main" val="148968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latin typeface="+mn-lt"/>
              </a:rPr>
              <a:t>Taxpayer Services - Gifts</a:t>
            </a:r>
            <a:endParaRPr lang="en-US" sz="4000" dirty="0">
              <a:latin typeface="+mn-lt"/>
            </a:endParaRPr>
          </a:p>
        </p:txBody>
      </p:sp>
      <p:sp>
        <p:nvSpPr>
          <p:cNvPr id="5" name="Content Placeholder 4"/>
          <p:cNvSpPr>
            <a:spLocks noGrp="1"/>
          </p:cNvSpPr>
          <p:nvPr>
            <p:ph idx="1"/>
          </p:nvPr>
        </p:nvSpPr>
        <p:spPr>
          <a:xfrm>
            <a:off x="533400" y="1193800"/>
            <a:ext cx="8077200" cy="4958465"/>
          </a:xfrm>
        </p:spPr>
        <p:txBody>
          <a:bodyPr>
            <a:normAutofit lnSpcReduction="10000"/>
          </a:bodyPr>
          <a:lstStyle/>
          <a:p>
            <a:endParaRPr lang="en-US" dirty="0" smtClean="0"/>
          </a:p>
          <a:p>
            <a:pPr algn="ctr"/>
            <a:r>
              <a:rPr lang="en-US" dirty="0" smtClean="0"/>
              <a:t>The amount of sales tax on a gift is </a:t>
            </a:r>
            <a:r>
              <a:rPr lang="en-US" b="1" i="1" dirty="0" smtClean="0"/>
              <a:t>zero</a:t>
            </a:r>
            <a:r>
              <a:rPr lang="en-US" dirty="0" smtClean="0"/>
              <a:t>; there is no “consideration” between the two parties</a:t>
            </a:r>
          </a:p>
          <a:p>
            <a:pPr algn="ctr"/>
            <a:endParaRPr lang="en-US" dirty="0" smtClean="0"/>
          </a:p>
          <a:p>
            <a:pPr algn="ctr"/>
            <a:r>
              <a:rPr lang="en-US" dirty="0" smtClean="0"/>
              <a:t>The </a:t>
            </a:r>
            <a:r>
              <a:rPr lang="en-US" i="1" dirty="0" smtClean="0"/>
              <a:t>Affidavit of Non Dealer Transfer of Motor Vehicle or Boat </a:t>
            </a:r>
            <a:r>
              <a:rPr lang="en-US" dirty="0" smtClean="0"/>
              <a:t>form must be filled out and submitted to Revenue to avoid a sales tax assessment</a:t>
            </a:r>
          </a:p>
          <a:p>
            <a:pPr algn="ctr"/>
            <a:endParaRPr lang="en-US" dirty="0"/>
          </a:p>
          <a:p>
            <a:pPr algn="ctr"/>
            <a:r>
              <a:rPr lang="en-US" dirty="0" smtClean="0"/>
              <a:t>This information is explained in detail on page 11 of the County Clerk Sales Tax Guide</a:t>
            </a:r>
          </a:p>
          <a:p>
            <a:pPr algn="ctr"/>
            <a:endParaRPr lang="en-US" dirty="0"/>
          </a:p>
          <a:p>
            <a:pPr algn="ctr"/>
            <a:r>
              <a:rPr lang="en-US" dirty="0" smtClean="0"/>
              <a:t>Businesses cannot gift vehicles to their employees or retirees – their past employment is “consideration”</a:t>
            </a:r>
          </a:p>
          <a:p>
            <a:pPr marL="0" indent="0" algn="ctr">
              <a:buNone/>
            </a:pPr>
            <a:endParaRPr lang="en-US" dirty="0"/>
          </a:p>
        </p:txBody>
      </p:sp>
    </p:spTree>
    <p:extLst>
      <p:ext uri="{BB962C8B-B14F-4D97-AF65-F5344CB8AC3E}">
        <p14:creationId xmlns:p14="http://schemas.microsoft.com/office/powerpoint/2010/main" val="1608243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mn-lt"/>
              </a:rPr>
              <a:t>Taxpayer Services - Transfer </a:t>
            </a:r>
            <a:r>
              <a:rPr lang="en-US" sz="3600" dirty="0" smtClean="0">
                <a:latin typeface="+mn-lt"/>
              </a:rPr>
              <a:t>of Ownership</a:t>
            </a:r>
            <a:endParaRPr lang="en-US" sz="3600" dirty="0">
              <a:latin typeface="+mn-lt"/>
            </a:endParaRPr>
          </a:p>
        </p:txBody>
      </p:sp>
      <p:sp>
        <p:nvSpPr>
          <p:cNvPr id="5" name="Content Placeholder 4"/>
          <p:cNvSpPr>
            <a:spLocks noGrp="1"/>
          </p:cNvSpPr>
          <p:nvPr>
            <p:ph idx="1"/>
          </p:nvPr>
        </p:nvSpPr>
        <p:spPr>
          <a:xfrm>
            <a:off x="381000" y="1193800"/>
            <a:ext cx="8382000" cy="4958465"/>
          </a:xfrm>
        </p:spPr>
        <p:txBody>
          <a:bodyPr>
            <a:normAutofit/>
          </a:bodyPr>
          <a:lstStyle/>
          <a:p>
            <a:endParaRPr lang="en-US" dirty="0" smtClean="0"/>
          </a:p>
          <a:p>
            <a:r>
              <a:rPr lang="en-US" dirty="0" smtClean="0"/>
              <a:t>Some transfers are taxable; others are not for sales tax</a:t>
            </a:r>
          </a:p>
          <a:p>
            <a:pPr marL="0" indent="0">
              <a:buNone/>
            </a:pPr>
            <a:endParaRPr lang="en-US" dirty="0" smtClean="0"/>
          </a:p>
          <a:p>
            <a:r>
              <a:rPr lang="en-US" dirty="0" smtClean="0"/>
              <a:t>Parent Company LLC with two LLCs under them that are transferring vehicles from one LLC to another are not taxable</a:t>
            </a:r>
          </a:p>
          <a:p>
            <a:endParaRPr lang="en-US" dirty="0"/>
          </a:p>
          <a:p>
            <a:r>
              <a:rPr lang="en-US" dirty="0" smtClean="0"/>
              <a:t>Complete listing in county clerk guide on pages 16-18 </a:t>
            </a:r>
          </a:p>
          <a:p>
            <a:endParaRPr lang="en-US" dirty="0"/>
          </a:p>
          <a:p>
            <a:r>
              <a:rPr lang="en-US" dirty="0" smtClean="0"/>
              <a:t>Helpful chart available in T&amp;R Guide as well</a:t>
            </a:r>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1015932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mn-lt"/>
              </a:rPr>
              <a:t>Taxpayer Services - Other </a:t>
            </a:r>
            <a:r>
              <a:rPr lang="en-US" sz="3600" dirty="0" smtClean="0">
                <a:latin typeface="+mn-lt"/>
              </a:rPr>
              <a:t>Sales Tax Issues</a:t>
            </a:r>
            <a:endParaRPr lang="en-US" sz="3600" dirty="0">
              <a:latin typeface="+mn-lt"/>
            </a:endParaRPr>
          </a:p>
        </p:txBody>
      </p:sp>
      <p:sp>
        <p:nvSpPr>
          <p:cNvPr id="5" name="Content Placeholder 4"/>
          <p:cNvSpPr>
            <a:spLocks noGrp="1"/>
          </p:cNvSpPr>
          <p:nvPr>
            <p:ph idx="1"/>
          </p:nvPr>
        </p:nvSpPr>
        <p:spPr>
          <a:xfrm>
            <a:off x="228600" y="1143000"/>
            <a:ext cx="8534400" cy="5105400"/>
          </a:xfrm>
        </p:spPr>
        <p:txBody>
          <a:bodyPr>
            <a:normAutofit fontScale="92500" lnSpcReduction="20000"/>
          </a:bodyPr>
          <a:lstStyle/>
          <a:p>
            <a:endParaRPr lang="en-US" dirty="0" smtClean="0"/>
          </a:p>
          <a:p>
            <a:r>
              <a:rPr lang="en-US" dirty="0" smtClean="0"/>
              <a:t>Vehicles that are titled in the name of an individual and a non-profit organization are not exempt from sales tax</a:t>
            </a:r>
          </a:p>
          <a:p>
            <a:endParaRPr lang="en-US" dirty="0" smtClean="0"/>
          </a:p>
          <a:p>
            <a:r>
              <a:rPr lang="en-US" dirty="0" smtClean="0"/>
              <a:t>Mobility enhancing equipment on motor vehicles is exempt from sales tax; the vehicle itself is not. (Important Notice 07-22)  </a:t>
            </a:r>
          </a:p>
          <a:p>
            <a:endParaRPr lang="en-US" dirty="0" smtClean="0"/>
          </a:p>
          <a:p>
            <a:r>
              <a:rPr lang="en-US" dirty="0" smtClean="0"/>
              <a:t>Qualifying VA Automobile Grant recipients are exempt from sales tax on qualifying vehicles (Important Notice 18-15)</a:t>
            </a:r>
          </a:p>
          <a:p>
            <a:endParaRPr lang="en-US" dirty="0"/>
          </a:p>
          <a:p>
            <a:r>
              <a:rPr lang="en-US" dirty="0" smtClean="0"/>
              <a:t>Class 1 side-by-side vehicles used principally to produce agricultural products are exempt from sales tax when using an agricultural exemption certificate</a:t>
            </a:r>
            <a:endParaRPr lang="en-US" dirty="0"/>
          </a:p>
          <a:p>
            <a:endParaRPr lang="en-US" dirty="0"/>
          </a:p>
          <a:p>
            <a:pPr marL="0" indent="0" algn="ctr">
              <a:buNone/>
            </a:pPr>
            <a:r>
              <a:rPr lang="en-US" dirty="0" smtClean="0"/>
              <a:t> </a:t>
            </a:r>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1302774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a:latin typeface="+mn-lt"/>
              </a:rPr>
              <a:t>Taxpayer Services - </a:t>
            </a:r>
            <a:r>
              <a:rPr lang="en-US" altLang="en-US" sz="4000" dirty="0" smtClean="0">
                <a:latin typeface="+mn-lt"/>
              </a:rPr>
              <a:t>Business Tax</a:t>
            </a:r>
            <a:endParaRPr lang="en-US" altLang="en-US" sz="4000" dirty="0">
              <a:latin typeface="+mn-lt"/>
            </a:endParaRPr>
          </a:p>
        </p:txBody>
      </p:sp>
      <p:sp>
        <p:nvSpPr>
          <p:cNvPr id="5123" name="Content Placeholder 2"/>
          <p:cNvSpPr>
            <a:spLocks noGrp="1"/>
          </p:cNvSpPr>
          <p:nvPr>
            <p:ph idx="1"/>
          </p:nvPr>
        </p:nvSpPr>
        <p:spPr>
          <a:xfrm>
            <a:off x="381000" y="1447800"/>
            <a:ext cx="8153400" cy="4343400"/>
          </a:xfrm>
        </p:spPr>
        <p:txBody>
          <a:bodyPr>
            <a:normAutofit/>
          </a:bodyPr>
          <a:lstStyle/>
          <a:p>
            <a:r>
              <a:rPr lang="en-US" sz="2600" dirty="0" smtClean="0"/>
              <a:t>Thanks for your patience!  </a:t>
            </a:r>
            <a:endParaRPr lang="en-US" sz="2600" dirty="0"/>
          </a:p>
          <a:p>
            <a:r>
              <a:rPr lang="en-US" sz="2600" dirty="0" smtClean="0"/>
              <a:t>Taxpayers are successfully filing and paying their tax</a:t>
            </a:r>
          </a:p>
          <a:p>
            <a:r>
              <a:rPr lang="en-US" sz="2600" dirty="0" smtClean="0"/>
              <a:t>Few issues with the business tax portal remain; none affect your receipt of business tax collected</a:t>
            </a:r>
          </a:p>
          <a:p>
            <a:r>
              <a:rPr lang="en-US" sz="2600" dirty="0" smtClean="0"/>
              <a:t>BIS and Revenue continue to work to resolve issues </a:t>
            </a:r>
            <a:endParaRPr lang="en-US" sz="2600" dirty="0"/>
          </a:p>
          <a:p>
            <a:endParaRPr lang="en-US" sz="2600" dirty="0" smtClean="0"/>
          </a:p>
        </p:txBody>
      </p:sp>
    </p:spTree>
    <p:extLst>
      <p:ext uri="{BB962C8B-B14F-4D97-AF65-F5344CB8AC3E}">
        <p14:creationId xmlns:p14="http://schemas.microsoft.com/office/powerpoint/2010/main" val="323265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latin typeface="+mn-lt"/>
              </a:rPr>
              <a:t>Taxpayer Services - </a:t>
            </a:r>
            <a:r>
              <a:rPr lang="en-US" altLang="en-US" dirty="0" smtClean="0">
                <a:latin typeface="+mn-lt"/>
              </a:rPr>
              <a:t>Helpful Telephone Numbers</a:t>
            </a:r>
            <a:endParaRPr lang="en-US" altLang="en-US" dirty="0">
              <a:latin typeface="+mn-lt"/>
            </a:endParaRPr>
          </a:p>
        </p:txBody>
      </p:sp>
      <p:sp>
        <p:nvSpPr>
          <p:cNvPr id="5123" name="Content Placeholder 2"/>
          <p:cNvSpPr>
            <a:spLocks noGrp="1"/>
          </p:cNvSpPr>
          <p:nvPr>
            <p:ph idx="1"/>
          </p:nvPr>
        </p:nvSpPr>
        <p:spPr>
          <a:xfrm>
            <a:off x="381000" y="1447800"/>
            <a:ext cx="8153400" cy="4572000"/>
          </a:xfrm>
        </p:spPr>
        <p:txBody>
          <a:bodyPr>
            <a:normAutofit lnSpcReduction="10000"/>
          </a:bodyPr>
          <a:lstStyle/>
          <a:p>
            <a:r>
              <a:rPr lang="en-US" sz="2600" dirty="0" smtClean="0"/>
              <a:t>County Clerk Hotline:  615/532-4096 </a:t>
            </a:r>
            <a:r>
              <a:rPr lang="en-US" sz="2600" dirty="0" smtClean="0">
                <a:solidFill>
                  <a:srgbClr val="FF0000"/>
                </a:solidFill>
              </a:rPr>
              <a:t>(clerks and staff only!) </a:t>
            </a:r>
            <a:endParaRPr lang="en-US" sz="2600" dirty="0">
              <a:solidFill>
                <a:srgbClr val="FF0000"/>
              </a:solidFill>
            </a:endParaRPr>
          </a:p>
          <a:p>
            <a:r>
              <a:rPr lang="en-US" sz="2600" dirty="0" smtClean="0"/>
              <a:t>Call Center:  800/342-1003 or 615/253-0600 (business owners)</a:t>
            </a:r>
          </a:p>
          <a:p>
            <a:r>
              <a:rPr lang="en-US" sz="2600" dirty="0" smtClean="0"/>
              <a:t>Penalty Waiver Unit:  615/837-5363</a:t>
            </a:r>
          </a:p>
          <a:p>
            <a:r>
              <a:rPr lang="en-US" sz="2600" dirty="0" smtClean="0"/>
              <a:t>Refund Unit:  615/741-0443</a:t>
            </a:r>
          </a:p>
          <a:p>
            <a:endParaRPr lang="en-US" sz="2600" dirty="0"/>
          </a:p>
          <a:p>
            <a:pPr marL="0" indent="0" algn="ctr">
              <a:buNone/>
            </a:pPr>
            <a:r>
              <a:rPr lang="en-US" sz="2600" b="1" dirty="0" smtClean="0">
                <a:solidFill>
                  <a:schemeClr val="bg2"/>
                </a:solidFill>
              </a:rPr>
              <a:t>Use Revenue Help!</a:t>
            </a:r>
          </a:p>
          <a:p>
            <a:pPr marL="0" indent="0" algn="ctr">
              <a:buNone/>
            </a:pPr>
            <a:endParaRPr lang="en-US" sz="2600" dirty="0"/>
          </a:p>
          <a:p>
            <a:pPr marL="0" indent="0" algn="ctr">
              <a:buNone/>
            </a:pPr>
            <a:r>
              <a:rPr lang="en-US" sz="2600" b="1" dirty="0" smtClean="0">
                <a:hlinkClick r:id="rId3"/>
              </a:rPr>
              <a:t>www.TN.gov/Revenue</a:t>
            </a:r>
            <a:r>
              <a:rPr lang="en-US" sz="2600" b="1" dirty="0" smtClean="0"/>
              <a:t> </a:t>
            </a:r>
          </a:p>
        </p:txBody>
      </p:sp>
    </p:spTree>
    <p:extLst>
      <p:ext uri="{BB962C8B-B14F-4D97-AF65-F5344CB8AC3E}">
        <p14:creationId xmlns:p14="http://schemas.microsoft.com/office/powerpoint/2010/main" val="975688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n-lt"/>
                <a:ea typeface="Open Sans" panose="020B0606030504020204" pitchFamily="34" charset="0"/>
                <a:cs typeface="Open Sans" panose="020B0606030504020204" pitchFamily="34" charset="0"/>
              </a:rPr>
              <a:t>Vehicle Services - Class I/II, Low and Medium Speed</a:t>
            </a:r>
            <a:endParaRPr lang="en-US" sz="3000" dirty="0">
              <a:latin typeface="+mn-lt"/>
              <a:ea typeface="Open Sans" panose="020B0606030504020204" pitchFamily="34" charset="0"/>
              <a:cs typeface="Open Sans" panose="020B0606030504020204"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81375" y="1143000"/>
            <a:ext cx="5482658" cy="556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71450" y="1295400"/>
            <a:ext cx="3200400" cy="2123658"/>
          </a:xfrm>
          <a:prstGeom prst="rect">
            <a:avLst/>
          </a:prstGeom>
          <a:noFill/>
        </p:spPr>
        <p:txBody>
          <a:bodyPr wrap="square" rtlCol="0">
            <a:spAutoFit/>
          </a:bodyPr>
          <a:lstStyle/>
          <a:p>
            <a:pPr algn="ctr"/>
            <a:r>
              <a:rPr lang="en-US" dirty="0" smtClean="0">
                <a:solidFill>
                  <a:srgbClr val="FF0000"/>
                </a:solidFill>
              </a:rPr>
              <a:t>NEW INFORMATIONAL WEBPAGE FOR CUSTOMERS</a:t>
            </a:r>
          </a:p>
          <a:p>
            <a:endParaRPr lang="en-US" dirty="0">
              <a:solidFill>
                <a:srgbClr val="FF0000"/>
              </a:solidFill>
            </a:endParaRPr>
          </a:p>
          <a:p>
            <a:r>
              <a:rPr lang="en-US" dirty="0" smtClean="0"/>
              <a:t>Navigate to</a:t>
            </a:r>
          </a:p>
          <a:p>
            <a:r>
              <a:rPr lang="en-US" sz="2400" b="1" dirty="0" smtClean="0"/>
              <a:t>www.TN/gov/Revenue</a:t>
            </a:r>
          </a:p>
          <a:p>
            <a:pPr marL="285750" indent="-285750">
              <a:buFont typeface="Wingdings" panose="05000000000000000000" pitchFamily="2" charset="2"/>
              <a:buChar char="Ø"/>
            </a:pPr>
            <a:r>
              <a:rPr lang="en-US" dirty="0" smtClean="0"/>
              <a:t>Title and Registration</a:t>
            </a:r>
          </a:p>
          <a:p>
            <a:pPr marL="742950" lvl="1" indent="-285750">
              <a:buFont typeface="Wingdings" panose="05000000000000000000" pitchFamily="2" charset="2"/>
              <a:buChar char="Ø"/>
            </a:pPr>
            <a:r>
              <a:rPr lang="en-US" dirty="0" smtClean="0"/>
              <a:t>Additional Information</a:t>
            </a:r>
            <a:endParaRPr lang="en-US" dirty="0"/>
          </a:p>
        </p:txBody>
      </p:sp>
      <p:sp>
        <p:nvSpPr>
          <p:cNvPr id="6" name="TextBox 5"/>
          <p:cNvSpPr txBox="1"/>
          <p:nvPr/>
        </p:nvSpPr>
        <p:spPr>
          <a:xfrm>
            <a:off x="304800" y="3619500"/>
            <a:ext cx="2819400" cy="2031325"/>
          </a:xfrm>
          <a:prstGeom prst="rect">
            <a:avLst/>
          </a:prstGeom>
          <a:noFill/>
        </p:spPr>
        <p:txBody>
          <a:bodyPr wrap="square" rtlCol="0">
            <a:spAutoFit/>
          </a:bodyPr>
          <a:lstStyle/>
          <a:p>
            <a:r>
              <a:rPr lang="en-US" dirty="0" smtClean="0"/>
              <a:t>The new webpage includes:</a:t>
            </a:r>
          </a:p>
          <a:p>
            <a:pPr marL="285750" indent="-285750">
              <a:buFont typeface="Wingdings" panose="05000000000000000000" pitchFamily="2" charset="2"/>
              <a:buChar char="ü"/>
            </a:pPr>
            <a:r>
              <a:rPr lang="en-US" dirty="0" smtClean="0"/>
              <a:t>Listing of classes</a:t>
            </a:r>
          </a:p>
          <a:p>
            <a:pPr marL="285750" indent="-285750">
              <a:buFont typeface="Wingdings" panose="05000000000000000000" pitchFamily="2" charset="2"/>
              <a:buChar char="ü"/>
            </a:pPr>
            <a:r>
              <a:rPr lang="en-US" dirty="0" smtClean="0"/>
              <a:t>Link to Specifications</a:t>
            </a:r>
          </a:p>
          <a:p>
            <a:pPr marL="285750" indent="-285750">
              <a:buFont typeface="Wingdings" panose="05000000000000000000" pitchFamily="2" charset="2"/>
              <a:buChar char="ü"/>
            </a:pPr>
            <a:r>
              <a:rPr lang="en-US" dirty="0" smtClean="0"/>
              <a:t>Requirements</a:t>
            </a:r>
          </a:p>
          <a:p>
            <a:pPr marL="285750" indent="-285750">
              <a:buFont typeface="Wingdings" panose="05000000000000000000" pitchFamily="2" charset="2"/>
              <a:buChar char="ü"/>
            </a:pPr>
            <a:r>
              <a:rPr lang="en-US" dirty="0" smtClean="0"/>
              <a:t>Affidavit Links</a:t>
            </a:r>
          </a:p>
          <a:p>
            <a:pPr marL="285750" indent="-285750">
              <a:buFont typeface="Wingdings" panose="05000000000000000000" pitchFamily="2" charset="2"/>
              <a:buChar char="ü"/>
            </a:pPr>
            <a:r>
              <a:rPr lang="en-US" dirty="0" smtClean="0"/>
              <a:t>Title-Only</a:t>
            </a:r>
          </a:p>
          <a:p>
            <a:pPr marL="285750" indent="-285750">
              <a:buFont typeface="Wingdings" panose="05000000000000000000" pitchFamily="2" charset="2"/>
              <a:buChar char="ü"/>
            </a:pPr>
            <a:r>
              <a:rPr lang="en-US" dirty="0" smtClean="0"/>
              <a:t>TDR</a:t>
            </a:r>
            <a:endParaRPr lang="en-US" dirty="0"/>
          </a:p>
        </p:txBody>
      </p:sp>
    </p:spTree>
    <p:extLst>
      <p:ext uri="{BB962C8B-B14F-4D97-AF65-F5344CB8AC3E}">
        <p14:creationId xmlns:p14="http://schemas.microsoft.com/office/powerpoint/2010/main" val="870410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n-lt"/>
                <a:cs typeface="Times New Roman" panose="02020603050405020304" pitchFamily="18" charset="0"/>
              </a:rPr>
              <a:t>Dept. of Revenue - Important Links</a:t>
            </a:r>
            <a:endParaRPr lang="en-US" sz="3600" dirty="0">
              <a:latin typeface="+mn-lt"/>
            </a:endParaRPr>
          </a:p>
        </p:txBody>
      </p:sp>
      <p:sp>
        <p:nvSpPr>
          <p:cNvPr id="5" name="Content Placeholder 4"/>
          <p:cNvSpPr>
            <a:spLocks noGrp="1"/>
          </p:cNvSpPr>
          <p:nvPr>
            <p:ph idx="1"/>
          </p:nvPr>
        </p:nvSpPr>
        <p:spPr/>
        <p:txBody>
          <a:bodyPr>
            <a:normAutofit fontScale="47500" lnSpcReduction="20000"/>
          </a:bodyPr>
          <a:lstStyle/>
          <a:p>
            <a:pPr lvl="0">
              <a:buClr>
                <a:srgbClr val="E6D395"/>
              </a:buClr>
            </a:pPr>
            <a:r>
              <a:rPr lang="en-US" sz="2900" b="1" dirty="0">
                <a:solidFill>
                  <a:prstClr val="black"/>
                </a:solidFill>
              </a:rPr>
              <a:t>About the Dept. of Revenue (video)</a:t>
            </a:r>
          </a:p>
          <a:p>
            <a:pPr marL="457200" lvl="1" indent="0">
              <a:buClr>
                <a:srgbClr val="E6D395"/>
              </a:buClr>
              <a:buNone/>
            </a:pPr>
            <a:r>
              <a:rPr lang="en-US" sz="2600" u="sng" dirty="0">
                <a:solidFill>
                  <a:prstClr val="black"/>
                </a:solidFill>
                <a:hlinkClick r:id="rId2"/>
              </a:rPr>
              <a:t>https://www.youtube.com/watch?v=EqVehaU27QE&amp;feature=youtu.be</a:t>
            </a:r>
            <a:endParaRPr lang="en-US" sz="2600" b="1" dirty="0">
              <a:solidFill>
                <a:prstClr val="black"/>
              </a:solidFill>
            </a:endParaRPr>
          </a:p>
          <a:p>
            <a:pPr lvl="0">
              <a:buClr>
                <a:srgbClr val="E6D395"/>
              </a:buClr>
            </a:pPr>
            <a:endParaRPr lang="en-US" sz="2600" b="1" dirty="0">
              <a:solidFill>
                <a:prstClr val="black"/>
              </a:solidFill>
            </a:endParaRPr>
          </a:p>
          <a:p>
            <a:pPr lvl="0">
              <a:buClr>
                <a:srgbClr val="E6D395"/>
              </a:buClr>
            </a:pPr>
            <a:r>
              <a:rPr lang="en-US" sz="2900" b="1" dirty="0">
                <a:solidFill>
                  <a:prstClr val="black"/>
                </a:solidFill>
              </a:rPr>
              <a:t>Department of Revenue’s website</a:t>
            </a:r>
          </a:p>
          <a:p>
            <a:pPr marL="457200" lvl="1" indent="0">
              <a:buClr>
                <a:srgbClr val="E6D395"/>
              </a:buClr>
              <a:buNone/>
            </a:pPr>
            <a:r>
              <a:rPr lang="en-US" sz="2600" dirty="0">
                <a:solidFill>
                  <a:prstClr val="black"/>
                </a:solidFill>
                <a:hlinkClick r:id="rId3"/>
              </a:rPr>
              <a:t>https://www.tn.gov/revenue/</a:t>
            </a:r>
            <a:endParaRPr lang="en-US" sz="2600" dirty="0">
              <a:solidFill>
                <a:prstClr val="black"/>
              </a:solidFill>
            </a:endParaRPr>
          </a:p>
          <a:p>
            <a:pPr marL="457200" lvl="1" indent="0">
              <a:buClr>
                <a:srgbClr val="E6D395"/>
              </a:buClr>
              <a:buNone/>
            </a:pPr>
            <a:endParaRPr lang="en-US" sz="2600" dirty="0">
              <a:solidFill>
                <a:prstClr val="black"/>
              </a:solidFill>
            </a:endParaRPr>
          </a:p>
          <a:p>
            <a:pPr lvl="0">
              <a:buClr>
                <a:srgbClr val="E6D395"/>
              </a:buClr>
            </a:pPr>
            <a:r>
              <a:rPr lang="en-US" sz="2900" b="1" dirty="0">
                <a:solidFill>
                  <a:prstClr val="black"/>
                </a:solidFill>
              </a:rPr>
              <a:t>Revenue’s Annual Report</a:t>
            </a:r>
          </a:p>
          <a:p>
            <a:pPr marL="457200" lvl="1" indent="0">
              <a:buClr>
                <a:srgbClr val="E6D395"/>
              </a:buClr>
              <a:buNone/>
            </a:pPr>
            <a:r>
              <a:rPr lang="en-US" sz="2600" dirty="0">
                <a:solidFill>
                  <a:prstClr val="black"/>
                </a:solidFill>
                <a:hlinkClick r:id="rId4"/>
              </a:rPr>
              <a:t>https://www.tn.gov/revenue/news---events/hot-topics/annual-report-now-available.html</a:t>
            </a:r>
            <a:r>
              <a:rPr lang="en-US" sz="2600" dirty="0">
                <a:solidFill>
                  <a:prstClr val="black"/>
                </a:solidFill>
              </a:rPr>
              <a:t> </a:t>
            </a:r>
          </a:p>
          <a:p>
            <a:pPr lvl="1">
              <a:buClr>
                <a:srgbClr val="E6D395"/>
              </a:buClr>
            </a:pPr>
            <a:endParaRPr lang="en-US" sz="2600" dirty="0">
              <a:solidFill>
                <a:prstClr val="black"/>
              </a:solidFill>
            </a:endParaRPr>
          </a:p>
          <a:p>
            <a:pPr lvl="0">
              <a:buClr>
                <a:srgbClr val="E6D395"/>
              </a:buClr>
            </a:pPr>
            <a:r>
              <a:rPr lang="en-US" sz="2900" b="1" dirty="0">
                <a:solidFill>
                  <a:prstClr val="black"/>
                </a:solidFill>
              </a:rPr>
              <a:t>Legislative Summaries </a:t>
            </a:r>
          </a:p>
          <a:p>
            <a:pPr marL="457200" lvl="1" indent="0">
              <a:buClr>
                <a:srgbClr val="E6D395"/>
              </a:buClr>
              <a:buNone/>
            </a:pPr>
            <a:r>
              <a:rPr lang="en-US" sz="2600" dirty="0">
                <a:solidFill>
                  <a:prstClr val="black"/>
                </a:solidFill>
                <a:hlinkClick r:id="rId5"/>
              </a:rPr>
              <a:t>https://www.tn.gov/revenue/tax-resources/legal-resources/legislative-summaries.html</a:t>
            </a:r>
            <a:endParaRPr lang="en-US" sz="2600" dirty="0">
              <a:solidFill>
                <a:prstClr val="black"/>
              </a:solidFill>
            </a:endParaRPr>
          </a:p>
          <a:p>
            <a:pPr marL="457200" lvl="1" indent="0">
              <a:buClr>
                <a:srgbClr val="E6D395"/>
              </a:buClr>
              <a:buNone/>
            </a:pPr>
            <a:endParaRPr lang="en-US" sz="2600" dirty="0">
              <a:solidFill>
                <a:prstClr val="black"/>
              </a:solidFill>
            </a:endParaRPr>
          </a:p>
          <a:p>
            <a:pPr lvl="0">
              <a:buClr>
                <a:srgbClr val="E6D395"/>
              </a:buClr>
            </a:pPr>
            <a:r>
              <a:rPr lang="en-US" sz="2900" b="1" dirty="0">
                <a:solidFill>
                  <a:prstClr val="black"/>
                </a:solidFill>
              </a:rPr>
              <a:t>County Clerk </a:t>
            </a:r>
            <a:r>
              <a:rPr lang="en-US" sz="2900" b="1" dirty="0" smtClean="0">
                <a:solidFill>
                  <a:prstClr val="black"/>
                </a:solidFill>
              </a:rPr>
              <a:t>Guide (T&amp;R)</a:t>
            </a:r>
            <a:endParaRPr lang="en-US" sz="2900" b="1" dirty="0">
              <a:solidFill>
                <a:prstClr val="black"/>
              </a:solidFill>
            </a:endParaRPr>
          </a:p>
          <a:p>
            <a:pPr marL="457200" lvl="1" indent="0">
              <a:buClr>
                <a:srgbClr val="E6D395"/>
              </a:buClr>
              <a:buNone/>
            </a:pPr>
            <a:r>
              <a:rPr lang="en-US" sz="2600" u="sng" dirty="0">
                <a:solidFill>
                  <a:prstClr val="black"/>
                </a:solidFill>
                <a:hlinkClick r:id="rId6"/>
              </a:rPr>
              <a:t>https://tnclerks.zendesk.com</a:t>
            </a:r>
            <a:endParaRPr lang="en-US" sz="2600" u="sng" dirty="0">
              <a:solidFill>
                <a:prstClr val="black"/>
              </a:solidFill>
            </a:endParaRPr>
          </a:p>
          <a:p>
            <a:pPr marL="457200" lvl="1" indent="0">
              <a:buClr>
                <a:srgbClr val="E6D395"/>
              </a:buClr>
              <a:buNone/>
            </a:pPr>
            <a:endParaRPr lang="en-US" sz="2600" u="sng" dirty="0">
              <a:solidFill>
                <a:prstClr val="black"/>
              </a:solidFill>
            </a:endParaRPr>
          </a:p>
          <a:p>
            <a:pPr lvl="0">
              <a:buClr>
                <a:srgbClr val="E6D395"/>
              </a:buClr>
            </a:pPr>
            <a:r>
              <a:rPr lang="en-US" sz="2900" b="1" dirty="0">
                <a:solidFill>
                  <a:prstClr val="black"/>
                </a:solidFill>
              </a:rPr>
              <a:t>VTRS Web Inquiry</a:t>
            </a:r>
          </a:p>
          <a:p>
            <a:pPr marL="400050" lvl="1" indent="0">
              <a:buClr>
                <a:srgbClr val="E6D395"/>
              </a:buClr>
              <a:buNone/>
            </a:pPr>
            <a:r>
              <a:rPr lang="en-US" sz="2600" dirty="0">
                <a:solidFill>
                  <a:prstClr val="black"/>
                </a:solidFill>
                <a:hlinkClick r:id="rId7"/>
              </a:rPr>
              <a:t>https://vehiclelookup.revenue.tn.gov/#/login</a:t>
            </a:r>
            <a:endParaRPr lang="en-US" sz="2600" dirty="0">
              <a:solidFill>
                <a:prstClr val="black"/>
              </a:solidFill>
            </a:endParaRPr>
          </a:p>
          <a:p>
            <a:pPr marL="0" indent="0">
              <a:buNone/>
            </a:pPr>
            <a:endParaRPr lang="en-US" sz="2900" dirty="0" smtClean="0"/>
          </a:p>
          <a:p>
            <a:r>
              <a:rPr lang="en-US" sz="2900" b="1" dirty="0" smtClean="0"/>
              <a:t>Online Law Book</a:t>
            </a:r>
          </a:p>
          <a:p>
            <a:pPr marL="400050" lvl="1" indent="0">
              <a:buNone/>
            </a:pPr>
            <a:r>
              <a:rPr lang="en-US" sz="2500" dirty="0">
                <a:hlinkClick r:id="rId8"/>
              </a:rPr>
              <a:t>http://www.lexisnexis.com/hottopics/tncode</a:t>
            </a:r>
            <a:r>
              <a:rPr lang="en-US" sz="2500" dirty="0" smtClean="0">
                <a:hlinkClick r:id="rId8"/>
              </a:rPr>
              <a:t>/</a:t>
            </a:r>
            <a:endParaRPr lang="en-US" sz="2500" dirty="0" smtClean="0"/>
          </a:p>
          <a:p>
            <a:pPr lvl="1" indent="-342900"/>
            <a:endParaRPr lang="en-US" sz="2500" dirty="0" smtClean="0"/>
          </a:p>
          <a:p>
            <a:pPr lvl="0">
              <a:buClr>
                <a:srgbClr val="E6D395"/>
              </a:buClr>
            </a:pPr>
            <a:r>
              <a:rPr lang="en-US" sz="3000" b="1" dirty="0" smtClean="0">
                <a:solidFill>
                  <a:prstClr val="black"/>
                </a:solidFill>
              </a:rPr>
              <a:t>Revenue Help (all FAQs)</a:t>
            </a:r>
            <a:endParaRPr lang="en-US" sz="3000" b="1" dirty="0">
              <a:solidFill>
                <a:prstClr val="black"/>
              </a:solidFill>
            </a:endParaRPr>
          </a:p>
          <a:p>
            <a:pPr marL="400050" lvl="1" indent="0">
              <a:buClr>
                <a:srgbClr val="E6D395"/>
              </a:buClr>
              <a:buNone/>
            </a:pPr>
            <a:r>
              <a:rPr lang="en-US" sz="2500" dirty="0">
                <a:solidFill>
                  <a:prstClr val="black"/>
                </a:solidFill>
                <a:hlinkClick r:id="rId9"/>
              </a:rPr>
              <a:t>https://</a:t>
            </a:r>
            <a:r>
              <a:rPr lang="en-US" sz="2500" dirty="0" smtClean="0">
                <a:solidFill>
                  <a:prstClr val="black"/>
                </a:solidFill>
                <a:hlinkClick r:id="rId9"/>
              </a:rPr>
              <a:t>revenue.support.tn.gov/hc/en-us</a:t>
            </a:r>
            <a:endParaRPr lang="en-US" sz="2500" dirty="0" smtClean="0">
              <a:solidFill>
                <a:prstClr val="black"/>
              </a:solidFill>
            </a:endParaRPr>
          </a:p>
        </p:txBody>
      </p:sp>
    </p:spTree>
    <p:extLst>
      <p:ext uri="{BB962C8B-B14F-4D97-AF65-F5344CB8AC3E}">
        <p14:creationId xmlns:p14="http://schemas.microsoft.com/office/powerpoint/2010/main" val="914785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700" y="1447800"/>
            <a:ext cx="8763000" cy="1676400"/>
          </a:xfrm>
        </p:spPr>
        <p:txBody>
          <a:bodyPr>
            <a:normAutofit fontScale="70000" lnSpcReduction="20000"/>
          </a:bodyPr>
          <a:lstStyle/>
          <a:p>
            <a:pPr marL="0" indent="0" algn="ctr">
              <a:buNone/>
            </a:pPr>
            <a:endParaRPr lang="en-US" sz="4400" dirty="0"/>
          </a:p>
          <a:p>
            <a:pPr marL="0" indent="0" algn="ctr">
              <a:buNone/>
            </a:pPr>
            <a:endParaRPr lang="en-US" sz="4400" dirty="0"/>
          </a:p>
          <a:p>
            <a:pPr marL="0" indent="0" algn="ctr">
              <a:buNone/>
            </a:pPr>
            <a:r>
              <a:rPr lang="en-US" sz="6000" b="1" dirty="0"/>
              <a:t>Thank you!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387433"/>
            <a:ext cx="3847629" cy="2098707"/>
          </a:xfrm>
          <a:prstGeom prst="rect">
            <a:avLst/>
          </a:prstGeom>
        </p:spPr>
      </p:pic>
    </p:spTree>
    <p:extLst>
      <p:ext uri="{BB962C8B-B14F-4D97-AF65-F5344CB8AC3E}">
        <p14:creationId xmlns:p14="http://schemas.microsoft.com/office/powerpoint/2010/main" val="1025676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latin typeface="+mn-lt"/>
                <a:ea typeface="Open Sans" panose="020B0606030504020204" pitchFamily="34" charset="0"/>
                <a:cs typeface="Open Sans" panose="020B0606030504020204" pitchFamily="34" charset="0"/>
              </a:rPr>
              <a:t>Vehicle Services - </a:t>
            </a:r>
            <a:r>
              <a:rPr lang="en-US" dirty="0" smtClean="0">
                <a:latin typeface="+mn-lt"/>
              </a:rPr>
              <a:t>Requiring Additional Information</a:t>
            </a:r>
            <a:endParaRPr lang="en-US" dirty="0">
              <a:latin typeface="+mn-lt"/>
            </a:endParaRPr>
          </a:p>
        </p:txBody>
      </p:sp>
      <p:sp>
        <p:nvSpPr>
          <p:cNvPr id="3" name="Content Placeholder 2"/>
          <p:cNvSpPr>
            <a:spLocks noGrp="1"/>
          </p:cNvSpPr>
          <p:nvPr>
            <p:ph idx="1"/>
          </p:nvPr>
        </p:nvSpPr>
        <p:spPr/>
        <p:txBody>
          <a:bodyPr>
            <a:noAutofit/>
          </a:bodyPr>
          <a:lstStyle/>
          <a:p>
            <a:r>
              <a:rPr lang="en-US" sz="3200" dirty="0" smtClean="0">
                <a:latin typeface="+mn-lt"/>
              </a:rPr>
              <a:t>The </a:t>
            </a:r>
            <a:r>
              <a:rPr lang="en-US" sz="3200" dirty="0">
                <a:latin typeface="+mn-lt"/>
              </a:rPr>
              <a:t>provisions of Tenn. Code Ann. § 55-2-107 </a:t>
            </a:r>
            <a:r>
              <a:rPr lang="en-US" sz="3200" dirty="0" smtClean="0">
                <a:latin typeface="+mn-lt"/>
              </a:rPr>
              <a:t>allow </a:t>
            </a:r>
            <a:r>
              <a:rPr lang="en-US" sz="3200" dirty="0">
                <a:latin typeface="+mn-lt"/>
              </a:rPr>
              <a:t>clerks to “examine and determine the genuineness, regularity and legality of every application, and may in all cases make investigation as may be necessary or require additional information, and shall reject any application if not satisfied of the genuineness, regularity or legality of the application or the truth of any statement contained in the </a:t>
            </a:r>
            <a:r>
              <a:rPr lang="en-US" sz="3200" dirty="0" smtClean="0">
                <a:latin typeface="+mn-lt"/>
              </a:rPr>
              <a:t>application</a:t>
            </a:r>
            <a:r>
              <a:rPr lang="en-US" sz="3200" dirty="0">
                <a:latin typeface="+mn-lt"/>
              </a:rPr>
              <a:t>.</a:t>
            </a:r>
            <a:r>
              <a:rPr lang="en-US" sz="3200" dirty="0" smtClean="0">
                <a:latin typeface="+mn-lt"/>
              </a:rPr>
              <a:t>”</a:t>
            </a:r>
            <a:endParaRPr lang="en-US" sz="3200" dirty="0">
              <a:latin typeface="+mn-lt"/>
            </a:endParaRPr>
          </a:p>
        </p:txBody>
      </p:sp>
    </p:spTree>
    <p:extLst>
      <p:ext uri="{BB962C8B-B14F-4D97-AF65-F5344CB8AC3E}">
        <p14:creationId xmlns:p14="http://schemas.microsoft.com/office/powerpoint/2010/main" val="1062104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Open Sans" panose="020B0606030504020204" pitchFamily="34" charset="0"/>
                <a:cs typeface="Open Sans" panose="020B0606030504020204" pitchFamily="34" charset="0"/>
              </a:rPr>
              <a:t>Vehicle Services - Surety </a:t>
            </a:r>
            <a:r>
              <a:rPr lang="en-US" dirty="0" smtClean="0">
                <a:latin typeface="+mn-lt"/>
                <a:ea typeface="Open Sans" panose="020B0606030504020204" pitchFamily="34" charset="0"/>
                <a:cs typeface="Open Sans" panose="020B0606030504020204" pitchFamily="34" charset="0"/>
              </a:rPr>
              <a:t>Bonds: Requirements</a:t>
            </a:r>
            <a:endParaRPr lang="en-US" dirty="0">
              <a:latin typeface="+mn-lt"/>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p:txBody>
          <a:bodyPr>
            <a:normAutofit lnSpcReduction="10000"/>
          </a:bodyPr>
          <a:lstStyle/>
          <a:p>
            <a:pPr marL="0" indent="0">
              <a:buNone/>
            </a:pPr>
            <a:r>
              <a:rPr lang="en-US" dirty="0">
                <a:solidFill>
                  <a:srgbClr val="000000"/>
                </a:solidFill>
                <a:latin typeface="+mn-lt"/>
              </a:rPr>
              <a:t>The </a:t>
            </a:r>
            <a:r>
              <a:rPr lang="en-US" b="1" dirty="0">
                <a:solidFill>
                  <a:srgbClr val="174A7C"/>
                </a:solidFill>
                <a:latin typeface="+mn-lt"/>
                <a:hlinkClick r:id="rId3"/>
              </a:rPr>
              <a:t>Surety Bond Application</a:t>
            </a:r>
            <a:r>
              <a:rPr lang="en-US" dirty="0">
                <a:solidFill>
                  <a:srgbClr val="000000"/>
                </a:solidFill>
                <a:latin typeface="+mn-lt"/>
              </a:rPr>
              <a:t> must be completed and supported by the following</a:t>
            </a:r>
            <a:r>
              <a:rPr lang="en-US" dirty="0" smtClean="0">
                <a:solidFill>
                  <a:srgbClr val="000000"/>
                </a:solidFill>
                <a:latin typeface="+mn-lt"/>
              </a:rPr>
              <a:t>:</a:t>
            </a:r>
          </a:p>
          <a:p>
            <a:pPr marL="0" indent="0">
              <a:buNone/>
            </a:pPr>
            <a:endParaRPr lang="en-US" dirty="0">
              <a:solidFill>
                <a:srgbClr val="000000"/>
              </a:solidFill>
              <a:latin typeface="+mn-lt"/>
            </a:endParaRPr>
          </a:p>
          <a:p>
            <a:pPr marL="0" indent="0">
              <a:buNone/>
            </a:pPr>
            <a:r>
              <a:rPr lang="en-US" b="1" dirty="0" smtClean="0">
                <a:solidFill>
                  <a:srgbClr val="FF0000"/>
                </a:solidFill>
                <a:latin typeface="+mn-lt"/>
              </a:rPr>
              <a:t>1. A </a:t>
            </a:r>
            <a:r>
              <a:rPr lang="en-US" b="1" dirty="0">
                <a:solidFill>
                  <a:srgbClr val="FF0000"/>
                </a:solidFill>
                <a:latin typeface="+mn-lt"/>
              </a:rPr>
              <a:t>bill of </a:t>
            </a:r>
            <a:r>
              <a:rPr lang="en-US" b="1" dirty="0" smtClean="0">
                <a:solidFill>
                  <a:srgbClr val="FF0000"/>
                </a:solidFill>
                <a:latin typeface="+mn-lt"/>
              </a:rPr>
              <a:t>sale</a:t>
            </a:r>
            <a:r>
              <a:rPr lang="en-US" b="1" dirty="0">
                <a:solidFill>
                  <a:srgbClr val="FF0000"/>
                </a:solidFill>
                <a:latin typeface="+mn-lt"/>
              </a:rPr>
              <a:t> from the last registered owner </a:t>
            </a:r>
            <a:r>
              <a:rPr lang="en-US" b="1" dirty="0" smtClean="0">
                <a:solidFill>
                  <a:srgbClr val="FF0000"/>
                </a:solidFill>
                <a:latin typeface="+mn-lt"/>
              </a:rPr>
              <a:t>stating </a:t>
            </a:r>
            <a:r>
              <a:rPr lang="en-US" b="1" dirty="0">
                <a:solidFill>
                  <a:srgbClr val="FF0000"/>
                </a:solidFill>
                <a:latin typeface="+mn-lt"/>
              </a:rPr>
              <a:t>why the vehicle was not titled or registered in the seller's name. </a:t>
            </a:r>
            <a:endParaRPr lang="en-US" b="1" dirty="0" smtClean="0">
              <a:solidFill>
                <a:srgbClr val="FF0000"/>
              </a:solidFill>
              <a:latin typeface="+mn-lt"/>
            </a:endParaRPr>
          </a:p>
          <a:p>
            <a:pPr marL="0" indent="0">
              <a:buNone/>
            </a:pPr>
            <a:r>
              <a:rPr lang="en-US" b="1" dirty="0">
                <a:solidFill>
                  <a:srgbClr val="FF0000"/>
                </a:solidFill>
                <a:latin typeface="+mn-lt"/>
              </a:rPr>
              <a:t> </a:t>
            </a:r>
          </a:p>
          <a:p>
            <a:pPr marL="0" indent="0" algn="ctr">
              <a:buNone/>
            </a:pPr>
            <a:r>
              <a:rPr lang="en-US" sz="1900" b="1" i="1" dirty="0" smtClean="0">
                <a:latin typeface="+mn-lt"/>
              </a:rPr>
              <a:t>IF NO BILL OF SALE, THE FOLLOWING IS ACCEPTABLE</a:t>
            </a:r>
            <a:r>
              <a:rPr lang="en-US" sz="1900" i="1" dirty="0" smtClean="0">
                <a:latin typeface="+mn-lt"/>
              </a:rPr>
              <a:t>:</a:t>
            </a:r>
            <a:endParaRPr lang="en-US" sz="1900" i="1" dirty="0">
              <a:latin typeface="+mn-lt"/>
            </a:endParaRPr>
          </a:p>
          <a:p>
            <a:pPr marL="0" indent="0">
              <a:buNone/>
            </a:pPr>
            <a:r>
              <a:rPr lang="en-US" b="1" u="sng" dirty="0" smtClean="0">
                <a:solidFill>
                  <a:srgbClr val="000000"/>
                </a:solidFill>
                <a:latin typeface="+mn-lt"/>
              </a:rPr>
              <a:t>Manufactured/Mobile Homes</a:t>
            </a:r>
            <a:r>
              <a:rPr lang="en-US" dirty="0" smtClean="0">
                <a:solidFill>
                  <a:srgbClr val="000000"/>
                </a:solidFill>
                <a:latin typeface="+mn-lt"/>
              </a:rPr>
              <a:t>: </a:t>
            </a:r>
          </a:p>
          <a:p>
            <a:pPr lvl="1">
              <a:buFont typeface="Wingdings" panose="05000000000000000000" pitchFamily="2" charset="2"/>
              <a:buChar char="q"/>
            </a:pPr>
            <a:r>
              <a:rPr lang="en-US" sz="1800" i="1" dirty="0" smtClean="0">
                <a:solidFill>
                  <a:srgbClr val="000000"/>
                </a:solidFill>
                <a:latin typeface="+mn-lt"/>
              </a:rPr>
              <a:t>a written </a:t>
            </a:r>
            <a:r>
              <a:rPr lang="en-US" sz="1800" i="1" dirty="0">
                <a:solidFill>
                  <a:srgbClr val="000000"/>
                </a:solidFill>
                <a:latin typeface="+mn-lt"/>
              </a:rPr>
              <a:t>estimate of the current value of the mobile home only (that does not include any land value) or a </a:t>
            </a:r>
            <a:r>
              <a:rPr lang="en-US" sz="1800" i="1" dirty="0" smtClean="0">
                <a:solidFill>
                  <a:srgbClr val="000000"/>
                </a:solidFill>
                <a:latin typeface="+mn-lt"/>
              </a:rPr>
              <a:t>recent property </a:t>
            </a:r>
            <a:r>
              <a:rPr lang="en-US" sz="1800" i="1" dirty="0">
                <a:solidFill>
                  <a:srgbClr val="000000"/>
                </a:solidFill>
                <a:latin typeface="+mn-lt"/>
              </a:rPr>
              <a:t>tax bill of the mobile home property showing separate “land” and “improvement” values (if applicable).</a:t>
            </a:r>
          </a:p>
          <a:p>
            <a:pPr marL="0" indent="0">
              <a:buNone/>
            </a:pPr>
            <a:r>
              <a:rPr lang="en-US" b="1" u="sng" dirty="0" smtClean="0">
                <a:solidFill>
                  <a:srgbClr val="000000"/>
                </a:solidFill>
                <a:latin typeface="+mn-lt"/>
              </a:rPr>
              <a:t>Vehicles</a:t>
            </a:r>
            <a:r>
              <a:rPr lang="en-US" b="1" u="sng" dirty="0">
                <a:solidFill>
                  <a:srgbClr val="000000"/>
                </a:solidFill>
                <a:latin typeface="+mn-lt"/>
              </a:rPr>
              <a:t> </a:t>
            </a:r>
            <a:r>
              <a:rPr lang="en-US" sz="1900" b="1" u="sng" dirty="0">
                <a:solidFill>
                  <a:srgbClr val="000000"/>
                </a:solidFill>
                <a:latin typeface="+mn-lt"/>
              </a:rPr>
              <a:t>(car, truck, golf cart, motorcycle, camper, trailer, etc</a:t>
            </a:r>
            <a:r>
              <a:rPr lang="en-US" sz="1900" b="1" u="sng" dirty="0" smtClean="0">
                <a:solidFill>
                  <a:srgbClr val="000000"/>
                </a:solidFill>
                <a:latin typeface="+mn-lt"/>
              </a:rPr>
              <a:t>.)</a:t>
            </a:r>
            <a:r>
              <a:rPr lang="en-US" sz="1900" b="1" dirty="0" smtClean="0">
                <a:solidFill>
                  <a:srgbClr val="000000"/>
                </a:solidFill>
                <a:latin typeface="+mn-lt"/>
              </a:rPr>
              <a:t>: </a:t>
            </a:r>
            <a:endParaRPr lang="en-US" b="1" dirty="0" smtClean="0">
              <a:solidFill>
                <a:srgbClr val="000000"/>
              </a:solidFill>
              <a:latin typeface="+mn-lt"/>
            </a:endParaRPr>
          </a:p>
          <a:p>
            <a:pPr lvl="1">
              <a:buFont typeface="Wingdings" panose="05000000000000000000" pitchFamily="2" charset="2"/>
              <a:buChar char="q"/>
            </a:pPr>
            <a:r>
              <a:rPr lang="en-US" sz="1700" i="1" dirty="0" smtClean="0">
                <a:solidFill>
                  <a:srgbClr val="000000"/>
                </a:solidFill>
                <a:latin typeface="+mn-lt"/>
              </a:rPr>
              <a:t>a </a:t>
            </a:r>
            <a:r>
              <a:rPr lang="en-US" sz="1700" i="1" dirty="0">
                <a:solidFill>
                  <a:srgbClr val="000000"/>
                </a:solidFill>
                <a:latin typeface="+mn-lt"/>
              </a:rPr>
              <a:t>written appraisal of </a:t>
            </a:r>
            <a:r>
              <a:rPr lang="en-US" sz="1700" i="1" dirty="0" smtClean="0">
                <a:solidFill>
                  <a:srgbClr val="000000"/>
                </a:solidFill>
                <a:latin typeface="+mn-lt"/>
              </a:rPr>
              <a:t>the vehicle </a:t>
            </a:r>
            <a:r>
              <a:rPr lang="en-US" sz="1700" i="1" dirty="0">
                <a:solidFill>
                  <a:srgbClr val="000000"/>
                </a:solidFill>
                <a:latin typeface="+mn-lt"/>
              </a:rPr>
              <a:t>(showing its current </a:t>
            </a:r>
            <a:r>
              <a:rPr lang="en-US" sz="1700" i="1" dirty="0" smtClean="0">
                <a:solidFill>
                  <a:srgbClr val="000000"/>
                </a:solidFill>
                <a:latin typeface="+mn-lt"/>
              </a:rPr>
              <a:t>value) </a:t>
            </a:r>
            <a:r>
              <a:rPr lang="en-US" sz="1700" i="1" dirty="0">
                <a:solidFill>
                  <a:srgbClr val="000000"/>
                </a:solidFill>
                <a:latin typeface="+mn-lt"/>
              </a:rPr>
              <a:t>from a local licensed dealer or website such as www.kbb.com or www.nadaguides.com.  </a:t>
            </a:r>
          </a:p>
          <a:p>
            <a:pPr marL="0" indent="0">
              <a:buNone/>
            </a:pPr>
            <a:endParaRPr lang="en-US" b="1" dirty="0" smtClean="0">
              <a:solidFill>
                <a:srgbClr val="000000"/>
              </a:solidFill>
              <a:latin typeface="Trebuchet MS"/>
            </a:endParaRPr>
          </a:p>
          <a:p>
            <a:endParaRPr lang="en-US" dirty="0"/>
          </a:p>
        </p:txBody>
      </p:sp>
    </p:spTree>
    <p:extLst>
      <p:ext uri="{BB962C8B-B14F-4D97-AF65-F5344CB8AC3E}">
        <p14:creationId xmlns:p14="http://schemas.microsoft.com/office/powerpoint/2010/main" val="181066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Open Sans" panose="020B0606030504020204" pitchFamily="34" charset="0"/>
                <a:cs typeface="Open Sans" panose="020B0606030504020204" pitchFamily="34" charset="0"/>
              </a:rPr>
              <a:t>Vehicle Services - Surety </a:t>
            </a:r>
            <a:r>
              <a:rPr lang="en-US" dirty="0" smtClean="0">
                <a:latin typeface="+mn-lt"/>
                <a:ea typeface="Open Sans" panose="020B0606030504020204" pitchFamily="34" charset="0"/>
                <a:cs typeface="Open Sans" panose="020B0606030504020204" pitchFamily="34" charset="0"/>
              </a:rPr>
              <a:t>Bonds: Requirements</a:t>
            </a:r>
            <a:endParaRPr lang="en-US" dirty="0">
              <a:latin typeface="+mn-lt"/>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p:txBody>
          <a:bodyPr>
            <a:normAutofit lnSpcReduction="10000"/>
          </a:bodyPr>
          <a:lstStyle/>
          <a:p>
            <a:pPr marL="0" indent="0">
              <a:buNone/>
            </a:pPr>
            <a:r>
              <a:rPr lang="en-US" dirty="0">
                <a:solidFill>
                  <a:srgbClr val="000000"/>
                </a:solidFill>
                <a:latin typeface="+mn-lt"/>
              </a:rPr>
              <a:t>The </a:t>
            </a:r>
            <a:r>
              <a:rPr lang="en-US" b="1" dirty="0">
                <a:solidFill>
                  <a:srgbClr val="174A7C"/>
                </a:solidFill>
                <a:latin typeface="+mn-lt"/>
                <a:hlinkClick r:id="rId3"/>
              </a:rPr>
              <a:t>Surety Bond Application</a:t>
            </a:r>
            <a:r>
              <a:rPr lang="en-US" dirty="0">
                <a:solidFill>
                  <a:srgbClr val="000000"/>
                </a:solidFill>
                <a:latin typeface="+mn-lt"/>
              </a:rPr>
              <a:t> must be completed and supported by the following</a:t>
            </a:r>
            <a:r>
              <a:rPr lang="en-US" dirty="0" smtClean="0">
                <a:solidFill>
                  <a:srgbClr val="000000"/>
                </a:solidFill>
                <a:latin typeface="+mn-lt"/>
              </a:rPr>
              <a:t>:</a:t>
            </a:r>
          </a:p>
          <a:p>
            <a:pPr marL="0" indent="0">
              <a:buNone/>
            </a:pPr>
            <a:endParaRPr lang="en-US" dirty="0">
              <a:solidFill>
                <a:srgbClr val="000000"/>
              </a:solidFill>
              <a:latin typeface="+mn-lt"/>
            </a:endParaRPr>
          </a:p>
          <a:p>
            <a:pPr marL="0" indent="0">
              <a:buNone/>
            </a:pPr>
            <a:r>
              <a:rPr lang="en-US" b="1" dirty="0" smtClean="0">
                <a:solidFill>
                  <a:srgbClr val="FF0000"/>
                </a:solidFill>
                <a:latin typeface="+mn-lt"/>
              </a:rPr>
              <a:t>1. A </a:t>
            </a:r>
            <a:r>
              <a:rPr lang="en-US" b="1" dirty="0">
                <a:solidFill>
                  <a:srgbClr val="FF0000"/>
                </a:solidFill>
                <a:latin typeface="+mn-lt"/>
              </a:rPr>
              <a:t>bill of </a:t>
            </a:r>
            <a:r>
              <a:rPr lang="en-US" b="1" dirty="0" smtClean="0">
                <a:solidFill>
                  <a:srgbClr val="FF0000"/>
                </a:solidFill>
                <a:latin typeface="+mn-lt"/>
              </a:rPr>
              <a:t>sale</a:t>
            </a:r>
            <a:r>
              <a:rPr lang="en-US" b="1" dirty="0">
                <a:solidFill>
                  <a:srgbClr val="FF0000"/>
                </a:solidFill>
                <a:latin typeface="+mn-lt"/>
              </a:rPr>
              <a:t> from the last registered owner </a:t>
            </a:r>
            <a:r>
              <a:rPr lang="en-US" b="1" dirty="0" smtClean="0">
                <a:solidFill>
                  <a:srgbClr val="FF0000"/>
                </a:solidFill>
                <a:latin typeface="+mn-lt"/>
              </a:rPr>
              <a:t>stating </a:t>
            </a:r>
            <a:r>
              <a:rPr lang="en-US" b="1" dirty="0">
                <a:solidFill>
                  <a:srgbClr val="FF0000"/>
                </a:solidFill>
                <a:latin typeface="+mn-lt"/>
              </a:rPr>
              <a:t>why the vehicle was not titled or registered in the seller's name. </a:t>
            </a:r>
            <a:endParaRPr lang="en-US" b="1" dirty="0" smtClean="0">
              <a:solidFill>
                <a:srgbClr val="FF0000"/>
              </a:solidFill>
              <a:latin typeface="+mn-lt"/>
            </a:endParaRPr>
          </a:p>
          <a:p>
            <a:pPr marL="0" indent="0">
              <a:buNone/>
            </a:pPr>
            <a:r>
              <a:rPr lang="en-US" b="1" dirty="0">
                <a:solidFill>
                  <a:srgbClr val="FF0000"/>
                </a:solidFill>
                <a:latin typeface="+mn-lt"/>
              </a:rPr>
              <a:t> </a:t>
            </a:r>
          </a:p>
          <a:p>
            <a:pPr marL="0" indent="0" algn="ctr">
              <a:buNone/>
            </a:pPr>
            <a:r>
              <a:rPr lang="en-US" sz="1900" b="1" i="1" dirty="0" smtClean="0">
                <a:latin typeface="+mn-lt"/>
              </a:rPr>
              <a:t>IF NO BILL OF SALE, THE FOLLOWING IS ACCEPTABLE</a:t>
            </a:r>
            <a:r>
              <a:rPr lang="en-US" sz="1900" i="1" dirty="0" smtClean="0">
                <a:latin typeface="+mn-lt"/>
              </a:rPr>
              <a:t>:</a:t>
            </a:r>
            <a:endParaRPr lang="en-US" sz="1900" i="1" dirty="0">
              <a:latin typeface="+mn-lt"/>
            </a:endParaRPr>
          </a:p>
          <a:p>
            <a:pPr marL="0" indent="0">
              <a:buNone/>
            </a:pPr>
            <a:r>
              <a:rPr lang="en-US" b="1" u="sng" dirty="0" smtClean="0">
                <a:solidFill>
                  <a:srgbClr val="000000"/>
                </a:solidFill>
                <a:latin typeface="+mn-lt"/>
              </a:rPr>
              <a:t>Manufactured/Mobile Homes</a:t>
            </a:r>
            <a:r>
              <a:rPr lang="en-US" dirty="0" smtClean="0">
                <a:solidFill>
                  <a:srgbClr val="000000"/>
                </a:solidFill>
                <a:latin typeface="+mn-lt"/>
              </a:rPr>
              <a:t>: </a:t>
            </a:r>
          </a:p>
          <a:p>
            <a:pPr lvl="1">
              <a:buFont typeface="Wingdings" panose="05000000000000000000" pitchFamily="2" charset="2"/>
              <a:buChar char="q"/>
            </a:pPr>
            <a:r>
              <a:rPr lang="en-US" sz="1800" i="1" dirty="0" smtClean="0">
                <a:solidFill>
                  <a:srgbClr val="000000"/>
                </a:solidFill>
                <a:latin typeface="+mn-lt"/>
              </a:rPr>
              <a:t>a written </a:t>
            </a:r>
            <a:r>
              <a:rPr lang="en-US" sz="1800" i="1" dirty="0">
                <a:solidFill>
                  <a:srgbClr val="000000"/>
                </a:solidFill>
                <a:latin typeface="+mn-lt"/>
              </a:rPr>
              <a:t>estimate of the current value of the mobile home only (that does not include any land value) or a </a:t>
            </a:r>
            <a:r>
              <a:rPr lang="en-US" sz="1800" i="1" dirty="0" smtClean="0">
                <a:solidFill>
                  <a:srgbClr val="000000"/>
                </a:solidFill>
                <a:latin typeface="+mn-lt"/>
              </a:rPr>
              <a:t>recent property </a:t>
            </a:r>
            <a:r>
              <a:rPr lang="en-US" sz="1800" i="1" dirty="0">
                <a:solidFill>
                  <a:srgbClr val="000000"/>
                </a:solidFill>
                <a:latin typeface="+mn-lt"/>
              </a:rPr>
              <a:t>tax bill of the mobile home property showing separate “land” and “improvement” values (if applicable).</a:t>
            </a:r>
          </a:p>
          <a:p>
            <a:pPr marL="0" indent="0">
              <a:buNone/>
            </a:pPr>
            <a:r>
              <a:rPr lang="en-US" b="1" u="sng" dirty="0" smtClean="0">
                <a:solidFill>
                  <a:srgbClr val="000000"/>
                </a:solidFill>
                <a:latin typeface="+mn-lt"/>
              </a:rPr>
              <a:t>Vehicles</a:t>
            </a:r>
            <a:r>
              <a:rPr lang="en-US" b="1" u="sng" dirty="0">
                <a:solidFill>
                  <a:srgbClr val="000000"/>
                </a:solidFill>
                <a:latin typeface="+mn-lt"/>
              </a:rPr>
              <a:t> </a:t>
            </a:r>
            <a:r>
              <a:rPr lang="en-US" sz="1900" b="1" u="sng" dirty="0">
                <a:solidFill>
                  <a:srgbClr val="000000"/>
                </a:solidFill>
                <a:latin typeface="+mn-lt"/>
              </a:rPr>
              <a:t>(car, truck, golf cart, motorcycle, camper, trailer, etc</a:t>
            </a:r>
            <a:r>
              <a:rPr lang="en-US" sz="1900" b="1" u="sng" dirty="0" smtClean="0">
                <a:solidFill>
                  <a:srgbClr val="000000"/>
                </a:solidFill>
                <a:latin typeface="+mn-lt"/>
              </a:rPr>
              <a:t>.)</a:t>
            </a:r>
            <a:r>
              <a:rPr lang="en-US" sz="1900" b="1" dirty="0" smtClean="0">
                <a:solidFill>
                  <a:srgbClr val="000000"/>
                </a:solidFill>
                <a:latin typeface="+mn-lt"/>
              </a:rPr>
              <a:t>: </a:t>
            </a:r>
            <a:endParaRPr lang="en-US" b="1" dirty="0" smtClean="0">
              <a:solidFill>
                <a:srgbClr val="000000"/>
              </a:solidFill>
              <a:latin typeface="+mn-lt"/>
            </a:endParaRPr>
          </a:p>
          <a:p>
            <a:pPr lvl="1">
              <a:buFont typeface="Wingdings" panose="05000000000000000000" pitchFamily="2" charset="2"/>
              <a:buChar char="q"/>
            </a:pPr>
            <a:r>
              <a:rPr lang="en-US" sz="1700" i="1" dirty="0" smtClean="0">
                <a:solidFill>
                  <a:srgbClr val="000000"/>
                </a:solidFill>
                <a:latin typeface="+mn-lt"/>
              </a:rPr>
              <a:t>a </a:t>
            </a:r>
            <a:r>
              <a:rPr lang="en-US" sz="1700" i="1" dirty="0">
                <a:solidFill>
                  <a:srgbClr val="000000"/>
                </a:solidFill>
                <a:latin typeface="+mn-lt"/>
              </a:rPr>
              <a:t>written appraisal of </a:t>
            </a:r>
            <a:r>
              <a:rPr lang="en-US" sz="1700" i="1" dirty="0" smtClean="0">
                <a:solidFill>
                  <a:srgbClr val="000000"/>
                </a:solidFill>
                <a:latin typeface="+mn-lt"/>
              </a:rPr>
              <a:t>the vehicle </a:t>
            </a:r>
            <a:r>
              <a:rPr lang="en-US" sz="1700" i="1" dirty="0">
                <a:solidFill>
                  <a:srgbClr val="000000"/>
                </a:solidFill>
                <a:latin typeface="+mn-lt"/>
              </a:rPr>
              <a:t>(showing its current </a:t>
            </a:r>
            <a:r>
              <a:rPr lang="en-US" sz="1700" i="1" dirty="0" smtClean="0">
                <a:solidFill>
                  <a:srgbClr val="000000"/>
                </a:solidFill>
                <a:latin typeface="+mn-lt"/>
              </a:rPr>
              <a:t>value) </a:t>
            </a:r>
            <a:r>
              <a:rPr lang="en-US" sz="1700" i="1" dirty="0">
                <a:solidFill>
                  <a:srgbClr val="000000"/>
                </a:solidFill>
                <a:latin typeface="+mn-lt"/>
              </a:rPr>
              <a:t>from a local licensed dealer or website such as www.kbb.com or www.nadaguides.com.  </a:t>
            </a:r>
          </a:p>
          <a:p>
            <a:pPr marL="0" indent="0">
              <a:buNone/>
            </a:pPr>
            <a:endParaRPr lang="en-US" b="1" dirty="0" smtClean="0">
              <a:solidFill>
                <a:srgbClr val="000000"/>
              </a:solidFill>
              <a:latin typeface="Trebuchet MS"/>
            </a:endParaRPr>
          </a:p>
          <a:p>
            <a:endParaRPr lang="en-US" dirty="0"/>
          </a:p>
        </p:txBody>
      </p:sp>
    </p:spTree>
    <p:extLst>
      <p:ext uri="{BB962C8B-B14F-4D97-AF65-F5344CB8AC3E}">
        <p14:creationId xmlns:p14="http://schemas.microsoft.com/office/powerpoint/2010/main" val="221893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latin typeface="+mn-lt"/>
                <a:ea typeface="Open Sans" panose="020B0606030504020204" pitchFamily="34" charset="0"/>
                <a:cs typeface="Open Sans" panose="020B0606030504020204" pitchFamily="34" charset="0"/>
              </a:rPr>
              <a:t>Vehicle Services - Surety Bonds: Requirements</a:t>
            </a:r>
            <a:endParaRPr lang="en-US" sz="3600" dirty="0">
              <a:latin typeface="+mn-lt"/>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p:txBody>
          <a:bodyPr>
            <a:normAutofit fontScale="92500" lnSpcReduction="10000"/>
          </a:bodyPr>
          <a:lstStyle/>
          <a:p>
            <a:pPr marL="0" lvl="0" indent="0">
              <a:buClr>
                <a:srgbClr val="E6D395"/>
              </a:buClr>
              <a:buNone/>
            </a:pPr>
            <a:r>
              <a:rPr lang="en-US" b="1" dirty="0">
                <a:solidFill>
                  <a:srgbClr val="FF0000"/>
                </a:solidFill>
                <a:latin typeface="+mn-lt"/>
              </a:rPr>
              <a:t>2. Information specific to the type of bond.</a:t>
            </a:r>
          </a:p>
          <a:p>
            <a:pPr marL="0" lvl="0" indent="0">
              <a:buClr>
                <a:srgbClr val="E6D395"/>
              </a:buClr>
              <a:buNone/>
            </a:pPr>
            <a:endParaRPr lang="en-US" sz="1400" dirty="0">
              <a:solidFill>
                <a:srgbClr val="000000"/>
              </a:solidFill>
              <a:latin typeface="+mn-lt"/>
            </a:endParaRPr>
          </a:p>
          <a:p>
            <a:pPr marL="0" indent="0">
              <a:buNone/>
            </a:pPr>
            <a:r>
              <a:rPr lang="en-US" sz="1600" b="1" dirty="0">
                <a:latin typeface="+mn-lt"/>
              </a:rPr>
              <a:t>Personal Surety Bond Requirements</a:t>
            </a:r>
            <a:r>
              <a:rPr lang="en-US" sz="1600" dirty="0">
                <a:latin typeface="+mn-lt"/>
              </a:rPr>
              <a:t>: </a:t>
            </a:r>
            <a:endParaRPr lang="en-US" sz="1600" dirty="0" smtClean="0">
              <a:latin typeface="+mn-lt"/>
            </a:endParaRPr>
          </a:p>
          <a:p>
            <a:pPr>
              <a:buFont typeface="Wingdings" panose="05000000000000000000" pitchFamily="2" charset="2"/>
              <a:buChar char="q"/>
            </a:pPr>
            <a:r>
              <a:rPr lang="en-US" sz="1800" dirty="0" smtClean="0">
                <a:latin typeface="+mn-lt"/>
              </a:rPr>
              <a:t>The </a:t>
            </a:r>
            <a:r>
              <a:rPr lang="en-US" sz="1800" dirty="0">
                <a:latin typeface="+mn-lt"/>
              </a:rPr>
              <a:t>name and address of two (2) sureties, who must live at different addresses than each other and cannot live at the same address as the principal, must be provided on the Surety Bond Application.</a:t>
            </a:r>
          </a:p>
          <a:p>
            <a:pPr>
              <a:buFont typeface="Wingdings" panose="05000000000000000000" pitchFamily="2" charset="2"/>
              <a:buChar char="q"/>
            </a:pPr>
            <a:r>
              <a:rPr lang="en-US" sz="1800" dirty="0">
                <a:latin typeface="+mn-lt"/>
              </a:rPr>
              <a:t>For both sureties, provide General Tax Certification ("GTC"). The GTC can be obtained from </a:t>
            </a:r>
            <a:r>
              <a:rPr lang="en-US" sz="1800" dirty="0">
                <a:latin typeface="+mn-lt"/>
                <a:hlinkClick r:id="rId3"/>
              </a:rPr>
              <a:t>tennesseetrustee.org</a:t>
            </a:r>
            <a:r>
              <a:rPr lang="en-US" sz="1800" dirty="0">
                <a:latin typeface="+mn-lt"/>
              </a:rPr>
              <a:t>, the local tax assessor’s office or county website. The GTC is used to show proof that the land is located in Tennessee and the value of the property for each surety.</a:t>
            </a:r>
          </a:p>
          <a:p>
            <a:pPr marL="0" indent="0">
              <a:buNone/>
            </a:pPr>
            <a:endParaRPr lang="en-US" sz="1600" b="1" dirty="0" smtClean="0">
              <a:latin typeface="+mn-lt"/>
            </a:endParaRPr>
          </a:p>
          <a:p>
            <a:pPr marL="0" indent="0">
              <a:buNone/>
            </a:pPr>
            <a:r>
              <a:rPr lang="en-US" sz="1600" b="1" dirty="0" smtClean="0">
                <a:latin typeface="+mn-lt"/>
              </a:rPr>
              <a:t>Corporate </a:t>
            </a:r>
            <a:r>
              <a:rPr lang="en-US" sz="1600" b="1" dirty="0">
                <a:latin typeface="+mn-lt"/>
              </a:rPr>
              <a:t>Surety Bond Requirements</a:t>
            </a:r>
            <a:r>
              <a:rPr lang="en-US" sz="1600" dirty="0">
                <a:latin typeface="+mn-lt"/>
              </a:rPr>
              <a:t>: </a:t>
            </a:r>
            <a:endParaRPr lang="en-US" sz="1600" dirty="0" smtClean="0">
              <a:latin typeface="+mn-lt"/>
            </a:endParaRPr>
          </a:p>
          <a:p>
            <a:pPr>
              <a:buFont typeface="Wingdings" panose="05000000000000000000" pitchFamily="2" charset="2"/>
              <a:buChar char="q"/>
            </a:pPr>
            <a:r>
              <a:rPr lang="en-US" sz="1800" dirty="0" smtClean="0">
                <a:latin typeface="+mn-lt"/>
              </a:rPr>
              <a:t>The </a:t>
            </a:r>
            <a:r>
              <a:rPr lang="en-US" sz="1800" dirty="0">
                <a:latin typeface="+mn-lt"/>
              </a:rPr>
              <a:t>complete name and physical address of the insurance provider or bonding company who serves as guarantee of surety on the Surety Bond Application. </a:t>
            </a:r>
          </a:p>
          <a:p>
            <a:pPr>
              <a:buFont typeface="Wingdings" panose="05000000000000000000" pitchFamily="2" charset="2"/>
              <a:buChar char="q"/>
            </a:pPr>
            <a:r>
              <a:rPr lang="en-US" sz="1800" dirty="0">
                <a:latin typeface="+mn-lt"/>
              </a:rPr>
              <a:t>A TN Corporate Surety Bond Form requested from the insurance/bonding company to use when writing a Corporate Surety Bond.  The bonding or insurance company’s attorney-in-fact must sign the Corporate Surety Bond, stamp the bond with the company’s seal and attach an original, written power of attorney, stating that they are licensed to transact Surety Bonds in the state of Tennessee, to the Corporate Surety Bond before it can be approved.</a:t>
            </a:r>
          </a:p>
          <a:p>
            <a:pPr marL="0" indent="0">
              <a:buNone/>
            </a:pPr>
            <a:endParaRPr lang="en-US" b="1" dirty="0" smtClean="0">
              <a:solidFill>
                <a:srgbClr val="000000"/>
              </a:solidFill>
              <a:latin typeface="Trebuchet MS"/>
            </a:endParaRPr>
          </a:p>
          <a:p>
            <a:endParaRPr lang="en-US" dirty="0"/>
          </a:p>
        </p:txBody>
      </p:sp>
    </p:spTree>
    <p:extLst>
      <p:ext uri="{BB962C8B-B14F-4D97-AF65-F5344CB8AC3E}">
        <p14:creationId xmlns:p14="http://schemas.microsoft.com/office/powerpoint/2010/main" val="279918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Vehicle Services - Surety Bonds: </a:t>
            </a:r>
            <a:r>
              <a:rPr lang="en-US" sz="28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How To Submit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p:txBody>
          <a:bodyPr>
            <a:normAutofit/>
          </a:bodyPr>
          <a:lstStyle/>
          <a:p>
            <a:pPr>
              <a:buFont typeface="Arial"/>
              <a:buChar char="•"/>
            </a:pPr>
            <a:r>
              <a:rPr lang="en-US" sz="3200" dirty="0">
                <a:solidFill>
                  <a:srgbClr val="FF0000"/>
                </a:solidFill>
                <a:latin typeface="+mn-lt"/>
              </a:rPr>
              <a:t>Mailing Address</a:t>
            </a:r>
            <a:r>
              <a:rPr lang="en-US" sz="3200" dirty="0">
                <a:solidFill>
                  <a:srgbClr val="000000"/>
                </a:solidFill>
                <a:latin typeface="+mn-lt"/>
              </a:rPr>
              <a:t>: </a:t>
            </a:r>
            <a:endParaRPr lang="en-US" sz="3200" dirty="0" smtClean="0">
              <a:solidFill>
                <a:srgbClr val="000000"/>
              </a:solidFill>
              <a:latin typeface="+mn-lt"/>
            </a:endParaRPr>
          </a:p>
          <a:p>
            <a:pPr marL="400050" lvl="1" indent="0">
              <a:buNone/>
            </a:pPr>
            <a:r>
              <a:rPr lang="en-US" sz="2200" dirty="0" smtClean="0">
                <a:solidFill>
                  <a:srgbClr val="000000"/>
                </a:solidFill>
                <a:latin typeface="+mn-lt"/>
              </a:rPr>
              <a:t>Tennessee </a:t>
            </a:r>
            <a:r>
              <a:rPr lang="en-US" sz="2200" dirty="0">
                <a:solidFill>
                  <a:srgbClr val="000000"/>
                </a:solidFill>
                <a:latin typeface="+mn-lt"/>
              </a:rPr>
              <a:t>Department of Revenue, Special Investigations </a:t>
            </a:r>
            <a:endParaRPr lang="en-US" sz="2200" dirty="0" smtClean="0">
              <a:solidFill>
                <a:srgbClr val="000000"/>
              </a:solidFill>
              <a:latin typeface="+mn-lt"/>
            </a:endParaRPr>
          </a:p>
          <a:p>
            <a:pPr marL="400050" lvl="1" indent="0">
              <a:buNone/>
            </a:pPr>
            <a:r>
              <a:rPr lang="en-US" sz="2200" dirty="0" smtClean="0">
                <a:solidFill>
                  <a:srgbClr val="000000"/>
                </a:solidFill>
                <a:latin typeface="+mn-lt"/>
              </a:rPr>
              <a:t>(</a:t>
            </a:r>
            <a:r>
              <a:rPr lang="en-US" sz="2200" dirty="0">
                <a:solidFill>
                  <a:srgbClr val="000000"/>
                </a:solidFill>
                <a:latin typeface="+mn-lt"/>
              </a:rPr>
              <a:t>ATTN: Surety Bonds</a:t>
            </a:r>
            <a:r>
              <a:rPr lang="en-US" sz="2200" dirty="0" smtClean="0">
                <a:solidFill>
                  <a:srgbClr val="000000"/>
                </a:solidFill>
                <a:latin typeface="+mn-lt"/>
              </a:rPr>
              <a:t>)</a:t>
            </a:r>
          </a:p>
          <a:p>
            <a:pPr marL="400050" lvl="1" indent="0">
              <a:buNone/>
            </a:pPr>
            <a:r>
              <a:rPr lang="en-US" sz="2200" dirty="0" smtClean="0">
                <a:solidFill>
                  <a:srgbClr val="000000"/>
                </a:solidFill>
                <a:latin typeface="+mn-lt"/>
              </a:rPr>
              <a:t>Andrew </a:t>
            </a:r>
            <a:r>
              <a:rPr lang="en-US" sz="2200" dirty="0">
                <a:solidFill>
                  <a:srgbClr val="000000"/>
                </a:solidFill>
                <a:latin typeface="+mn-lt"/>
              </a:rPr>
              <a:t>Jackson Building, 11</a:t>
            </a:r>
            <a:r>
              <a:rPr lang="en-US" sz="2200" baseline="30000" dirty="0">
                <a:solidFill>
                  <a:srgbClr val="000000"/>
                </a:solidFill>
                <a:latin typeface="+mn-lt"/>
              </a:rPr>
              <a:t>th</a:t>
            </a:r>
            <a:r>
              <a:rPr lang="en-US" sz="2200" dirty="0">
                <a:solidFill>
                  <a:srgbClr val="000000"/>
                </a:solidFill>
                <a:latin typeface="+mn-lt"/>
              </a:rPr>
              <a:t> Floor </a:t>
            </a:r>
            <a:endParaRPr lang="en-US" sz="2200" dirty="0" smtClean="0">
              <a:solidFill>
                <a:srgbClr val="000000"/>
              </a:solidFill>
              <a:latin typeface="+mn-lt"/>
            </a:endParaRPr>
          </a:p>
          <a:p>
            <a:pPr marL="400050" lvl="1" indent="0">
              <a:buNone/>
            </a:pPr>
            <a:r>
              <a:rPr lang="en-US" sz="2200" dirty="0" smtClean="0">
                <a:solidFill>
                  <a:srgbClr val="000000"/>
                </a:solidFill>
                <a:latin typeface="+mn-lt"/>
              </a:rPr>
              <a:t>500 </a:t>
            </a:r>
            <a:r>
              <a:rPr lang="en-US" sz="2200" dirty="0" err="1">
                <a:solidFill>
                  <a:srgbClr val="000000"/>
                </a:solidFill>
                <a:latin typeface="+mn-lt"/>
              </a:rPr>
              <a:t>Deaderick</a:t>
            </a:r>
            <a:r>
              <a:rPr lang="en-US" sz="2200" dirty="0">
                <a:solidFill>
                  <a:srgbClr val="000000"/>
                </a:solidFill>
                <a:latin typeface="+mn-lt"/>
              </a:rPr>
              <a:t> Street, Suite 11.125 </a:t>
            </a:r>
            <a:endParaRPr lang="en-US" sz="2200" dirty="0" smtClean="0">
              <a:solidFill>
                <a:srgbClr val="000000"/>
              </a:solidFill>
              <a:latin typeface="+mn-lt"/>
            </a:endParaRPr>
          </a:p>
          <a:p>
            <a:pPr marL="400050" lvl="1" indent="0">
              <a:buNone/>
            </a:pPr>
            <a:r>
              <a:rPr lang="en-US" sz="2200" dirty="0" smtClean="0">
                <a:solidFill>
                  <a:srgbClr val="000000"/>
                </a:solidFill>
                <a:latin typeface="+mn-lt"/>
              </a:rPr>
              <a:t>Nashville</a:t>
            </a:r>
            <a:r>
              <a:rPr lang="en-US" sz="2200" dirty="0">
                <a:solidFill>
                  <a:srgbClr val="000000"/>
                </a:solidFill>
                <a:latin typeface="+mn-lt"/>
              </a:rPr>
              <a:t>, Tennessee </a:t>
            </a:r>
            <a:r>
              <a:rPr lang="en-US" sz="2200" dirty="0" smtClean="0">
                <a:solidFill>
                  <a:srgbClr val="000000"/>
                </a:solidFill>
                <a:latin typeface="+mn-lt"/>
              </a:rPr>
              <a:t>37242</a:t>
            </a:r>
          </a:p>
          <a:p>
            <a:pPr>
              <a:buFont typeface="Arial"/>
              <a:buChar char="•"/>
            </a:pPr>
            <a:endParaRPr lang="en-US" sz="3200" dirty="0">
              <a:solidFill>
                <a:srgbClr val="000000"/>
              </a:solidFill>
              <a:latin typeface="+mn-lt"/>
            </a:endParaRPr>
          </a:p>
          <a:p>
            <a:pPr>
              <a:buFont typeface="Arial"/>
              <a:buChar char="•"/>
            </a:pPr>
            <a:r>
              <a:rPr lang="en-US" sz="3200" dirty="0">
                <a:solidFill>
                  <a:srgbClr val="FF0000"/>
                </a:solidFill>
                <a:latin typeface="+mn-lt"/>
              </a:rPr>
              <a:t>Email Address</a:t>
            </a:r>
            <a:r>
              <a:rPr lang="en-US" sz="3200" dirty="0">
                <a:solidFill>
                  <a:srgbClr val="000000"/>
                </a:solidFill>
                <a:latin typeface="+mn-lt"/>
              </a:rPr>
              <a:t>: </a:t>
            </a:r>
            <a:r>
              <a:rPr lang="en-US" sz="3200" dirty="0" smtClean="0">
                <a:solidFill>
                  <a:srgbClr val="174A7C"/>
                </a:solidFill>
                <a:latin typeface="+mn-lt"/>
                <a:hlinkClick r:id="rId3"/>
              </a:rPr>
              <a:t>christopher.fischer@tn.gov</a:t>
            </a:r>
            <a:endParaRPr lang="en-US" sz="3200" dirty="0" smtClean="0">
              <a:solidFill>
                <a:srgbClr val="174A7C"/>
              </a:solidFill>
              <a:latin typeface="+mn-lt"/>
            </a:endParaRPr>
          </a:p>
          <a:p>
            <a:pPr>
              <a:buFont typeface="Arial"/>
              <a:buChar char="•"/>
            </a:pPr>
            <a:endParaRPr lang="en-US" sz="3200" dirty="0">
              <a:solidFill>
                <a:srgbClr val="000000"/>
              </a:solidFill>
              <a:latin typeface="+mn-lt"/>
            </a:endParaRPr>
          </a:p>
          <a:p>
            <a:pPr>
              <a:buFont typeface="Arial"/>
              <a:buChar char="•"/>
            </a:pPr>
            <a:r>
              <a:rPr lang="en-US" sz="3200" dirty="0">
                <a:solidFill>
                  <a:srgbClr val="FF0000"/>
                </a:solidFill>
                <a:latin typeface="+mn-lt"/>
              </a:rPr>
              <a:t>Fax</a:t>
            </a:r>
            <a:r>
              <a:rPr lang="en-US" sz="3200" dirty="0">
                <a:solidFill>
                  <a:srgbClr val="000000"/>
                </a:solidFill>
                <a:latin typeface="+mn-lt"/>
              </a:rPr>
              <a:t>: (615) 532-7835</a:t>
            </a:r>
          </a:p>
          <a:p>
            <a:pPr marL="0" indent="0">
              <a:buNone/>
            </a:pPr>
            <a:endParaRPr lang="en-US" b="1" dirty="0" smtClean="0">
              <a:solidFill>
                <a:srgbClr val="000000"/>
              </a:solidFill>
              <a:latin typeface="Trebuchet MS"/>
            </a:endParaRPr>
          </a:p>
          <a:p>
            <a:endParaRPr lang="en-US" dirty="0"/>
          </a:p>
        </p:txBody>
      </p:sp>
    </p:spTree>
    <p:extLst>
      <p:ext uri="{BB962C8B-B14F-4D97-AF65-F5344CB8AC3E}">
        <p14:creationId xmlns:p14="http://schemas.microsoft.com/office/powerpoint/2010/main" val="94502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Vehicle Services - Surety Bonds: </a:t>
            </a:r>
            <a:r>
              <a:rPr lang="en-US" sz="28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How To Submit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p:txBody>
          <a:bodyPr>
            <a:normAutofit/>
          </a:bodyPr>
          <a:lstStyle/>
          <a:p>
            <a:pPr>
              <a:buFont typeface="Arial"/>
              <a:buChar char="•"/>
            </a:pPr>
            <a:r>
              <a:rPr lang="en-US" sz="3200" dirty="0">
                <a:solidFill>
                  <a:srgbClr val="FF0000"/>
                </a:solidFill>
                <a:latin typeface="+mn-lt"/>
              </a:rPr>
              <a:t>Mailing Address</a:t>
            </a:r>
            <a:r>
              <a:rPr lang="en-US" sz="3200" dirty="0">
                <a:solidFill>
                  <a:srgbClr val="000000"/>
                </a:solidFill>
                <a:latin typeface="+mn-lt"/>
              </a:rPr>
              <a:t>: </a:t>
            </a:r>
            <a:endParaRPr lang="en-US" sz="3200" dirty="0" smtClean="0">
              <a:solidFill>
                <a:srgbClr val="000000"/>
              </a:solidFill>
              <a:latin typeface="+mn-lt"/>
            </a:endParaRPr>
          </a:p>
          <a:p>
            <a:pPr marL="400050" lvl="1" indent="0">
              <a:buNone/>
            </a:pPr>
            <a:r>
              <a:rPr lang="en-US" sz="2200" dirty="0" smtClean="0">
                <a:solidFill>
                  <a:srgbClr val="000000"/>
                </a:solidFill>
                <a:latin typeface="+mn-lt"/>
              </a:rPr>
              <a:t>Tennessee </a:t>
            </a:r>
            <a:r>
              <a:rPr lang="en-US" sz="2200" dirty="0">
                <a:solidFill>
                  <a:srgbClr val="000000"/>
                </a:solidFill>
                <a:latin typeface="+mn-lt"/>
              </a:rPr>
              <a:t>Department of Revenue, Special Investigations </a:t>
            </a:r>
            <a:endParaRPr lang="en-US" sz="2200" dirty="0" smtClean="0">
              <a:solidFill>
                <a:srgbClr val="000000"/>
              </a:solidFill>
              <a:latin typeface="+mn-lt"/>
            </a:endParaRPr>
          </a:p>
          <a:p>
            <a:pPr marL="400050" lvl="1" indent="0">
              <a:buNone/>
            </a:pPr>
            <a:r>
              <a:rPr lang="en-US" sz="2200" dirty="0" smtClean="0">
                <a:solidFill>
                  <a:srgbClr val="000000"/>
                </a:solidFill>
                <a:latin typeface="+mn-lt"/>
              </a:rPr>
              <a:t>(</a:t>
            </a:r>
            <a:r>
              <a:rPr lang="en-US" sz="2200" dirty="0">
                <a:solidFill>
                  <a:srgbClr val="000000"/>
                </a:solidFill>
                <a:latin typeface="+mn-lt"/>
              </a:rPr>
              <a:t>ATTN: Surety Bonds</a:t>
            </a:r>
            <a:r>
              <a:rPr lang="en-US" sz="2200" dirty="0" smtClean="0">
                <a:solidFill>
                  <a:srgbClr val="000000"/>
                </a:solidFill>
                <a:latin typeface="+mn-lt"/>
              </a:rPr>
              <a:t>)</a:t>
            </a:r>
          </a:p>
          <a:p>
            <a:pPr marL="400050" lvl="1" indent="0">
              <a:buNone/>
            </a:pPr>
            <a:r>
              <a:rPr lang="en-US" sz="2200" dirty="0" smtClean="0">
                <a:solidFill>
                  <a:srgbClr val="000000"/>
                </a:solidFill>
                <a:latin typeface="+mn-lt"/>
              </a:rPr>
              <a:t>Andrew </a:t>
            </a:r>
            <a:r>
              <a:rPr lang="en-US" sz="2200" dirty="0">
                <a:solidFill>
                  <a:srgbClr val="000000"/>
                </a:solidFill>
                <a:latin typeface="+mn-lt"/>
              </a:rPr>
              <a:t>Jackson Building, 11</a:t>
            </a:r>
            <a:r>
              <a:rPr lang="en-US" sz="2200" baseline="30000" dirty="0">
                <a:solidFill>
                  <a:srgbClr val="000000"/>
                </a:solidFill>
                <a:latin typeface="+mn-lt"/>
              </a:rPr>
              <a:t>th</a:t>
            </a:r>
            <a:r>
              <a:rPr lang="en-US" sz="2200" dirty="0">
                <a:solidFill>
                  <a:srgbClr val="000000"/>
                </a:solidFill>
                <a:latin typeface="+mn-lt"/>
              </a:rPr>
              <a:t> Floor </a:t>
            </a:r>
            <a:endParaRPr lang="en-US" sz="2200" dirty="0" smtClean="0">
              <a:solidFill>
                <a:srgbClr val="000000"/>
              </a:solidFill>
              <a:latin typeface="+mn-lt"/>
            </a:endParaRPr>
          </a:p>
          <a:p>
            <a:pPr marL="400050" lvl="1" indent="0">
              <a:buNone/>
            </a:pPr>
            <a:r>
              <a:rPr lang="en-US" sz="2200" dirty="0" smtClean="0">
                <a:solidFill>
                  <a:srgbClr val="000000"/>
                </a:solidFill>
                <a:latin typeface="+mn-lt"/>
              </a:rPr>
              <a:t>500 </a:t>
            </a:r>
            <a:r>
              <a:rPr lang="en-US" sz="2200" dirty="0" err="1">
                <a:solidFill>
                  <a:srgbClr val="000000"/>
                </a:solidFill>
                <a:latin typeface="+mn-lt"/>
              </a:rPr>
              <a:t>Deaderick</a:t>
            </a:r>
            <a:r>
              <a:rPr lang="en-US" sz="2200" dirty="0">
                <a:solidFill>
                  <a:srgbClr val="000000"/>
                </a:solidFill>
                <a:latin typeface="+mn-lt"/>
              </a:rPr>
              <a:t> Street, Suite 11.125 </a:t>
            </a:r>
            <a:endParaRPr lang="en-US" sz="2200" dirty="0" smtClean="0">
              <a:solidFill>
                <a:srgbClr val="000000"/>
              </a:solidFill>
              <a:latin typeface="+mn-lt"/>
            </a:endParaRPr>
          </a:p>
          <a:p>
            <a:pPr marL="400050" lvl="1" indent="0">
              <a:buNone/>
            </a:pPr>
            <a:r>
              <a:rPr lang="en-US" sz="2200" dirty="0" smtClean="0">
                <a:solidFill>
                  <a:srgbClr val="000000"/>
                </a:solidFill>
                <a:latin typeface="+mn-lt"/>
              </a:rPr>
              <a:t>Nashville</a:t>
            </a:r>
            <a:r>
              <a:rPr lang="en-US" sz="2200" dirty="0">
                <a:solidFill>
                  <a:srgbClr val="000000"/>
                </a:solidFill>
                <a:latin typeface="+mn-lt"/>
              </a:rPr>
              <a:t>, Tennessee </a:t>
            </a:r>
            <a:r>
              <a:rPr lang="en-US" sz="2200" dirty="0" smtClean="0">
                <a:solidFill>
                  <a:srgbClr val="000000"/>
                </a:solidFill>
                <a:latin typeface="+mn-lt"/>
              </a:rPr>
              <a:t>37242</a:t>
            </a:r>
          </a:p>
          <a:p>
            <a:pPr>
              <a:buFont typeface="Arial"/>
              <a:buChar char="•"/>
            </a:pPr>
            <a:endParaRPr lang="en-US" sz="3200" dirty="0">
              <a:solidFill>
                <a:srgbClr val="000000"/>
              </a:solidFill>
              <a:latin typeface="+mn-lt"/>
            </a:endParaRPr>
          </a:p>
          <a:p>
            <a:pPr>
              <a:buFont typeface="Arial"/>
              <a:buChar char="•"/>
            </a:pPr>
            <a:r>
              <a:rPr lang="en-US" sz="3200" dirty="0">
                <a:solidFill>
                  <a:srgbClr val="FF0000"/>
                </a:solidFill>
                <a:latin typeface="+mn-lt"/>
              </a:rPr>
              <a:t>Email Address</a:t>
            </a:r>
            <a:r>
              <a:rPr lang="en-US" sz="3200" dirty="0">
                <a:solidFill>
                  <a:srgbClr val="000000"/>
                </a:solidFill>
                <a:latin typeface="+mn-lt"/>
              </a:rPr>
              <a:t>: </a:t>
            </a:r>
            <a:r>
              <a:rPr lang="en-US" sz="3200" dirty="0" smtClean="0">
                <a:solidFill>
                  <a:srgbClr val="174A7C"/>
                </a:solidFill>
                <a:latin typeface="+mn-lt"/>
                <a:hlinkClick r:id="rId3"/>
              </a:rPr>
              <a:t>christopher.fischer@tn.gov</a:t>
            </a:r>
            <a:endParaRPr lang="en-US" sz="3200" dirty="0" smtClean="0">
              <a:solidFill>
                <a:srgbClr val="174A7C"/>
              </a:solidFill>
              <a:latin typeface="+mn-lt"/>
            </a:endParaRPr>
          </a:p>
          <a:p>
            <a:pPr>
              <a:buFont typeface="Arial"/>
              <a:buChar char="•"/>
            </a:pPr>
            <a:endParaRPr lang="en-US" sz="3200" dirty="0">
              <a:solidFill>
                <a:srgbClr val="000000"/>
              </a:solidFill>
              <a:latin typeface="+mn-lt"/>
            </a:endParaRPr>
          </a:p>
          <a:p>
            <a:pPr>
              <a:buFont typeface="Arial"/>
              <a:buChar char="•"/>
            </a:pPr>
            <a:r>
              <a:rPr lang="en-US" sz="3200" dirty="0">
                <a:solidFill>
                  <a:srgbClr val="FF0000"/>
                </a:solidFill>
                <a:latin typeface="+mn-lt"/>
              </a:rPr>
              <a:t>Fax</a:t>
            </a:r>
            <a:r>
              <a:rPr lang="en-US" sz="3200" dirty="0">
                <a:solidFill>
                  <a:srgbClr val="000000"/>
                </a:solidFill>
                <a:latin typeface="+mn-lt"/>
              </a:rPr>
              <a:t>: (615) 532-7835</a:t>
            </a:r>
          </a:p>
          <a:p>
            <a:pPr marL="0" indent="0">
              <a:buNone/>
            </a:pPr>
            <a:endParaRPr lang="en-US" b="1" dirty="0" smtClean="0">
              <a:solidFill>
                <a:srgbClr val="000000"/>
              </a:solidFill>
              <a:latin typeface="Trebuchet MS"/>
            </a:endParaRPr>
          </a:p>
          <a:p>
            <a:endParaRPr lang="en-US" dirty="0"/>
          </a:p>
        </p:txBody>
      </p:sp>
    </p:spTree>
    <p:extLst>
      <p:ext uri="{BB962C8B-B14F-4D97-AF65-F5344CB8AC3E}">
        <p14:creationId xmlns:p14="http://schemas.microsoft.com/office/powerpoint/2010/main" val="268747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Vehicle Services - Surety Bonds: </a:t>
            </a:r>
            <a:r>
              <a:rPr lang="en-US" sz="28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Next Steps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p:txBody>
          <a:bodyPr>
            <a:normAutofit fontScale="55000" lnSpcReduction="20000"/>
          </a:bodyPr>
          <a:lstStyle/>
          <a:p>
            <a:pPr>
              <a:buFont typeface="Wingdings" panose="05000000000000000000" pitchFamily="2" charset="2"/>
              <a:buChar char="ü"/>
            </a:pPr>
            <a:r>
              <a:rPr lang="en-US" sz="3800" dirty="0">
                <a:solidFill>
                  <a:srgbClr val="000000"/>
                </a:solidFill>
                <a:latin typeface="+mn-lt"/>
              </a:rPr>
              <a:t>The department checks the VIN to make sure the vehicle or mobile home has not been reported as stolen. </a:t>
            </a:r>
          </a:p>
          <a:p>
            <a:pPr>
              <a:buFont typeface="Arial"/>
              <a:buChar char="•"/>
            </a:pPr>
            <a:endParaRPr lang="en-US" sz="3800" dirty="0">
              <a:solidFill>
                <a:srgbClr val="000000"/>
              </a:solidFill>
              <a:latin typeface="+mn-lt"/>
            </a:endParaRPr>
          </a:p>
          <a:p>
            <a:pPr>
              <a:buFont typeface="Wingdings" panose="05000000000000000000" pitchFamily="2" charset="2"/>
              <a:buChar char="ü"/>
            </a:pPr>
            <a:r>
              <a:rPr lang="en-US" sz="3800" dirty="0">
                <a:solidFill>
                  <a:srgbClr val="000000"/>
                </a:solidFill>
                <a:latin typeface="+mn-lt"/>
              </a:rPr>
              <a:t>After the application has been processed by the department’s Special Investigation Section, </a:t>
            </a:r>
            <a:r>
              <a:rPr lang="en-US" sz="4500" b="1" dirty="0">
                <a:solidFill>
                  <a:srgbClr val="000000"/>
                </a:solidFill>
                <a:latin typeface="+mn-lt"/>
              </a:rPr>
              <a:t>an approval letter will be sent to the applicant advising them to complete the Multi-purpose Application at the local County Clerk’s office,</a:t>
            </a:r>
            <a:r>
              <a:rPr lang="en-US" sz="3800" dirty="0">
                <a:solidFill>
                  <a:srgbClr val="000000"/>
                </a:solidFill>
                <a:latin typeface="+mn-lt"/>
              </a:rPr>
              <a:t> apply for title and pay the appropriate fees. </a:t>
            </a:r>
            <a:r>
              <a:rPr lang="en-US" sz="3800" dirty="0" smtClean="0">
                <a:solidFill>
                  <a:srgbClr val="000000"/>
                </a:solidFill>
                <a:latin typeface="+mn-lt"/>
              </a:rPr>
              <a:t>State and </a:t>
            </a:r>
            <a:r>
              <a:rPr lang="en-US" sz="3800" dirty="0">
                <a:solidFill>
                  <a:srgbClr val="000000"/>
                </a:solidFill>
                <a:latin typeface="+mn-lt"/>
              </a:rPr>
              <a:t>local title and registration fees as well as sales and use tax* may apply. The surety bond approval letter from the state is required in order to process the application for title </a:t>
            </a:r>
            <a:r>
              <a:rPr lang="en-US" sz="3800" dirty="0" smtClean="0">
                <a:solidFill>
                  <a:srgbClr val="000000"/>
                </a:solidFill>
                <a:latin typeface="+mn-lt"/>
              </a:rPr>
              <a:t>through </a:t>
            </a:r>
            <a:r>
              <a:rPr lang="en-US" sz="3800" dirty="0">
                <a:solidFill>
                  <a:srgbClr val="000000"/>
                </a:solidFill>
                <a:latin typeface="+mn-lt"/>
              </a:rPr>
              <a:t>the office of the local County Clerk. </a:t>
            </a:r>
          </a:p>
          <a:p>
            <a:pPr marL="0" indent="0">
              <a:buNone/>
            </a:pPr>
            <a:endParaRPr lang="en-US" sz="3800" dirty="0">
              <a:solidFill>
                <a:srgbClr val="000000"/>
              </a:solidFill>
              <a:latin typeface="+mn-lt"/>
            </a:endParaRPr>
          </a:p>
          <a:p>
            <a:pPr>
              <a:buFont typeface="Arial"/>
              <a:buChar char="•"/>
            </a:pPr>
            <a:endParaRPr lang="en-US" sz="3800" dirty="0">
              <a:solidFill>
                <a:srgbClr val="000000"/>
              </a:solidFill>
              <a:latin typeface="+mn-lt"/>
            </a:endParaRPr>
          </a:p>
          <a:p>
            <a:pPr marL="0" indent="0">
              <a:buNone/>
            </a:pPr>
            <a:r>
              <a:rPr lang="en-US" sz="3800" dirty="0">
                <a:solidFill>
                  <a:srgbClr val="000000"/>
                </a:solidFill>
                <a:latin typeface="+mn-lt"/>
              </a:rPr>
              <a:t>* Sales tax will be charged for all mobile homes applying for a title with a Surety Bond unless you </a:t>
            </a:r>
            <a:r>
              <a:rPr lang="en-US" sz="3800" dirty="0" smtClean="0">
                <a:solidFill>
                  <a:srgbClr val="000000"/>
                </a:solidFill>
                <a:latin typeface="+mn-lt"/>
              </a:rPr>
              <a:t>can </a:t>
            </a:r>
            <a:r>
              <a:rPr lang="en-US" sz="3800" dirty="0">
                <a:solidFill>
                  <a:srgbClr val="000000"/>
                </a:solidFill>
                <a:latin typeface="+mn-lt"/>
              </a:rPr>
              <a:t>provide written documentation that sales tax was paid at the time of purchase.</a:t>
            </a:r>
            <a:endParaRPr lang="en-US" sz="2600" b="1" dirty="0" smtClean="0">
              <a:solidFill>
                <a:srgbClr val="000000"/>
              </a:solidFill>
              <a:latin typeface="+mn-lt"/>
            </a:endParaRPr>
          </a:p>
          <a:p>
            <a:endParaRPr lang="en-US" dirty="0"/>
          </a:p>
        </p:txBody>
      </p:sp>
    </p:spTree>
    <p:extLst>
      <p:ext uri="{BB962C8B-B14F-4D97-AF65-F5344CB8AC3E}">
        <p14:creationId xmlns:p14="http://schemas.microsoft.com/office/powerpoint/2010/main" val="982647214"/>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10335</TotalTime>
  <Words>1049</Words>
  <Application>Microsoft Office PowerPoint</Application>
  <PresentationFormat>On-screen Show (4:3)</PresentationFormat>
  <Paragraphs>190</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 B</vt:lpstr>
      <vt:lpstr>County Clerk Spring Regional Meetings</vt:lpstr>
      <vt:lpstr>Vehicle Services - Class I/II, Low and Medium Speed</vt:lpstr>
      <vt:lpstr>Vehicle Services - Requiring Additional Information</vt:lpstr>
      <vt:lpstr>Vehicle Services - Surety Bonds: Requirements</vt:lpstr>
      <vt:lpstr>Vehicle Services - Surety Bonds: Requirements</vt:lpstr>
      <vt:lpstr>Vehicle Services - Surety Bonds: Requirements</vt:lpstr>
      <vt:lpstr>Vehicle Services - Surety Bonds: How To Submit</vt:lpstr>
      <vt:lpstr>Vehicle Services - Surety Bonds: How To Submit</vt:lpstr>
      <vt:lpstr>Vehicle Services - Surety Bonds: Next Steps</vt:lpstr>
      <vt:lpstr>Vehicle Services - Surety Bonds: Miscellaneous </vt:lpstr>
      <vt:lpstr>Vehicle Services –  Manufacturer/Transporter Plates</vt:lpstr>
      <vt:lpstr>Vehicle Services - VTRS Web Inquiry: New Features</vt:lpstr>
      <vt:lpstr>Vehicle Services – Misc.</vt:lpstr>
      <vt:lpstr>Audit Division – Refund Contacts</vt:lpstr>
      <vt:lpstr>Taxpayer Services - Gifts</vt:lpstr>
      <vt:lpstr>Taxpayer Services - Transfer of Ownership</vt:lpstr>
      <vt:lpstr>Taxpayer Services - Other Sales Tax Issues</vt:lpstr>
      <vt:lpstr>Taxpayer Services - Business Tax</vt:lpstr>
      <vt:lpstr>Taxpayer Services - Helpful Telephone Numbers</vt:lpstr>
      <vt:lpstr>Dept. of Revenue - Important Links</vt:lpstr>
      <vt:lpstr>PowerPoint Presentation</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Katie Bryan</cp:lastModifiedBy>
  <cp:revision>236</cp:revision>
  <cp:lastPrinted>2019-03-05T20:29:08Z</cp:lastPrinted>
  <dcterms:created xsi:type="dcterms:W3CDTF">2015-04-20T20:00:32Z</dcterms:created>
  <dcterms:modified xsi:type="dcterms:W3CDTF">2019-03-08T16:01:01Z</dcterms:modified>
</cp:coreProperties>
</file>