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6" r:id="rId2"/>
    <p:sldId id="369" r:id="rId3"/>
    <p:sldId id="385" r:id="rId4"/>
    <p:sldId id="379" r:id="rId5"/>
    <p:sldId id="387" r:id="rId6"/>
    <p:sldId id="380" r:id="rId7"/>
    <p:sldId id="308" r:id="rId8"/>
    <p:sldId id="371" r:id="rId9"/>
    <p:sldId id="381" r:id="rId10"/>
    <p:sldId id="372" r:id="rId11"/>
    <p:sldId id="373" r:id="rId12"/>
    <p:sldId id="374" r:id="rId13"/>
    <p:sldId id="375" r:id="rId14"/>
    <p:sldId id="376" r:id="rId15"/>
    <p:sldId id="370" r:id="rId16"/>
    <p:sldId id="333" r:id="rId17"/>
    <p:sldId id="334" r:id="rId18"/>
    <p:sldId id="337" r:id="rId19"/>
    <p:sldId id="366" r:id="rId20"/>
    <p:sldId id="382" r:id="rId21"/>
    <p:sldId id="377" r:id="rId22"/>
    <p:sldId id="378" r:id="rId23"/>
    <p:sldId id="384" r:id="rId24"/>
    <p:sldId id="383" r:id="rId25"/>
    <p:sldId id="386"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F00"/>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75" autoAdjust="0"/>
  </p:normalViewPr>
  <p:slideViewPr>
    <p:cSldViewPr>
      <p:cViewPr>
        <p:scale>
          <a:sx n="100" d="100"/>
          <a:sy n="100" d="100"/>
        </p:scale>
        <p:origin x="-1944" y="-318"/>
      </p:cViewPr>
      <p:guideLst>
        <p:guide orient="horz" pos="2160"/>
        <p:guide pos="2880"/>
      </p:guideLst>
    </p:cSldViewPr>
  </p:slideViewPr>
  <p:notesTextViewPr>
    <p:cViewPr>
      <p:scale>
        <a:sx n="1" d="1"/>
        <a:sy n="1" d="1"/>
      </p:scale>
      <p:origin x="0" y="0"/>
    </p:cViewPr>
  </p:notesTextViewPr>
  <p:notesViewPr>
    <p:cSldViewPr>
      <p:cViewPr varScale="1">
        <p:scale>
          <a:sx n="84" d="100"/>
          <a:sy n="84" d="100"/>
        </p:scale>
        <p:origin x="-3132"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1440" tIns="45720" rIns="91440" bIns="45720" rtlCol="0"/>
          <a:lstStyle>
            <a:lvl1pPr algn="l">
              <a:defRPr sz="1200"/>
            </a:lvl1pPr>
          </a:lstStyle>
          <a:p>
            <a:endParaRPr lang="en-US" dirty="0"/>
          </a:p>
        </p:txBody>
      </p:sp>
      <p:sp>
        <p:nvSpPr>
          <p:cNvPr id="7" name="Footer Placeholder 6"/>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Tree>
    <p:extLst>
      <p:ext uri="{BB962C8B-B14F-4D97-AF65-F5344CB8AC3E}">
        <p14:creationId xmlns:p14="http://schemas.microsoft.com/office/powerpoint/2010/main" val="4192045893"/>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8C2A5BDE-54DE-45B7-BE8E-DF34A690AF59}" type="slidenum">
              <a:rPr lang="en-US" smtClean="0"/>
              <a:t>‹#›</a:t>
            </a:fld>
            <a:endParaRPr lang="en-US" dirty="0"/>
          </a:p>
        </p:txBody>
      </p:sp>
    </p:spTree>
    <p:extLst>
      <p:ext uri="{BB962C8B-B14F-4D97-AF65-F5344CB8AC3E}">
        <p14:creationId xmlns:p14="http://schemas.microsoft.com/office/powerpoint/2010/main" val="2480360529"/>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Date Placeholder 4"/>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4182181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9400850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20965037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19537840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32908468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26513004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Date Placeholder 4"/>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36453090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Date Placeholder 4"/>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36453090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Date Placeholder 4"/>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36453090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Date Placeholder 4"/>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36453090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39050216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10929223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699195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5463742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36714771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769873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41912021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19699410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23363751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Date Placeholder 4"/>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646679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23254590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35581003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0"/>
          </p:nvPr>
        </p:nvSpPr>
        <p:spPr/>
        <p:txBody>
          <a:bodyPr/>
          <a:lstStyle/>
          <a:p>
            <a:endParaRPr lang="en-US" dirty="0"/>
          </a:p>
        </p:txBody>
      </p:sp>
    </p:spTree>
    <p:extLst>
      <p:ext uri="{BB962C8B-B14F-4D97-AF65-F5344CB8AC3E}">
        <p14:creationId xmlns:p14="http://schemas.microsoft.com/office/powerpoint/2010/main" val="14609114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smtClean="0"/>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smtClean="0"/>
              <a:t>Sub-Title</a:t>
            </a:r>
            <a:endParaRPr lang="en-US" dirty="0"/>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smtClean="0"/>
              <a:t>Name, Position | Date</a:t>
            </a:r>
            <a:endParaRPr lang="en-US"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057400" y="1143000"/>
            <a:ext cx="5029200" cy="2743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228600" y="1193804"/>
            <a:ext cx="87630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3"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39372"/>
            <a:ext cx="1341120" cy="731520"/>
          </a:xfrm>
          <a:prstGeom prst="rect">
            <a:avLst/>
          </a:prstGeom>
        </p:spPr>
      </p:pic>
    </p:spTree>
    <p:extLst>
      <p:ext uri="{BB962C8B-B14F-4D97-AF65-F5344CB8AC3E}">
        <p14:creationId xmlns:p14="http://schemas.microsoft.com/office/powerpoint/2010/main" val="2513139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39372"/>
            <a:ext cx="1341120" cy="731520"/>
          </a:xfrm>
          <a:prstGeom prst="rect">
            <a:avLst/>
          </a:prstGeom>
        </p:spPr>
      </p:pic>
    </p:spTree>
    <p:extLst>
      <p:ext uri="{BB962C8B-B14F-4D97-AF65-F5344CB8AC3E}">
        <p14:creationId xmlns:p14="http://schemas.microsoft.com/office/powerpoint/2010/main" val="2448185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228600" y="1193804"/>
            <a:ext cx="41910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Content Placeholder 2"/>
          <p:cNvSpPr>
            <a:spLocks noGrp="1"/>
          </p:cNvSpPr>
          <p:nvPr>
            <p:ph idx="13"/>
          </p:nvPr>
        </p:nvSpPr>
        <p:spPr>
          <a:xfrm>
            <a:off x="4724400" y="1193804"/>
            <a:ext cx="41910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39372"/>
            <a:ext cx="1341120" cy="731520"/>
          </a:xfrm>
          <a:prstGeom prst="rect">
            <a:avLst/>
          </a:prstGeom>
        </p:spPr>
      </p:pic>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dirty="0" smtClean="0"/>
              <a:t>Click icon to add picture</a:t>
            </a:r>
            <a:endParaRPr lang="en-US" dirty="0"/>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dirty="0" smtClean="0"/>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smtClean="0"/>
              <a:t>Name, Position</a:t>
            </a:r>
          </a:p>
          <a:p>
            <a:pPr lvl="0"/>
            <a:r>
              <a:rPr lang="en-US" dirty="0" smtClean="0"/>
              <a:t>Date</a:t>
            </a:r>
            <a:endParaRPr lang="en-US" dirty="0"/>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smtClean="0"/>
              <a:t>Sub-Title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0040" y="304800"/>
            <a:ext cx="2346960" cy="128016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4" name="Rectangle 3"/>
          <p:cNvSpPr/>
          <p:nvPr userDrawn="1"/>
        </p:nvSpPr>
        <p:spPr>
          <a:xfrm>
            <a:off x="2590800" y="3874770"/>
            <a:ext cx="65532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667000" y="3962400"/>
            <a:ext cx="63246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smtClean="0"/>
              <a:t>Click to edit Master title style</a:t>
            </a:r>
            <a:endParaRPr lang="en-US" dirty="0"/>
          </a:p>
        </p:txBody>
      </p:sp>
      <p:pic>
        <p:nvPicPr>
          <p:cNvPr id="6" name="Picture 5"/>
          <p:cNvPicPr>
            <a:picLocks noChangeAspect="1"/>
          </p:cNvPicPr>
          <p:nvPr userDrawn="1"/>
        </p:nvPicPr>
        <p:blipFill rotWithShape="1">
          <a:blip r:embed="rId2">
            <a:extLst>
              <a:ext uri="{28A0092B-C50C-407E-A947-70E740481C1C}">
                <a14:useLocalDpi xmlns:a14="http://schemas.microsoft.com/office/drawing/2010/main" val="0"/>
              </a:ext>
            </a:extLst>
          </a:blip>
          <a:srcRect l="15509" t="13397" r="9549" b="13397"/>
          <a:stretch/>
        </p:blipFill>
        <p:spPr>
          <a:xfrm>
            <a:off x="152400" y="3766736"/>
            <a:ext cx="2514600" cy="2456348"/>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228600" y="1193804"/>
            <a:ext cx="8763000" cy="4958462"/>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3"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39372"/>
            <a:ext cx="1341120" cy="731520"/>
          </a:xfrm>
          <a:prstGeom prst="rect">
            <a:avLst/>
          </a:prstGeom>
        </p:spPr>
      </p:pic>
    </p:spTree>
    <p:extLst>
      <p:ext uri="{BB962C8B-B14F-4D97-AF65-F5344CB8AC3E}">
        <p14:creationId xmlns:p14="http://schemas.microsoft.com/office/powerpoint/2010/main" val="783884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39372"/>
            <a:ext cx="1341120" cy="731520"/>
          </a:xfrm>
          <a:prstGeom prst="rect">
            <a:avLst/>
          </a:prstGeom>
        </p:spPr>
      </p:pic>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smtClean="0"/>
              <a:t>Click to edit Master title style</a:t>
            </a:r>
            <a:endParaRPr lang="en-US" dirty="0"/>
          </a:p>
        </p:txBody>
      </p:sp>
      <p:sp>
        <p:nvSpPr>
          <p:cNvPr id="14" name="Content Placeholder 2"/>
          <p:cNvSpPr>
            <a:spLocks noGrp="1"/>
          </p:cNvSpPr>
          <p:nvPr>
            <p:ph idx="1"/>
          </p:nvPr>
        </p:nvSpPr>
        <p:spPr>
          <a:xfrm>
            <a:off x="228600" y="1193800"/>
            <a:ext cx="87630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39372"/>
            <a:ext cx="1341120" cy="731520"/>
          </a:xfrm>
          <a:prstGeom prst="rect">
            <a:avLst/>
          </a:prstGeom>
        </p:spPr>
      </p:pic>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39372"/>
            <a:ext cx="1341120" cy="731520"/>
          </a:xfrm>
          <a:prstGeom prst="rect">
            <a:avLst/>
          </a:prstGeom>
        </p:spPr>
      </p:pic>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6375400"/>
            <a:ext cx="2895600" cy="365125"/>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6375400"/>
            <a:ext cx="2133600" cy="365125"/>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139372"/>
            <a:ext cx="1341120" cy="731520"/>
          </a:xfrm>
          <a:prstGeom prst="rect">
            <a:avLst/>
          </a:prstGeom>
        </p:spPr>
      </p:pic>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3"/>
          </p:nvPr>
        </p:nvSpPr>
        <p:spPr>
          <a:xfrm>
            <a:off x="3124200" y="6416675"/>
            <a:ext cx="2895600" cy="365125"/>
          </a:xfrm>
          <a:prstGeom prst="rect">
            <a:avLst/>
          </a:prstGeom>
        </p:spPr>
        <p:txBody>
          <a:bodyPr vert="horz" lIns="91440" tIns="45720" rIns="91440" bIns="45720" rtlCol="0"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7" name="Slide Number Placeholder 5"/>
          <p:cNvSpPr>
            <a:spLocks noGrp="1"/>
          </p:cNvSpPr>
          <p:nvPr>
            <p:ph type="sldNum" sz="quarter" idx="4"/>
          </p:nvPr>
        </p:nvSpPr>
        <p:spPr>
          <a:xfrm>
            <a:off x="6858000" y="6410326"/>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1" r:id="rId5"/>
    <p:sldLayoutId id="2147483668" r:id="rId6"/>
    <p:sldLayoutId id="2147483665" r:id="rId7"/>
    <p:sldLayoutId id="2147483672" r:id="rId8"/>
    <p:sldLayoutId id="2147483673" r:id="rId9"/>
    <p:sldLayoutId id="2147483679" r:id="rId10"/>
    <p:sldLayoutId id="2147483674" r:id="rId11"/>
    <p:sldLayoutId id="2147483662" r:id="rId12"/>
    <p:sldLayoutId id="2147483663" r:id="rId13"/>
    <p:sldLayoutId id="2147483676" r:id="rId14"/>
    <p:sldLayoutId id="2147483677" r:id="rId15"/>
    <p:sldLayoutId id="2147483675" r:id="rId16"/>
    <p:sldLayoutId id="2147483678" r:id="rId17"/>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1.xml"/><Relationship Id="rId4" Type="http://schemas.openxmlformats.org/officeDocument/2006/relationships/hyperlink" Target="mailto:Anti-theft.unit@tn.gov"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3" Type="http://schemas.openxmlformats.org/officeDocument/2006/relationships/hyperlink" Target="mailto:Robyn.Meeks@tn.gov" TargetMode="External"/><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8" Type="http://schemas.openxmlformats.org/officeDocument/2006/relationships/hyperlink" Target="http://www.lexisnexis.com/hottopics/tncode/" TargetMode="External"/><Relationship Id="rId3" Type="http://schemas.openxmlformats.org/officeDocument/2006/relationships/hyperlink" Target="https://www.tn.gov/revenue/" TargetMode="External"/><Relationship Id="rId7" Type="http://schemas.openxmlformats.org/officeDocument/2006/relationships/hyperlink" Target="https://vehiclelookup.revenue.tn.gov/#/login" TargetMode="External"/><Relationship Id="rId2" Type="http://schemas.openxmlformats.org/officeDocument/2006/relationships/hyperlink" Target="https://www.youtube.com/watch?v=EqVehaU27QE&amp;feature=youtu.be" TargetMode="External"/><Relationship Id="rId1" Type="http://schemas.openxmlformats.org/officeDocument/2006/relationships/slideLayout" Target="../slideLayouts/slideLayout11.xml"/><Relationship Id="rId6" Type="http://schemas.openxmlformats.org/officeDocument/2006/relationships/hyperlink" Target="https://tnclerks.zendesk.com/" TargetMode="External"/><Relationship Id="rId5" Type="http://schemas.openxmlformats.org/officeDocument/2006/relationships/hyperlink" Target="https://www.tn.gov/revenue/tax-resources/legal-resources/legislative-summaries.html" TargetMode="External"/><Relationship Id="rId4" Type="http://schemas.openxmlformats.org/officeDocument/2006/relationships/hyperlink" Target="https://www.tn.gov/revenue/news---events/hot-topics/annual-report-now-available.html"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tn.gov/content/dam/tn/revenue/documents/forms/titlereg/f1313201Fill-in.pdf" TargetMode="External"/><Relationship Id="rId2" Type="http://schemas.openxmlformats.org/officeDocument/2006/relationships/notesSlide" Target="../notesSlides/notesSlide3.xml"/><Relationship Id="rId1" Type="http://schemas.openxmlformats.org/officeDocument/2006/relationships/slideLayout" Target="../slideLayouts/slideLayout11.xml"/><Relationship Id="rId4" Type="http://schemas.openxmlformats.org/officeDocument/2006/relationships/hyperlink" Target="mailto:christopher.fischer@tn.gov"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hyperlink" Target="https://tnclerks.zendesk.com/hc/en-us/articles/360000374303-CLASS-I-CLASS-II-OFF-HIGHWAY-VEHICLE-OHV-PLATES" TargetMode="Externa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hyperlink" Target="mailto:dg_plate&amp;supply.team@tn.gov" TargetMode="External"/><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hyperlink" Target="mailto:dg_plate&amp;supply.team@tn.gov" TargetMode="External"/><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Open Sans" panose="020B0606030504020204" pitchFamily="34" charset="0"/>
                <a:ea typeface="Open Sans" panose="020B0606030504020204" pitchFamily="34" charset="0"/>
                <a:cs typeface="Open Sans" panose="020B0606030504020204" pitchFamily="34" charset="0"/>
              </a:rPr>
              <a:t>Vehicle Services Division</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 Placeholder 2"/>
          <p:cNvSpPr>
            <a:spLocks noGrp="1"/>
          </p:cNvSpPr>
          <p:nvPr>
            <p:ph type="body" sz="quarter" idx="12"/>
          </p:nvPr>
        </p:nvSpPr>
        <p:spPr/>
        <p:txBody>
          <a:bodyPr>
            <a:normAutofit/>
          </a:bodyPr>
          <a:lstStyle/>
          <a:p>
            <a:r>
              <a:rPr lang="en-US" dirty="0" smtClean="0">
                <a:latin typeface="Open Sans" panose="020B0606030504020204" pitchFamily="34" charset="0"/>
                <a:ea typeface="Open Sans" panose="020B0606030504020204" pitchFamily="34" charset="0"/>
                <a:cs typeface="Open Sans" panose="020B0606030504020204" pitchFamily="34" charset="0"/>
              </a:rPr>
              <a:t>TN Association of County Clerks – November 6, 2018</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792601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Open Sans" panose="020B0606030504020204" pitchFamily="34" charset="0"/>
                <a:ea typeface="Open Sans" panose="020B0606030504020204" pitchFamily="34" charset="0"/>
                <a:cs typeface="Open Sans" panose="020B0606030504020204" pitchFamily="34" charset="0"/>
              </a:rPr>
              <a:t>Salvage Vehicles</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a:xfrm>
            <a:off x="152400" y="1590020"/>
            <a:ext cx="8724900" cy="3286780"/>
          </a:xfrm>
        </p:spPr>
        <p:txBody>
          <a:bodyPr>
            <a:normAutofit/>
          </a:bodyPr>
          <a:lstStyle/>
          <a:p>
            <a:r>
              <a:rPr lang="en-US" sz="1400" dirty="0"/>
              <a:t>Vehicles that sustain 75% or more damage are deemed a total loss; therefore, a salvage certificate must be issued and the vehicle must be rebuilt prior to putting it back on the road. </a:t>
            </a:r>
            <a:endParaRPr lang="en-US" sz="1400" dirty="0" smtClean="0"/>
          </a:p>
          <a:p>
            <a:r>
              <a:rPr lang="en-US" sz="1400" dirty="0" smtClean="0"/>
              <a:t>If </a:t>
            </a:r>
            <a:r>
              <a:rPr lang="en-US" sz="1400" dirty="0"/>
              <a:t>an owner elects to retain the salvage, by law it is the insurance company’s responsibility to notify the owner, to file for a salvage title. </a:t>
            </a:r>
            <a:endParaRPr lang="en-US" sz="1400" dirty="0" smtClean="0"/>
          </a:p>
          <a:p>
            <a:r>
              <a:rPr lang="en-US" sz="1400" dirty="0" smtClean="0"/>
              <a:t>While </a:t>
            </a:r>
            <a:r>
              <a:rPr lang="en-US" sz="1400" dirty="0"/>
              <a:t>the vehicle is deemed a total loss or a Salvage vehicle, it cannot be operated on the roads.</a:t>
            </a:r>
          </a:p>
          <a:p>
            <a:r>
              <a:rPr lang="en-US" sz="1400" dirty="0" smtClean="0"/>
              <a:t>Applicant </a:t>
            </a:r>
            <a:r>
              <a:rPr lang="en-US" sz="1400" dirty="0"/>
              <a:t>must first obtain a Salvage title and then complete the pre-certification process in order </a:t>
            </a:r>
            <a:r>
              <a:rPr lang="en-US" sz="1400" dirty="0" smtClean="0"/>
              <a:t> to </a:t>
            </a:r>
            <a:r>
              <a:rPr lang="en-US" sz="1400" dirty="0"/>
              <a:t>operate the vehicle on the </a:t>
            </a:r>
            <a:r>
              <a:rPr lang="en-US" sz="1400" dirty="0" smtClean="0"/>
              <a:t>road.</a:t>
            </a:r>
          </a:p>
          <a:p>
            <a:r>
              <a:rPr lang="en-US" sz="1400" dirty="0" smtClean="0"/>
              <a:t>County </a:t>
            </a:r>
            <a:r>
              <a:rPr lang="en-US" sz="1400" dirty="0"/>
              <a:t>Clerk’s may issue a title only to insurance companies for vehicles deemed a total loss.</a:t>
            </a:r>
          </a:p>
          <a:p>
            <a:r>
              <a:rPr lang="en-US" sz="1400" dirty="0" smtClean="0"/>
              <a:t>A </a:t>
            </a:r>
            <a:r>
              <a:rPr lang="en-US" sz="1400" dirty="0"/>
              <a:t>Salvage title </a:t>
            </a:r>
            <a:r>
              <a:rPr lang="en-US" sz="1400" u="sng" dirty="0"/>
              <a:t>does show ownership </a:t>
            </a:r>
            <a:r>
              <a:rPr lang="en-US" sz="1400" dirty="0"/>
              <a:t>of the vehicle and can be sold to another party if elected to do so.</a:t>
            </a:r>
          </a:p>
          <a:p>
            <a:r>
              <a:rPr lang="en-US" sz="1400" dirty="0" smtClean="0"/>
              <a:t>The </a:t>
            </a:r>
            <a:r>
              <a:rPr lang="en-US" sz="1400" dirty="0"/>
              <a:t>Department does not do safety inspections. Our primary focus is to ensure the vehicle meets manufacturer standards and there we no stolen parts used in the pre-certification (rebuilt) process.  </a:t>
            </a:r>
          </a:p>
        </p:txBody>
      </p:sp>
      <p:sp>
        <p:nvSpPr>
          <p:cNvPr id="5" name="Rectangle 4"/>
          <p:cNvSpPr/>
          <p:nvPr/>
        </p:nvSpPr>
        <p:spPr>
          <a:xfrm>
            <a:off x="161925" y="4800600"/>
            <a:ext cx="8782050" cy="1200329"/>
          </a:xfrm>
          <a:prstGeom prst="rect">
            <a:avLst/>
          </a:prstGeom>
        </p:spPr>
        <p:txBody>
          <a:bodyPr wrap="square">
            <a:spAutoFit/>
          </a:bodyPr>
          <a:lstStyle/>
          <a:p>
            <a:r>
              <a:rPr lang="en-US" dirty="0">
                <a:latin typeface="Open Sans" panose="020B0606030504020204" pitchFamily="34" charset="0"/>
                <a:ea typeface="Open Sans" panose="020B0606030504020204" pitchFamily="34" charset="0"/>
                <a:cs typeface="Open Sans" panose="020B0606030504020204" pitchFamily="34" charset="0"/>
              </a:rPr>
              <a:t>Note: County Clerk’s may issue a title only to an Insurance Company on vehicles they have deemed a total loss, provided the Insurance Company submits documentation attesting to the fact the vehicle has indeed been deemed a total loss.</a:t>
            </a:r>
          </a:p>
        </p:txBody>
      </p:sp>
      <p:sp>
        <p:nvSpPr>
          <p:cNvPr id="6" name="Content Placeholder 2"/>
          <p:cNvSpPr txBox="1">
            <a:spLocks/>
          </p:cNvSpPr>
          <p:nvPr/>
        </p:nvSpPr>
        <p:spPr>
          <a:xfrm>
            <a:off x="4724400" y="1524000"/>
            <a:ext cx="3962400" cy="3657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chemeClr val="accent6"/>
              </a:buClr>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742950" indent="-285750" algn="l" defTabSz="914400" rtl="0" eaLnBrk="1" latinLnBrk="0" hangingPunct="1">
              <a:spcBef>
                <a:spcPct val="20000"/>
              </a:spcBef>
              <a:buClr>
                <a:schemeClr val="accent6"/>
              </a:buClr>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spcBef>
                <a:spcPct val="20000"/>
              </a:spcBef>
              <a:buClr>
                <a:schemeClr val="accent6"/>
              </a:buClr>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spcBef>
                <a:spcPct val="20000"/>
              </a:spcBef>
              <a:buClr>
                <a:schemeClr val="accent6"/>
              </a:buClr>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spcBef>
                <a:spcPct val="20000"/>
              </a:spcBef>
              <a:buClr>
                <a:schemeClr val="accent6"/>
              </a:buClr>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dirty="0">
              <a:latin typeface="Book Antiqua" panose="02040602050305030304" pitchFamily="18" charset="0"/>
            </a:endParaRPr>
          </a:p>
        </p:txBody>
      </p:sp>
      <p:sp>
        <p:nvSpPr>
          <p:cNvPr id="8" name="Rectangle 7"/>
          <p:cNvSpPr/>
          <p:nvPr/>
        </p:nvSpPr>
        <p:spPr>
          <a:xfrm>
            <a:off x="76200" y="1066800"/>
            <a:ext cx="4648200" cy="523220"/>
          </a:xfrm>
          <a:prstGeom prst="rect">
            <a:avLst/>
          </a:prstGeom>
        </p:spPr>
        <p:txBody>
          <a:bodyPr wrap="square">
            <a:spAutoFit/>
          </a:bodyPr>
          <a:lstStyle/>
          <a:p>
            <a:r>
              <a:rPr lang="en-US" sz="2800" dirty="0" smtClean="0"/>
              <a:t>Important Information:</a:t>
            </a:r>
            <a:endParaRPr lang="en-US" sz="2800" dirty="0"/>
          </a:p>
        </p:txBody>
      </p:sp>
    </p:spTree>
    <p:extLst>
      <p:ext uri="{BB962C8B-B14F-4D97-AF65-F5344CB8AC3E}">
        <p14:creationId xmlns:p14="http://schemas.microsoft.com/office/powerpoint/2010/main" val="479748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Open Sans" panose="020B0606030504020204" pitchFamily="34" charset="0"/>
                <a:ea typeface="Open Sans" panose="020B0606030504020204" pitchFamily="34" charset="0"/>
                <a:cs typeface="Open Sans" panose="020B0606030504020204" pitchFamily="34" charset="0"/>
              </a:rPr>
              <a:t>Salvage Vehicles cont.</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p:txBody>
          <a:bodyPr>
            <a:normAutofit/>
          </a:bodyPr>
          <a:lstStyle/>
          <a:p>
            <a:pPr marL="0" indent="0">
              <a:buNone/>
            </a:pPr>
            <a:r>
              <a:rPr lang="en-US" sz="2000" b="1" dirty="0" smtClean="0"/>
              <a:t>How to obtain a salvage or non-repairable title:</a:t>
            </a:r>
          </a:p>
          <a:p>
            <a:pPr lvl="1"/>
            <a:r>
              <a:rPr lang="en-US" sz="1800" dirty="0" smtClean="0"/>
              <a:t>Submit current certificate of title along with an application for Salvage/Non-Repairable Certification to:</a:t>
            </a:r>
          </a:p>
          <a:p>
            <a:pPr lvl="2"/>
            <a:r>
              <a:rPr lang="en-US" dirty="0" smtClean="0"/>
              <a:t>TN Dept. of Revenue, 44 Vantage Way, Ste. Nashville, TN 34723</a:t>
            </a:r>
          </a:p>
          <a:p>
            <a:pPr lvl="1"/>
            <a:r>
              <a:rPr lang="en-US" sz="1800" dirty="0" smtClean="0"/>
              <a:t>On the form, please be sure to select TN Salvage Certificate or TN Non-Repairable certificate. </a:t>
            </a:r>
          </a:p>
          <a:p>
            <a:pPr lvl="2"/>
            <a:r>
              <a:rPr lang="en-US" dirty="0" smtClean="0"/>
              <a:t>Salvage certificate will allow the owner to rebuild the vehicle for road use.</a:t>
            </a:r>
          </a:p>
          <a:p>
            <a:pPr lvl="2"/>
            <a:r>
              <a:rPr lang="en-US" dirty="0" smtClean="0"/>
              <a:t>Non-Repairable certificate means the vehicle will be used for parts only and not titled for road use.</a:t>
            </a:r>
          </a:p>
          <a:p>
            <a:pPr marL="457200"/>
            <a:r>
              <a:rPr lang="en-US" sz="1800" dirty="0" smtClean="0"/>
              <a:t>There is no cost to obtain a Salvage or Non-Repairable Title.</a:t>
            </a:r>
          </a:p>
          <a:p>
            <a:pPr marL="114300" indent="0">
              <a:buNone/>
            </a:pPr>
            <a:endParaRPr lang="en-US" sz="1800" dirty="0" smtClean="0"/>
          </a:p>
          <a:p>
            <a:pPr marL="114300" indent="0">
              <a:buNone/>
            </a:pPr>
            <a:r>
              <a:rPr lang="en-US" sz="1800" dirty="0" smtClean="0"/>
              <a:t>*Note: The following fields can be left blank on the application: Invoice No., Transaction Type, Certificate Number and Policy Number reason.</a:t>
            </a:r>
            <a:endParaRPr lang="en-US" sz="1800" dirty="0"/>
          </a:p>
          <a:p>
            <a:pPr marL="457200"/>
            <a:endParaRPr lang="en-US"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65161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Rebuilt </a:t>
            </a:r>
            <a:r>
              <a:rPr lang="en-US" dirty="0">
                <a:latin typeface="Open Sans" panose="020B0606030504020204" pitchFamily="34" charset="0"/>
                <a:ea typeface="Open Sans" panose="020B0606030504020204" pitchFamily="34" charset="0"/>
                <a:cs typeface="Open Sans" panose="020B0606030504020204" pitchFamily="34" charset="0"/>
              </a:rPr>
              <a:t>Process</a:t>
            </a:r>
          </a:p>
        </p:txBody>
      </p:sp>
      <p:sp>
        <p:nvSpPr>
          <p:cNvPr id="5" name="Content Placeholder 4"/>
          <p:cNvSpPr txBox="1">
            <a:spLocks noGrp="1"/>
          </p:cNvSpPr>
          <p:nvPr>
            <p:ph idx="1"/>
          </p:nvPr>
        </p:nvSpPr>
        <p:spPr>
          <a:xfrm>
            <a:off x="228600" y="1193800"/>
            <a:ext cx="8763000" cy="4228850"/>
          </a:xfrm>
          <a:prstGeom prst="rect">
            <a:avLst/>
          </a:prstGeom>
          <a:noFill/>
        </p:spPr>
        <p:txBody>
          <a:bodyPr wrap="square" rtlCol="0">
            <a:spAutoFit/>
          </a:bodyPr>
          <a:lstStyle/>
          <a:p>
            <a:pPr marL="0" indent="0">
              <a:buNone/>
            </a:pPr>
            <a:r>
              <a:rPr lang="en-US" sz="2000" b="1" dirty="0" smtClean="0"/>
              <a:t>Overview:</a:t>
            </a:r>
            <a:endParaRPr lang="en-US" sz="2000" b="1" dirty="0"/>
          </a:p>
          <a:p>
            <a:pPr marL="342900" indent="-342900">
              <a:buFont typeface="Arial" panose="020B0604020202020204" pitchFamily="34" charset="0"/>
              <a:buChar char="•"/>
            </a:pPr>
            <a:r>
              <a:rPr lang="en-US" sz="2000" dirty="0"/>
              <a:t>Any person who has rebuilt a motor vehicle for which the certificate of title or other ownership documents have been surrendered and a salvage </a:t>
            </a:r>
            <a:r>
              <a:rPr lang="en-US" sz="2000" dirty="0" smtClean="0"/>
              <a:t>title or flood </a:t>
            </a:r>
            <a:r>
              <a:rPr lang="en-US" sz="2000" dirty="0"/>
              <a:t>title </a:t>
            </a:r>
            <a:r>
              <a:rPr lang="en-US" sz="2000" dirty="0" smtClean="0"/>
              <a:t>has </a:t>
            </a:r>
            <a:r>
              <a:rPr lang="en-US" sz="2000" dirty="0"/>
              <a:t>been issued shall </a:t>
            </a:r>
            <a:r>
              <a:rPr lang="en-US" sz="2000" dirty="0" smtClean="0"/>
              <a:t>make an </a:t>
            </a:r>
            <a:r>
              <a:rPr lang="en-US" sz="2000" dirty="0"/>
              <a:t>application for </a:t>
            </a:r>
            <a:r>
              <a:rPr lang="en-US" sz="2000" dirty="0" smtClean="0"/>
              <a:t>a title branded rebuilt prior </a:t>
            </a:r>
            <a:r>
              <a:rPr lang="en-US" sz="2000" dirty="0"/>
              <a:t>to selling the vehicle</a:t>
            </a:r>
            <a:r>
              <a:rPr lang="en-US" sz="2000" dirty="0" smtClean="0"/>
              <a:t>.</a:t>
            </a:r>
          </a:p>
          <a:p>
            <a:pPr marL="342900" indent="-342900">
              <a:buFont typeface="Arial" panose="020B0604020202020204" pitchFamily="34" charset="0"/>
              <a:buChar char="•"/>
            </a:pPr>
            <a:endParaRPr lang="en-US" sz="2000" dirty="0" smtClean="0"/>
          </a:p>
          <a:p>
            <a:pPr marL="342900" indent="-342900">
              <a:buFont typeface="Arial" panose="020B0604020202020204" pitchFamily="34" charset="0"/>
              <a:buChar char="•"/>
            </a:pPr>
            <a:r>
              <a:rPr lang="en-US" sz="2000" dirty="0" smtClean="0"/>
              <a:t>The vehicle must go through the rebuilt process prior to being issued a title branded rebuilt.</a:t>
            </a:r>
            <a:endParaRPr lang="en-US" sz="2000" dirty="0"/>
          </a:p>
          <a:p>
            <a:pPr marL="0" indent="0">
              <a:buNone/>
            </a:pPr>
            <a:endParaRPr lang="en-US" sz="2000" dirty="0"/>
          </a:p>
          <a:p>
            <a:pPr marL="342900" indent="-342900">
              <a:buFont typeface="Arial" panose="020B0604020202020204" pitchFamily="34" charset="0"/>
              <a:buChar char="•"/>
            </a:pPr>
            <a:r>
              <a:rPr lang="en-US" sz="2000" dirty="0"/>
              <a:t>Laws governing rebuilt and salvage vehicles can be found in the following TCA’s</a:t>
            </a:r>
            <a:r>
              <a:rPr lang="en-US" sz="2000" dirty="0" smtClean="0"/>
              <a:t>: 55-3-201 </a:t>
            </a:r>
            <a:r>
              <a:rPr lang="en-US" sz="2000" dirty="0"/>
              <a:t>through 55-3-210 and 55-17-120(d).</a:t>
            </a:r>
          </a:p>
          <a:p>
            <a:endParaRPr lang="en-US" dirty="0"/>
          </a:p>
        </p:txBody>
      </p:sp>
    </p:spTree>
    <p:extLst>
      <p:ext uri="{BB962C8B-B14F-4D97-AF65-F5344CB8AC3E}">
        <p14:creationId xmlns:p14="http://schemas.microsoft.com/office/powerpoint/2010/main" val="26306535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Open Sans" panose="020B0606030504020204" pitchFamily="34" charset="0"/>
                <a:ea typeface="Open Sans" panose="020B0606030504020204" pitchFamily="34" charset="0"/>
                <a:cs typeface="Open Sans" panose="020B0606030504020204" pitchFamily="34" charset="0"/>
              </a:rPr>
              <a:t>Rebuilt Process cont.</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a:xfrm>
            <a:off x="76200" y="1219200"/>
            <a:ext cx="9067800" cy="2819400"/>
          </a:xfrm>
        </p:spPr>
        <p:txBody>
          <a:bodyPr>
            <a:normAutofit fontScale="25000" lnSpcReduction="20000"/>
          </a:bodyPr>
          <a:lstStyle/>
          <a:p>
            <a:pPr marL="0" indent="0">
              <a:buNone/>
            </a:pPr>
            <a:r>
              <a:rPr lang="en-US" sz="5600" b="1" dirty="0"/>
              <a:t>The following must be submitted to Vehicle Services prior to applying for Title and Registration through the County Clerk</a:t>
            </a:r>
            <a:r>
              <a:rPr lang="en-US" sz="5600" b="1" dirty="0" smtClean="0"/>
              <a:t>:</a:t>
            </a:r>
            <a:endParaRPr lang="en-US" sz="5600" dirty="0" smtClean="0"/>
          </a:p>
          <a:p>
            <a:r>
              <a:rPr lang="en-US" sz="5600" dirty="0" smtClean="0"/>
              <a:t>Salvage Title (any State)</a:t>
            </a:r>
          </a:p>
          <a:p>
            <a:r>
              <a:rPr lang="en-US" sz="5600" dirty="0" smtClean="0"/>
              <a:t>Evidence of ownership/Chain of Ownership</a:t>
            </a:r>
          </a:p>
          <a:p>
            <a:r>
              <a:rPr lang="en-US" sz="5600" dirty="0" smtClean="0"/>
              <a:t>Completed </a:t>
            </a:r>
            <a:r>
              <a:rPr lang="en-US" sz="5600" dirty="0"/>
              <a:t>a</a:t>
            </a:r>
            <a:r>
              <a:rPr lang="en-US" sz="5600" dirty="0" smtClean="0"/>
              <a:t>pplication for Motor Vehicle Identification Certification</a:t>
            </a:r>
          </a:p>
          <a:p>
            <a:r>
              <a:rPr lang="en-US" sz="5600" dirty="0" smtClean="0"/>
              <a:t>Receipts for all parts used</a:t>
            </a:r>
          </a:p>
          <a:p>
            <a:pPr lvl="1"/>
            <a:r>
              <a:rPr lang="en-US" sz="5600" b="1" dirty="0" smtClean="0"/>
              <a:t>Used parts: </a:t>
            </a:r>
            <a:r>
              <a:rPr lang="en-US" sz="5600" dirty="0" smtClean="0"/>
              <a:t>receipts must show year, make and VIN from vehicle which parts were taken</a:t>
            </a:r>
          </a:p>
          <a:p>
            <a:pPr lvl="1"/>
            <a:r>
              <a:rPr lang="en-US" sz="5600" dirty="0" smtClean="0"/>
              <a:t>Name and address of seller and buyer must be included on receipts</a:t>
            </a:r>
          </a:p>
          <a:p>
            <a:pPr lvl="1"/>
            <a:r>
              <a:rPr lang="en-US" sz="5600" b="1" dirty="0" smtClean="0"/>
              <a:t>New or Aftermarket parts</a:t>
            </a:r>
            <a:r>
              <a:rPr lang="en-US" sz="5600" dirty="0" smtClean="0"/>
              <a:t>: receipt must indicate parts are new or aftermarket parts</a:t>
            </a:r>
          </a:p>
          <a:p>
            <a:r>
              <a:rPr lang="en-US" sz="5600" dirty="0" smtClean="0"/>
              <a:t>Color photographs showing each quadrant of the vehicle in its damaged state</a:t>
            </a:r>
          </a:p>
          <a:p>
            <a:r>
              <a:rPr lang="en-US" sz="5600" dirty="0" smtClean="0"/>
              <a:t>$75 fee for individual, $85 fee if dealer</a:t>
            </a:r>
          </a:p>
          <a:p>
            <a:r>
              <a:rPr lang="en-US" sz="5600" dirty="0" smtClean="0"/>
              <a:t>Odometer Statement, if applicable</a:t>
            </a:r>
          </a:p>
          <a:p>
            <a:r>
              <a:rPr lang="en-US" sz="5600" dirty="0" smtClean="0"/>
              <a:t>Power of Attorney, if applicable</a:t>
            </a:r>
          </a:p>
          <a:p>
            <a:endParaRPr lang="en-US" dirty="0"/>
          </a:p>
        </p:txBody>
      </p:sp>
      <p:sp>
        <p:nvSpPr>
          <p:cNvPr id="5" name="Content Placeholder 2"/>
          <p:cNvSpPr txBox="1">
            <a:spLocks/>
          </p:cNvSpPr>
          <p:nvPr/>
        </p:nvSpPr>
        <p:spPr>
          <a:xfrm>
            <a:off x="57150" y="4114800"/>
            <a:ext cx="8763000" cy="2057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chemeClr val="accent6"/>
              </a:buClr>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742950" indent="-285750" algn="l" defTabSz="914400" rtl="0" eaLnBrk="1" latinLnBrk="0" hangingPunct="1">
              <a:spcBef>
                <a:spcPct val="20000"/>
              </a:spcBef>
              <a:buClr>
                <a:schemeClr val="accent6"/>
              </a:buClr>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spcBef>
                <a:spcPct val="20000"/>
              </a:spcBef>
              <a:buClr>
                <a:schemeClr val="accent6"/>
              </a:buClr>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spcBef>
                <a:spcPct val="20000"/>
              </a:spcBef>
              <a:buClr>
                <a:schemeClr val="accent6"/>
              </a:buClr>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spcBef>
                <a:spcPct val="20000"/>
              </a:spcBef>
              <a:buClr>
                <a:schemeClr val="accent6"/>
              </a:buClr>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400" b="1" dirty="0" smtClean="0"/>
              <a:t>Upon approval, Revenue will forward the following to the applicant:</a:t>
            </a:r>
          </a:p>
          <a:p>
            <a:r>
              <a:rPr lang="en-US" sz="1400" dirty="0" smtClean="0"/>
              <a:t>Approval letter: This serves as permission to apply for title and registration through the County Clerk’s office.</a:t>
            </a:r>
          </a:p>
          <a:p>
            <a:r>
              <a:rPr lang="en-US" sz="1400" dirty="0" smtClean="0"/>
              <a:t>Copies of documentation submitted during rebuilt process.</a:t>
            </a:r>
          </a:p>
          <a:p>
            <a:r>
              <a:rPr lang="en-US" sz="1400" dirty="0" smtClean="0"/>
              <a:t>Rebuilt Vehicle Anti-Theft Inspection passed decal.</a:t>
            </a:r>
          </a:p>
          <a:p>
            <a:pPr marL="0" indent="0">
              <a:buNone/>
            </a:pPr>
            <a:r>
              <a:rPr lang="en-US" sz="1400" dirty="0" smtClean="0"/>
              <a:t>This documentation will be presented at the County Clerk office. The clerk will issue the title in the applicant’s name with the appropriate branding, (ex: Rebuilt, Flood, etc.)</a:t>
            </a:r>
            <a:endParaRPr lang="en-US" sz="1400" dirty="0"/>
          </a:p>
          <a:p>
            <a:endParaRPr lang="en-US" sz="1700" dirty="0" smtClean="0"/>
          </a:p>
          <a:p>
            <a:pPr marL="0" indent="0">
              <a:buNone/>
            </a:pPr>
            <a:endParaRPr lang="en-US" dirty="0" smtClean="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1041392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Open Sans" panose="020B0606030504020204" pitchFamily="34" charset="0"/>
                <a:ea typeface="Open Sans" panose="020B0606030504020204" pitchFamily="34" charset="0"/>
                <a:cs typeface="Open Sans" panose="020B0606030504020204" pitchFamily="34" charset="0"/>
              </a:rPr>
              <a:t>Rebuilt Process cont.</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5" name="Content Placeholder 2"/>
          <p:cNvSpPr txBox="1">
            <a:spLocks/>
          </p:cNvSpPr>
          <p:nvPr/>
        </p:nvSpPr>
        <p:spPr>
          <a:xfrm>
            <a:off x="4419600" y="1247775"/>
            <a:ext cx="4572000" cy="4267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chemeClr val="accent6"/>
              </a:buClr>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742950" indent="-285750" algn="l" defTabSz="914400" rtl="0" eaLnBrk="1" latinLnBrk="0" hangingPunct="1">
              <a:spcBef>
                <a:spcPct val="20000"/>
              </a:spcBef>
              <a:buClr>
                <a:schemeClr val="accent6"/>
              </a:buClr>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spcBef>
                <a:spcPct val="20000"/>
              </a:spcBef>
              <a:buClr>
                <a:schemeClr val="accent6"/>
              </a:buClr>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spcBef>
                <a:spcPct val="20000"/>
              </a:spcBef>
              <a:buClr>
                <a:schemeClr val="accent6"/>
              </a:buClr>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spcBef>
                <a:spcPct val="20000"/>
              </a:spcBef>
              <a:buClr>
                <a:schemeClr val="accent6"/>
              </a:buClr>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US" sz="1700" dirty="0" smtClean="0"/>
          </a:p>
          <a:p>
            <a:pPr marL="0" indent="0">
              <a:buNone/>
            </a:pPr>
            <a:endParaRPr lang="en-US" dirty="0" smtClean="0"/>
          </a:p>
          <a:p>
            <a:pPr marL="0" indent="0">
              <a:buNone/>
            </a:pPr>
            <a:endParaRPr lang="en-US" dirty="0" smtClean="0"/>
          </a:p>
          <a:p>
            <a:pPr marL="0" indent="0">
              <a:buNone/>
            </a:pP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747" y="1228726"/>
            <a:ext cx="3371851" cy="46650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Content Placeholder 2"/>
          <p:cNvSpPr txBox="1">
            <a:spLocks/>
          </p:cNvSpPr>
          <p:nvPr/>
        </p:nvSpPr>
        <p:spPr>
          <a:xfrm>
            <a:off x="4267200" y="1247776"/>
            <a:ext cx="4648200" cy="215868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chemeClr val="accent6"/>
              </a:buClr>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742950" indent="-285750" algn="l" defTabSz="914400" rtl="0" eaLnBrk="1" latinLnBrk="0" hangingPunct="1">
              <a:spcBef>
                <a:spcPct val="20000"/>
              </a:spcBef>
              <a:buClr>
                <a:schemeClr val="accent6"/>
              </a:buClr>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spcBef>
                <a:spcPct val="20000"/>
              </a:spcBef>
              <a:buClr>
                <a:schemeClr val="accent6"/>
              </a:buClr>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spcBef>
                <a:spcPct val="20000"/>
              </a:spcBef>
              <a:buClr>
                <a:schemeClr val="accent6"/>
              </a:buClr>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spcBef>
                <a:spcPct val="20000"/>
              </a:spcBef>
              <a:buClr>
                <a:schemeClr val="accent6"/>
              </a:buClr>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n-US" sz="1400" b="1" dirty="0" smtClean="0"/>
              <a:t>Upcoming Changes and Updates:</a:t>
            </a:r>
          </a:p>
          <a:p>
            <a:r>
              <a:rPr lang="en-US" sz="1400" dirty="0" smtClean="0"/>
              <a:t>In the future, Vehicle Services will no longer mail copies of the documentation submitted with rebuilt transactions with approval letters.</a:t>
            </a:r>
          </a:p>
          <a:p>
            <a:r>
              <a:rPr lang="en-US" sz="1400" dirty="0" smtClean="0"/>
              <a:t>We will continue to send documentation with approval letters until the letter has been revised. </a:t>
            </a:r>
            <a:endParaRPr lang="en-US" sz="1400" dirty="0"/>
          </a:p>
          <a:p>
            <a:r>
              <a:rPr lang="en-US" sz="1400" dirty="0"/>
              <a:t>As of October 31, 2018, images are available in Web Inquiry</a:t>
            </a:r>
          </a:p>
          <a:p>
            <a:endParaRPr lang="en-US" sz="1700" dirty="0" smtClean="0"/>
          </a:p>
          <a:p>
            <a:pPr marL="0" indent="0">
              <a:buNone/>
            </a:pPr>
            <a:endParaRPr lang="en-US" dirty="0" smtClean="0"/>
          </a:p>
          <a:p>
            <a:pPr marL="0" indent="0">
              <a:buNone/>
            </a:pPr>
            <a:endParaRPr lang="en-US" dirty="0" smtClean="0"/>
          </a:p>
          <a:p>
            <a:pPr marL="0" indent="0">
              <a:buNone/>
            </a:pPr>
            <a:endParaRPr lang="en-US" dirty="0"/>
          </a:p>
        </p:txBody>
      </p:sp>
      <p:sp>
        <p:nvSpPr>
          <p:cNvPr id="8" name="Content Placeholder 2"/>
          <p:cNvSpPr txBox="1">
            <a:spLocks/>
          </p:cNvSpPr>
          <p:nvPr/>
        </p:nvSpPr>
        <p:spPr>
          <a:xfrm>
            <a:off x="4114800" y="3466144"/>
            <a:ext cx="4953000" cy="238347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chemeClr val="accent6"/>
              </a:buClr>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742950" indent="-285750" algn="l" defTabSz="914400" rtl="0" eaLnBrk="1" latinLnBrk="0" hangingPunct="1">
              <a:spcBef>
                <a:spcPct val="20000"/>
              </a:spcBef>
              <a:buClr>
                <a:schemeClr val="accent6"/>
              </a:buClr>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spcBef>
                <a:spcPct val="20000"/>
              </a:spcBef>
              <a:buClr>
                <a:schemeClr val="accent6"/>
              </a:buClr>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spcBef>
                <a:spcPct val="20000"/>
              </a:spcBef>
              <a:buClr>
                <a:schemeClr val="accent6"/>
              </a:buClr>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spcBef>
                <a:spcPct val="20000"/>
              </a:spcBef>
              <a:buClr>
                <a:schemeClr val="accent6"/>
              </a:buClr>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n-US" sz="1600" b="1" dirty="0" smtClean="0"/>
              <a:t>Additional Questions? Please contact us!</a:t>
            </a:r>
          </a:p>
          <a:p>
            <a:pPr marL="0" indent="0">
              <a:buNone/>
            </a:pPr>
            <a:endParaRPr lang="en-US" sz="1200" b="1" dirty="0" smtClean="0"/>
          </a:p>
          <a:p>
            <a:r>
              <a:rPr lang="en-US" sz="1200" dirty="0" smtClean="0"/>
              <a:t>Vehicle Services Call Center</a:t>
            </a:r>
          </a:p>
          <a:p>
            <a:pPr lvl="1"/>
            <a:r>
              <a:rPr lang="en-US" sz="1200" dirty="0" smtClean="0"/>
              <a:t>615-741-3101 or 888-871-3171</a:t>
            </a:r>
          </a:p>
          <a:p>
            <a:pPr indent="-285750"/>
            <a:r>
              <a:rPr lang="en-US" sz="1200" dirty="0" smtClean="0"/>
              <a:t>Email: </a:t>
            </a:r>
            <a:r>
              <a:rPr lang="en-US" sz="1200" dirty="0" smtClean="0">
                <a:hlinkClick r:id="rId4"/>
              </a:rPr>
              <a:t>Anti-theft.unit@tn.gov</a:t>
            </a:r>
            <a:endParaRPr lang="en-US" sz="1200" dirty="0" smtClean="0"/>
          </a:p>
          <a:p>
            <a:pPr indent="-285750"/>
            <a:r>
              <a:rPr lang="en-US" sz="1200" dirty="0" smtClean="0"/>
              <a:t>Anti-Theft Management:</a:t>
            </a:r>
          </a:p>
          <a:p>
            <a:pPr lvl="1"/>
            <a:r>
              <a:rPr lang="en-US" sz="1200" dirty="0" smtClean="0"/>
              <a:t>Jackie Wilson, Vehicle Services Manager, 615-741-6857</a:t>
            </a:r>
          </a:p>
          <a:p>
            <a:pPr lvl="1"/>
            <a:r>
              <a:rPr lang="en-US" sz="1200" dirty="0" smtClean="0"/>
              <a:t>Maria LaBoard, Vehicle Services Manager, 615-253-7255</a:t>
            </a:r>
          </a:p>
          <a:p>
            <a:pPr lvl="1"/>
            <a:r>
              <a:rPr lang="en-US" sz="1200" dirty="0" smtClean="0"/>
              <a:t>Michelle Hudson,  Asst. Director, 615-532-1136</a:t>
            </a:r>
          </a:p>
          <a:p>
            <a:pPr indent="-285750"/>
            <a:endParaRPr lang="en-US" sz="1400" dirty="0"/>
          </a:p>
          <a:p>
            <a:endParaRPr lang="en-US" sz="1800" dirty="0"/>
          </a:p>
          <a:p>
            <a:endParaRPr lang="en-US" sz="1700" dirty="0" smtClean="0"/>
          </a:p>
          <a:p>
            <a:pPr marL="0" indent="0">
              <a:buNone/>
            </a:pPr>
            <a:endParaRPr lang="en-US" dirty="0" smtClean="0"/>
          </a:p>
          <a:p>
            <a:pPr marL="0" indent="0">
              <a:buNone/>
            </a:pPr>
            <a:endParaRPr lang="en-US" dirty="0" smtClean="0"/>
          </a:p>
          <a:p>
            <a:pPr marL="0" indent="0">
              <a:buNone/>
            </a:pPr>
            <a:endParaRPr lang="en-US" dirty="0"/>
          </a:p>
        </p:txBody>
      </p:sp>
      <p:sp>
        <p:nvSpPr>
          <p:cNvPr id="3" name="Rectangle 2"/>
          <p:cNvSpPr/>
          <p:nvPr/>
        </p:nvSpPr>
        <p:spPr>
          <a:xfrm rot="19169175">
            <a:off x="-286151" y="2984505"/>
            <a:ext cx="4515647" cy="1323439"/>
          </a:xfrm>
          <a:prstGeom prst="rect">
            <a:avLst/>
          </a:prstGeom>
          <a:noFill/>
          <a:ln>
            <a:noFill/>
          </a:ln>
        </p:spPr>
        <p:txBody>
          <a:bodyPr wrap="squar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en-US" sz="8000" b="1" dirty="0" smtClean="0">
                <a:ln/>
                <a:solidFill>
                  <a:schemeClr val="bg2"/>
                </a:solidFill>
              </a:rPr>
              <a:t>Sample</a:t>
            </a:r>
            <a:endParaRPr lang="en-US" sz="8000" b="1" dirty="0">
              <a:ln/>
              <a:solidFill>
                <a:schemeClr val="bg2"/>
              </a:solidFill>
            </a:endParaRPr>
          </a:p>
        </p:txBody>
      </p:sp>
    </p:spTree>
    <p:extLst>
      <p:ext uri="{BB962C8B-B14F-4D97-AF65-F5344CB8AC3E}">
        <p14:creationId xmlns:p14="http://schemas.microsoft.com/office/powerpoint/2010/main" val="2758558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Open Sans" panose="020B0606030504020204" pitchFamily="34" charset="0"/>
                <a:ea typeface="Open Sans" panose="020B0606030504020204" pitchFamily="34" charset="0"/>
                <a:cs typeface="Open Sans" panose="020B0606030504020204" pitchFamily="34" charset="0"/>
              </a:rPr>
              <a:t>TRUSTS – What is a trust?</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p:txBody>
          <a:bodyPr>
            <a:normAutofit fontScale="92500" lnSpcReduction="10000"/>
          </a:bodyPr>
          <a:lstStyle/>
          <a:p>
            <a:pPr marL="0" indent="0" algn="ctr">
              <a:buNone/>
            </a:pPr>
            <a:r>
              <a:rPr lang="en-US" sz="2200" dirty="0" smtClean="0"/>
              <a:t>A </a:t>
            </a:r>
            <a:r>
              <a:rPr lang="en-US" sz="2200" dirty="0"/>
              <a:t>trust is a legal agreement </a:t>
            </a:r>
            <a:r>
              <a:rPr lang="en-US" sz="2200" dirty="0" smtClean="0"/>
              <a:t>generally involving three primary parties:</a:t>
            </a:r>
          </a:p>
          <a:p>
            <a:pPr marL="0" indent="0">
              <a:buNone/>
            </a:pPr>
            <a:r>
              <a:rPr lang="en-US" sz="2200" b="1" u="sng" dirty="0" smtClean="0"/>
              <a:t>Trustmaker: </a:t>
            </a:r>
            <a:endParaRPr lang="en-US" sz="2200" b="1" u="sng" dirty="0"/>
          </a:p>
          <a:p>
            <a:pPr marL="0" indent="0">
              <a:buNone/>
            </a:pPr>
            <a:r>
              <a:rPr lang="en-US" sz="2200" dirty="0"/>
              <a:t>The person who creates the trust agreement, commonly referred to as the Grantor, Trustor or Settlor.</a:t>
            </a:r>
          </a:p>
          <a:p>
            <a:pPr marL="0" indent="0">
              <a:buNone/>
            </a:pPr>
            <a:endParaRPr lang="en-US" sz="2200" dirty="0"/>
          </a:p>
          <a:p>
            <a:pPr marL="0" indent="0">
              <a:buNone/>
            </a:pPr>
            <a:r>
              <a:rPr lang="en-US" sz="2200" b="1" u="sng" dirty="0" smtClean="0"/>
              <a:t>Trustee: </a:t>
            </a:r>
            <a:endParaRPr lang="en-US" sz="2200" b="1" u="sng" dirty="0"/>
          </a:p>
          <a:p>
            <a:pPr marL="0" indent="0">
              <a:buNone/>
            </a:pPr>
            <a:r>
              <a:rPr lang="en-US" sz="2200" dirty="0"/>
              <a:t>The person or entity responsible for managing the property that the Trustmaker decides to title in the name of the trust.</a:t>
            </a:r>
          </a:p>
          <a:p>
            <a:pPr marL="0" indent="0">
              <a:buNone/>
            </a:pPr>
            <a:endParaRPr lang="en-US" sz="2200" dirty="0"/>
          </a:p>
          <a:p>
            <a:pPr marL="0" indent="0">
              <a:buNone/>
            </a:pPr>
            <a:r>
              <a:rPr lang="en-US" sz="2200" b="1" u="sng" dirty="0" smtClean="0"/>
              <a:t>Beneficiary: </a:t>
            </a:r>
            <a:endParaRPr lang="en-US" sz="2200" b="1" u="sng" dirty="0"/>
          </a:p>
          <a:p>
            <a:pPr marL="0" indent="0">
              <a:buNone/>
            </a:pPr>
            <a:r>
              <a:rPr lang="en-US" sz="2200" dirty="0"/>
              <a:t>The person or entity that is to receive the benefits of the property that is titled in the name of the trust</a:t>
            </a:r>
            <a:r>
              <a:rPr lang="en-US" sz="2200" dirty="0" smtClean="0"/>
              <a:t>.</a:t>
            </a:r>
          </a:p>
          <a:p>
            <a:pPr marL="0" indent="0">
              <a:buNone/>
            </a:pPr>
            <a:endParaRPr lang="en-US" sz="2200" dirty="0" smtClean="0"/>
          </a:p>
          <a:p>
            <a:pPr marL="0" indent="0">
              <a:buNone/>
            </a:pPr>
            <a:r>
              <a:rPr lang="en-US" sz="2200" dirty="0" smtClean="0"/>
              <a:t>The </a:t>
            </a:r>
            <a:r>
              <a:rPr lang="en-US" sz="2200" dirty="0"/>
              <a:t>T</a:t>
            </a:r>
            <a:r>
              <a:rPr lang="en-US" sz="2200" dirty="0" smtClean="0"/>
              <a:t>rustmaker </a:t>
            </a:r>
            <a:r>
              <a:rPr lang="en-US" sz="2200" dirty="0"/>
              <a:t>will transfer ownership of assets to the Trustee who will manage the assets for the benefit of the </a:t>
            </a:r>
            <a:r>
              <a:rPr lang="en-US" sz="2200" dirty="0" smtClean="0"/>
              <a:t>Beneficiary.</a:t>
            </a:r>
            <a:endParaRPr lang="en-US" sz="2200" dirty="0"/>
          </a:p>
          <a:p>
            <a:pPr marL="0" indent="0">
              <a:buNone/>
            </a:pPr>
            <a:endParaRPr lang="en-US" dirty="0">
              <a:latin typeface="+mn-lt"/>
            </a:endParaRPr>
          </a:p>
          <a:p>
            <a:pPr marL="0" indent="0">
              <a:buNone/>
            </a:pPr>
            <a:endParaRPr lang="en-US" dirty="0">
              <a:latin typeface="+mn-lt"/>
            </a:endParaRPr>
          </a:p>
          <a:p>
            <a:pPr marL="0" indent="0">
              <a:buNone/>
            </a:pPr>
            <a:endParaRPr lang="en-US" dirty="0"/>
          </a:p>
        </p:txBody>
      </p:sp>
    </p:spTree>
    <p:extLst>
      <p:ext uri="{BB962C8B-B14F-4D97-AF65-F5344CB8AC3E}">
        <p14:creationId xmlns:p14="http://schemas.microsoft.com/office/powerpoint/2010/main" val="16941223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latin typeface="Open Sans" panose="020B0606030504020204" pitchFamily="34" charset="0"/>
                <a:ea typeface="Open Sans" panose="020B0606030504020204" pitchFamily="34" charset="0"/>
                <a:cs typeface="Open Sans" panose="020B0606030504020204" pitchFamily="34" charset="0"/>
              </a:rPr>
              <a:t>Types of Trusts:</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p:cNvSpPr txBox="1"/>
          <p:nvPr/>
        </p:nvSpPr>
        <p:spPr>
          <a:xfrm>
            <a:off x="152400" y="1752600"/>
            <a:ext cx="4267200" cy="4462760"/>
          </a:xfrm>
          <a:prstGeom prst="rect">
            <a:avLst/>
          </a:prstGeom>
          <a:noFill/>
          <a:ln>
            <a:noFill/>
          </a:ln>
        </p:spPr>
        <p:txBody>
          <a:bodyPr wrap="square" rtlCol="0">
            <a:spAutoFit/>
          </a:bodyPr>
          <a:lstStyle/>
          <a:p>
            <a:r>
              <a:rPr lang="en-US" sz="2000" dirty="0">
                <a:latin typeface="Open Sans" panose="020B0606030504020204" pitchFamily="34" charset="0"/>
                <a:ea typeface="Open Sans" panose="020B0606030504020204" pitchFamily="34" charset="0"/>
                <a:cs typeface="Open Sans" panose="020B0606030504020204" pitchFamily="34" charset="0"/>
              </a:rPr>
              <a:t>A </a:t>
            </a:r>
            <a:r>
              <a:rPr lang="en-US" sz="2000" b="1" dirty="0">
                <a:latin typeface="Open Sans" panose="020B0606030504020204" pitchFamily="34" charset="0"/>
                <a:ea typeface="Open Sans" panose="020B0606030504020204" pitchFamily="34" charset="0"/>
                <a:cs typeface="Open Sans" panose="020B0606030504020204" pitchFamily="34" charset="0"/>
              </a:rPr>
              <a:t>Living Trust</a:t>
            </a:r>
            <a:r>
              <a:rPr lang="en-US" sz="2000" dirty="0">
                <a:latin typeface="Open Sans" panose="020B0606030504020204" pitchFamily="34" charset="0"/>
                <a:ea typeface="Open Sans" panose="020B0606030504020204" pitchFamily="34" charset="0"/>
                <a:cs typeface="Open Sans" panose="020B0606030504020204" pitchFamily="34" charset="0"/>
              </a:rPr>
              <a:t> is an arrangement in which one or more people manage or take care of property for someone else's benefit. A </a:t>
            </a:r>
            <a:r>
              <a:rPr lang="en-US" sz="2000" b="1" dirty="0">
                <a:latin typeface="Open Sans" panose="020B0606030504020204" pitchFamily="34" charset="0"/>
                <a:ea typeface="Open Sans" panose="020B0606030504020204" pitchFamily="34" charset="0"/>
                <a:cs typeface="Open Sans" panose="020B0606030504020204" pitchFamily="34" charset="0"/>
              </a:rPr>
              <a:t>living</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en-US" sz="2000" b="1" dirty="0">
                <a:latin typeface="Open Sans" panose="020B0606030504020204" pitchFamily="34" charset="0"/>
                <a:ea typeface="Open Sans" panose="020B0606030504020204" pitchFamily="34" charset="0"/>
                <a:cs typeface="Open Sans" panose="020B0606030504020204" pitchFamily="34" charset="0"/>
              </a:rPr>
              <a:t>trust</a:t>
            </a:r>
            <a:r>
              <a:rPr lang="en-US" sz="2000" dirty="0">
                <a:latin typeface="Open Sans" panose="020B0606030504020204" pitchFamily="34" charset="0"/>
                <a:ea typeface="Open Sans" panose="020B0606030504020204" pitchFamily="34" charset="0"/>
                <a:cs typeface="Open Sans" panose="020B0606030504020204" pitchFamily="34" charset="0"/>
              </a:rPr>
              <a:t> is a </a:t>
            </a:r>
            <a:r>
              <a:rPr lang="en-US" sz="2000" b="1" dirty="0">
                <a:latin typeface="Open Sans" panose="020B0606030504020204" pitchFamily="34" charset="0"/>
                <a:ea typeface="Open Sans" panose="020B0606030504020204" pitchFamily="34" charset="0"/>
                <a:cs typeface="Open Sans" panose="020B0606030504020204" pitchFamily="34" charset="0"/>
              </a:rPr>
              <a:t>trust</a:t>
            </a:r>
            <a:r>
              <a:rPr lang="en-US" sz="2000" dirty="0">
                <a:latin typeface="Open Sans" panose="020B0606030504020204" pitchFamily="34" charset="0"/>
                <a:ea typeface="Open Sans" panose="020B0606030504020204" pitchFamily="34" charset="0"/>
                <a:cs typeface="Open Sans" panose="020B0606030504020204" pitchFamily="34" charset="0"/>
              </a:rPr>
              <a:t> that is created during your lifetime. In other words, while you are still alive, you transfer title to your property from your name to that of the trustee of the </a:t>
            </a:r>
            <a:r>
              <a:rPr lang="en-US" sz="2000" b="1" dirty="0">
                <a:latin typeface="Open Sans" panose="020B0606030504020204" pitchFamily="34" charset="0"/>
                <a:ea typeface="Open Sans" panose="020B0606030504020204" pitchFamily="34" charset="0"/>
                <a:cs typeface="Open Sans" panose="020B0606030504020204" pitchFamily="34" charset="0"/>
              </a:rPr>
              <a:t>living</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en-US" sz="2000" b="1" dirty="0">
                <a:latin typeface="Open Sans" panose="020B0606030504020204" pitchFamily="34" charset="0"/>
                <a:ea typeface="Open Sans" panose="020B0606030504020204" pitchFamily="34" charset="0"/>
                <a:cs typeface="Open Sans" panose="020B0606030504020204" pitchFamily="34" charset="0"/>
              </a:rPr>
              <a:t>trust</a:t>
            </a:r>
            <a:r>
              <a:rPr lang="en-US" sz="2000" dirty="0">
                <a:latin typeface="Open Sans" panose="020B0606030504020204" pitchFamily="34" charset="0"/>
                <a:ea typeface="Open Sans" panose="020B0606030504020204" pitchFamily="34" charset="0"/>
                <a:cs typeface="Open Sans" panose="020B0606030504020204" pitchFamily="34" charset="0"/>
              </a:rPr>
              <a:t>. </a:t>
            </a:r>
          </a:p>
          <a:p>
            <a:endParaRPr lang="en-US" sz="2000" dirty="0">
              <a:latin typeface="Open Sans" panose="020B0606030504020204" pitchFamily="34" charset="0"/>
              <a:ea typeface="Open Sans" panose="020B0606030504020204" pitchFamily="34" charset="0"/>
              <a:cs typeface="Open Sans" panose="020B0606030504020204" pitchFamily="34" charset="0"/>
            </a:endParaRPr>
          </a:p>
          <a:p>
            <a:r>
              <a:rPr lang="en-US" sz="2000" b="1" dirty="0">
                <a:latin typeface="Open Sans" panose="020B0606030504020204" pitchFamily="34" charset="0"/>
                <a:ea typeface="Open Sans" panose="020B0606030504020204" pitchFamily="34" charset="0"/>
                <a:cs typeface="Open Sans" panose="020B0606030504020204" pitchFamily="34" charset="0"/>
              </a:rPr>
              <a:t>Note: Not eligible for tax exempt transfers</a:t>
            </a:r>
          </a:p>
          <a:p>
            <a:endParaRPr lang="en-US" sz="2400" dirty="0"/>
          </a:p>
        </p:txBody>
      </p:sp>
      <p:sp>
        <p:nvSpPr>
          <p:cNvPr id="5" name="TextBox 4"/>
          <p:cNvSpPr txBox="1"/>
          <p:nvPr/>
        </p:nvSpPr>
        <p:spPr>
          <a:xfrm>
            <a:off x="4572000" y="1752599"/>
            <a:ext cx="4267200" cy="4154984"/>
          </a:xfrm>
          <a:prstGeom prst="rect">
            <a:avLst/>
          </a:prstGeom>
          <a:noFill/>
          <a:ln>
            <a:noFill/>
          </a:ln>
        </p:spPr>
        <p:txBody>
          <a:bodyPr wrap="square" rtlCol="0">
            <a:spAutoFit/>
          </a:bodyPr>
          <a:lstStyle/>
          <a:p>
            <a:r>
              <a:rPr lang="en-US" sz="2000" dirty="0">
                <a:latin typeface="Open Sans" panose="020B0606030504020204" pitchFamily="34" charset="0"/>
                <a:ea typeface="Open Sans" panose="020B0606030504020204" pitchFamily="34" charset="0"/>
                <a:cs typeface="Open Sans" panose="020B0606030504020204" pitchFamily="34" charset="0"/>
              </a:rPr>
              <a:t>An </a:t>
            </a:r>
            <a:r>
              <a:rPr lang="en-US" sz="2000" b="1" dirty="0">
                <a:latin typeface="Open Sans" panose="020B0606030504020204" pitchFamily="34" charset="0"/>
                <a:ea typeface="Open Sans" panose="020B0606030504020204" pitchFamily="34" charset="0"/>
                <a:cs typeface="Open Sans" panose="020B0606030504020204" pitchFamily="34" charset="0"/>
              </a:rPr>
              <a:t>Irrevocable</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en-US" sz="2000" b="1" dirty="0">
                <a:latin typeface="Open Sans" panose="020B0606030504020204" pitchFamily="34" charset="0"/>
                <a:ea typeface="Open Sans" panose="020B0606030504020204" pitchFamily="34" charset="0"/>
                <a:cs typeface="Open Sans" panose="020B0606030504020204" pitchFamily="34" charset="0"/>
              </a:rPr>
              <a:t>Trust</a:t>
            </a:r>
            <a:r>
              <a:rPr lang="en-US" sz="2000" dirty="0">
                <a:latin typeface="Open Sans" panose="020B0606030504020204" pitchFamily="34" charset="0"/>
                <a:ea typeface="Open Sans" panose="020B0606030504020204" pitchFamily="34" charset="0"/>
                <a:cs typeface="Open Sans" panose="020B0606030504020204" pitchFamily="34" charset="0"/>
              </a:rPr>
              <a:t> is a legal agreement whose terms cannot be changed by the creator, or grantor, who establishes the </a:t>
            </a:r>
            <a:r>
              <a:rPr lang="en-US" sz="2000" b="1" dirty="0">
                <a:latin typeface="Open Sans" panose="020B0606030504020204" pitchFamily="34" charset="0"/>
                <a:ea typeface="Open Sans" panose="020B0606030504020204" pitchFamily="34" charset="0"/>
                <a:cs typeface="Open Sans" panose="020B0606030504020204" pitchFamily="34" charset="0"/>
              </a:rPr>
              <a:t>trust</a:t>
            </a:r>
            <a:r>
              <a:rPr lang="en-US" sz="2000" dirty="0">
                <a:latin typeface="Open Sans" panose="020B0606030504020204" pitchFamily="34" charset="0"/>
                <a:ea typeface="Open Sans" panose="020B0606030504020204" pitchFamily="34" charset="0"/>
                <a:cs typeface="Open Sans" panose="020B0606030504020204" pitchFamily="34" charset="0"/>
              </a:rPr>
              <a:t>, chooses a trustee, and names the beneficiary or </a:t>
            </a:r>
            <a:r>
              <a:rPr lang="en-US" sz="2000" dirty="0" smtClean="0">
                <a:latin typeface="Open Sans" panose="020B0606030504020204" pitchFamily="34" charset="0"/>
                <a:ea typeface="Open Sans" panose="020B0606030504020204" pitchFamily="34" charset="0"/>
                <a:cs typeface="Open Sans" panose="020B0606030504020204" pitchFamily="34" charset="0"/>
              </a:rPr>
              <a:t>beneficiaries.</a:t>
            </a:r>
            <a:endParaRPr lang="en-US" sz="2000" dirty="0">
              <a:latin typeface="Open Sans" panose="020B0606030504020204" pitchFamily="34" charset="0"/>
              <a:ea typeface="Open Sans" panose="020B0606030504020204" pitchFamily="34" charset="0"/>
              <a:cs typeface="Open Sans" panose="020B0606030504020204" pitchFamily="34" charset="0"/>
            </a:endParaRPr>
          </a:p>
          <a:p>
            <a:endParaRPr lang="en-US" sz="2000" b="1" dirty="0">
              <a:latin typeface="Open Sans" panose="020B0606030504020204" pitchFamily="34" charset="0"/>
              <a:ea typeface="Open Sans" panose="020B0606030504020204" pitchFamily="34" charset="0"/>
              <a:cs typeface="Open Sans" panose="020B0606030504020204" pitchFamily="34" charset="0"/>
            </a:endParaRPr>
          </a:p>
          <a:p>
            <a:endParaRPr lang="en-US" sz="2000" b="1" dirty="0">
              <a:latin typeface="Open Sans" panose="020B0606030504020204" pitchFamily="34" charset="0"/>
              <a:ea typeface="Open Sans" panose="020B0606030504020204" pitchFamily="34" charset="0"/>
              <a:cs typeface="Open Sans" panose="020B0606030504020204" pitchFamily="34" charset="0"/>
            </a:endParaRPr>
          </a:p>
          <a:p>
            <a:endParaRPr lang="en-US" sz="2000" b="1" dirty="0">
              <a:latin typeface="Open Sans" panose="020B0606030504020204" pitchFamily="34" charset="0"/>
              <a:ea typeface="Open Sans" panose="020B0606030504020204" pitchFamily="34" charset="0"/>
              <a:cs typeface="Open Sans" panose="020B0606030504020204" pitchFamily="34" charset="0"/>
            </a:endParaRPr>
          </a:p>
          <a:p>
            <a:r>
              <a:rPr lang="en-US" sz="2000" b="1" dirty="0">
                <a:latin typeface="Open Sans" panose="020B0606030504020204" pitchFamily="34" charset="0"/>
                <a:ea typeface="Open Sans" panose="020B0606030504020204" pitchFamily="34" charset="0"/>
                <a:cs typeface="Open Sans" panose="020B0606030504020204" pitchFamily="34" charset="0"/>
              </a:rPr>
              <a:t>Note: Not eligible for tax exempt transfers</a:t>
            </a:r>
          </a:p>
          <a:p>
            <a:endParaRPr lang="en-US" sz="2400" dirty="0"/>
          </a:p>
        </p:txBody>
      </p:sp>
      <p:sp>
        <p:nvSpPr>
          <p:cNvPr id="8" name="Rectangle 7"/>
          <p:cNvSpPr/>
          <p:nvPr/>
        </p:nvSpPr>
        <p:spPr>
          <a:xfrm>
            <a:off x="838200" y="1114246"/>
            <a:ext cx="2743200" cy="646331"/>
          </a:xfrm>
          <a:prstGeom prst="rect">
            <a:avLst/>
          </a:prstGeom>
        </p:spPr>
        <p:txBody>
          <a:bodyPr wrap="square">
            <a:spAutoFit/>
          </a:bodyPr>
          <a:lstStyle/>
          <a:p>
            <a:r>
              <a:rPr lang="en-US" sz="3600" dirty="0" smtClean="0">
                <a:latin typeface="Open Sans" panose="020B0606030504020204" pitchFamily="34" charset="0"/>
                <a:ea typeface="Open Sans" panose="020B0606030504020204" pitchFamily="34" charset="0"/>
                <a:cs typeface="Open Sans" panose="020B0606030504020204" pitchFamily="34" charset="0"/>
              </a:rPr>
              <a:t>Living Trust</a:t>
            </a:r>
            <a:endParaRPr lang="en-US" sz="3600" dirty="0">
              <a:latin typeface="Open Sans" panose="020B0606030504020204" pitchFamily="34" charset="0"/>
              <a:ea typeface="Open Sans" panose="020B0606030504020204" pitchFamily="34" charset="0"/>
              <a:cs typeface="Open Sans" panose="020B0606030504020204" pitchFamily="34" charset="0"/>
            </a:endParaRPr>
          </a:p>
        </p:txBody>
      </p:sp>
      <p:sp>
        <p:nvSpPr>
          <p:cNvPr id="9" name="Rectangle 8"/>
          <p:cNvSpPr/>
          <p:nvPr/>
        </p:nvSpPr>
        <p:spPr>
          <a:xfrm>
            <a:off x="4800600" y="1096565"/>
            <a:ext cx="3810000" cy="646331"/>
          </a:xfrm>
          <a:prstGeom prst="rect">
            <a:avLst/>
          </a:prstGeom>
        </p:spPr>
        <p:txBody>
          <a:bodyPr wrap="square">
            <a:spAutoFit/>
          </a:bodyPr>
          <a:lstStyle/>
          <a:p>
            <a:r>
              <a:rPr lang="en-US" sz="3600" dirty="0" smtClean="0">
                <a:latin typeface="Open Sans" panose="020B0606030504020204" pitchFamily="34" charset="0"/>
                <a:ea typeface="Open Sans" panose="020B0606030504020204" pitchFamily="34" charset="0"/>
                <a:cs typeface="Open Sans" panose="020B0606030504020204" pitchFamily="34" charset="0"/>
              </a:rPr>
              <a:t>Irrevocable Trust</a:t>
            </a:r>
            <a:endParaRPr lang="en-US" sz="3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7823299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Open Sans" panose="020B0606030504020204" pitchFamily="34" charset="0"/>
                <a:ea typeface="Open Sans" panose="020B0606030504020204" pitchFamily="34" charset="0"/>
                <a:cs typeface="Open Sans" panose="020B0606030504020204" pitchFamily="34" charset="0"/>
              </a:rPr>
              <a:t>Types of </a:t>
            </a:r>
            <a:r>
              <a:rPr lang="en-US" dirty="0" smtClean="0">
                <a:latin typeface="Open Sans" panose="020B0606030504020204" pitchFamily="34" charset="0"/>
                <a:ea typeface="Open Sans" panose="020B0606030504020204" pitchFamily="34" charset="0"/>
                <a:cs typeface="Open Sans" panose="020B0606030504020204" pitchFamily="34" charset="0"/>
              </a:rPr>
              <a:t>Trusts continued:</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p:cNvSpPr txBox="1"/>
          <p:nvPr/>
        </p:nvSpPr>
        <p:spPr>
          <a:xfrm>
            <a:off x="228599" y="1588949"/>
            <a:ext cx="4152900" cy="5078313"/>
          </a:xfrm>
          <a:prstGeom prst="rect">
            <a:avLst/>
          </a:prstGeom>
          <a:noFill/>
          <a:ln>
            <a:noFill/>
          </a:ln>
        </p:spPr>
        <p:txBody>
          <a:bodyPr wrap="square" rtlCol="0">
            <a:spAutoFit/>
          </a:bodyPr>
          <a:lstStyle/>
          <a:p>
            <a:r>
              <a:rPr lang="en-US" sz="2000" b="1" dirty="0">
                <a:latin typeface="Open Sans" panose="020B0606030504020204" pitchFamily="34" charset="0"/>
                <a:ea typeface="Open Sans" panose="020B0606030504020204" pitchFamily="34" charset="0"/>
                <a:cs typeface="Open Sans" panose="020B0606030504020204" pitchFamily="34" charset="0"/>
              </a:rPr>
              <a:t>Revocable</a:t>
            </a:r>
            <a:r>
              <a:rPr lang="en-US" sz="2000" dirty="0">
                <a:latin typeface="Open Sans" panose="020B0606030504020204" pitchFamily="34" charset="0"/>
                <a:ea typeface="Open Sans" panose="020B0606030504020204" pitchFamily="34" charset="0"/>
                <a:cs typeface="Open Sans" panose="020B0606030504020204" pitchFamily="34" charset="0"/>
              </a:rPr>
              <a:t> Living </a:t>
            </a:r>
            <a:r>
              <a:rPr lang="en-US" sz="2000" b="1" dirty="0">
                <a:latin typeface="Open Sans" panose="020B0606030504020204" pitchFamily="34" charset="0"/>
                <a:ea typeface="Open Sans" panose="020B0606030504020204" pitchFamily="34" charset="0"/>
                <a:cs typeface="Open Sans" panose="020B0606030504020204" pitchFamily="34" charset="0"/>
              </a:rPr>
              <a:t>Trust</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en-US" sz="2000" dirty="0" smtClean="0">
                <a:latin typeface="Open Sans" panose="020B0606030504020204" pitchFamily="34" charset="0"/>
                <a:ea typeface="Open Sans" panose="020B0606030504020204" pitchFamily="34" charset="0"/>
                <a:cs typeface="Open Sans" panose="020B0606030504020204" pitchFamily="34" charset="0"/>
              </a:rPr>
              <a:t>Law and Legal </a:t>
            </a:r>
            <a:r>
              <a:rPr lang="en-US" sz="2000" b="1" dirty="0" smtClean="0">
                <a:latin typeface="Open Sans" panose="020B0606030504020204" pitchFamily="34" charset="0"/>
                <a:ea typeface="Open Sans" panose="020B0606030504020204" pitchFamily="34" charset="0"/>
                <a:cs typeface="Open Sans" panose="020B0606030504020204" pitchFamily="34" charset="0"/>
              </a:rPr>
              <a:t>Definition</a:t>
            </a:r>
            <a:r>
              <a:rPr lang="en-US" sz="2000" dirty="0" smtClean="0">
                <a:latin typeface="Open Sans" panose="020B0606030504020204" pitchFamily="34" charset="0"/>
                <a:ea typeface="Open Sans" panose="020B0606030504020204" pitchFamily="34" charset="0"/>
                <a:cs typeface="Open Sans" panose="020B0606030504020204" pitchFamily="34" charset="0"/>
              </a:rPr>
              <a:t>. A </a:t>
            </a:r>
            <a:r>
              <a:rPr lang="en-US" sz="2000" b="1" dirty="0" smtClean="0">
                <a:latin typeface="Open Sans" panose="020B0606030504020204" pitchFamily="34" charset="0"/>
                <a:ea typeface="Open Sans" panose="020B0606030504020204" pitchFamily="34" charset="0"/>
                <a:cs typeface="Open Sans" panose="020B0606030504020204" pitchFamily="34" charset="0"/>
              </a:rPr>
              <a:t>Trust</a:t>
            </a:r>
            <a:r>
              <a:rPr lang="en-US" sz="2000" dirty="0" smtClean="0">
                <a:latin typeface="Open Sans" panose="020B0606030504020204" pitchFamily="34" charset="0"/>
                <a:ea typeface="Open Sans" panose="020B0606030504020204" pitchFamily="34" charset="0"/>
                <a:cs typeface="Open Sans" panose="020B0606030504020204" pitchFamily="34" charset="0"/>
              </a:rPr>
              <a:t> is </a:t>
            </a:r>
            <a:r>
              <a:rPr lang="en-US" sz="2000" dirty="0">
                <a:latin typeface="Open Sans" panose="020B0606030504020204" pitchFamily="34" charset="0"/>
                <a:ea typeface="Open Sans" panose="020B0606030504020204" pitchFamily="34" charset="0"/>
                <a:cs typeface="Open Sans" panose="020B0606030504020204" pitchFamily="34" charset="0"/>
              </a:rPr>
              <a:t>an entity which owns assets for the benefit of a third person (beneficiary). A Living </a:t>
            </a:r>
            <a:r>
              <a:rPr lang="en-US" sz="2000" b="1" dirty="0">
                <a:latin typeface="Open Sans" panose="020B0606030504020204" pitchFamily="34" charset="0"/>
                <a:ea typeface="Open Sans" panose="020B0606030504020204" pitchFamily="34" charset="0"/>
                <a:cs typeface="Open Sans" panose="020B0606030504020204" pitchFamily="34" charset="0"/>
              </a:rPr>
              <a:t>Trust</a:t>
            </a:r>
            <a:r>
              <a:rPr lang="en-US" sz="2000" dirty="0">
                <a:latin typeface="Open Sans" panose="020B0606030504020204" pitchFamily="34" charset="0"/>
                <a:ea typeface="Open Sans" panose="020B0606030504020204" pitchFamily="34" charset="0"/>
                <a:cs typeface="Open Sans" panose="020B0606030504020204" pitchFamily="34" charset="0"/>
              </a:rPr>
              <a:t> is an effective way to provide lifetime and after-death property management and estate planning.</a:t>
            </a:r>
          </a:p>
          <a:p>
            <a:endParaRPr lang="en-US" sz="2000" dirty="0">
              <a:latin typeface="Open Sans" panose="020B0606030504020204" pitchFamily="34" charset="0"/>
              <a:ea typeface="Open Sans" panose="020B0606030504020204" pitchFamily="34" charset="0"/>
              <a:cs typeface="Open Sans" panose="020B0606030504020204" pitchFamily="34" charset="0"/>
            </a:endParaRPr>
          </a:p>
          <a:p>
            <a:r>
              <a:rPr lang="en-US" sz="2000" b="1" dirty="0" smtClean="0">
                <a:latin typeface="Open Sans" panose="020B0606030504020204" pitchFamily="34" charset="0"/>
                <a:ea typeface="Open Sans" panose="020B0606030504020204" pitchFamily="34" charset="0"/>
                <a:cs typeface="Open Sans" panose="020B0606030504020204" pitchFamily="34" charset="0"/>
              </a:rPr>
              <a:t>Note</a:t>
            </a:r>
            <a:r>
              <a:rPr lang="en-US" sz="2000" b="1" dirty="0">
                <a:latin typeface="Open Sans" panose="020B0606030504020204" pitchFamily="34" charset="0"/>
                <a:ea typeface="Open Sans" panose="020B0606030504020204" pitchFamily="34" charset="0"/>
                <a:cs typeface="Open Sans" panose="020B0606030504020204" pitchFamily="34" charset="0"/>
              </a:rPr>
              <a:t>: Under “Lineal Transfer Provisions” Revocable Trust are tax exempt if transfer is from the creator of the trust into trust ownership.</a:t>
            </a:r>
          </a:p>
          <a:p>
            <a:endParaRPr lang="en-US" sz="2400" dirty="0"/>
          </a:p>
        </p:txBody>
      </p:sp>
      <p:sp>
        <p:nvSpPr>
          <p:cNvPr id="6" name="Rectangle 5"/>
          <p:cNvSpPr/>
          <p:nvPr/>
        </p:nvSpPr>
        <p:spPr>
          <a:xfrm>
            <a:off x="4724400" y="1752600"/>
            <a:ext cx="4191000" cy="3170099"/>
          </a:xfrm>
          <a:prstGeom prst="rect">
            <a:avLst/>
          </a:prstGeom>
        </p:spPr>
        <p:txBody>
          <a:bodyPr wrap="square">
            <a:spAutoFit/>
          </a:bodyPr>
          <a:lstStyle/>
          <a:p>
            <a:r>
              <a:rPr lang="en-US" sz="2000" dirty="0">
                <a:latin typeface="Open Sans" panose="020B0606030504020204" pitchFamily="34" charset="0"/>
                <a:ea typeface="Open Sans" panose="020B0606030504020204" pitchFamily="34" charset="0"/>
                <a:cs typeface="Open Sans" panose="020B0606030504020204" pitchFamily="34" charset="0"/>
              </a:rPr>
              <a:t>A </a:t>
            </a:r>
            <a:r>
              <a:rPr lang="en-US" sz="2000" b="1" dirty="0">
                <a:latin typeface="Open Sans" panose="020B0606030504020204" pitchFamily="34" charset="0"/>
                <a:ea typeface="Open Sans" panose="020B0606030504020204" pitchFamily="34" charset="0"/>
                <a:cs typeface="Open Sans" panose="020B0606030504020204" pitchFamily="34" charset="0"/>
              </a:rPr>
              <a:t>P</a:t>
            </a:r>
            <a:r>
              <a:rPr lang="en-US" sz="2000" b="1" dirty="0" smtClean="0">
                <a:latin typeface="Open Sans" panose="020B0606030504020204" pitchFamily="34" charset="0"/>
                <a:ea typeface="Open Sans" panose="020B0606030504020204" pitchFamily="34" charset="0"/>
                <a:cs typeface="Open Sans" panose="020B0606030504020204" pitchFamily="34" charset="0"/>
              </a:rPr>
              <a:t>erpetual</a:t>
            </a:r>
            <a:r>
              <a:rPr lang="en-US" sz="2000" dirty="0" smtClean="0">
                <a:latin typeface="Open Sans" panose="020B0606030504020204" pitchFamily="34" charset="0"/>
                <a:ea typeface="Open Sans" panose="020B0606030504020204" pitchFamily="34" charset="0"/>
                <a:cs typeface="Open Sans" panose="020B0606030504020204" pitchFamily="34" charset="0"/>
              </a:rPr>
              <a:t> </a:t>
            </a:r>
            <a:r>
              <a:rPr lang="en-US" sz="2000" b="1" dirty="0">
                <a:latin typeface="Open Sans" panose="020B0606030504020204" pitchFamily="34" charset="0"/>
                <a:ea typeface="Open Sans" panose="020B0606030504020204" pitchFamily="34" charset="0"/>
                <a:cs typeface="Open Sans" panose="020B0606030504020204" pitchFamily="34" charset="0"/>
              </a:rPr>
              <a:t>T</a:t>
            </a:r>
            <a:r>
              <a:rPr lang="en-US" sz="2000" b="1" dirty="0" smtClean="0">
                <a:latin typeface="Open Sans" panose="020B0606030504020204" pitchFamily="34" charset="0"/>
                <a:ea typeface="Open Sans" panose="020B0606030504020204" pitchFamily="34" charset="0"/>
                <a:cs typeface="Open Sans" panose="020B0606030504020204" pitchFamily="34" charset="0"/>
              </a:rPr>
              <a:t>rust</a:t>
            </a:r>
            <a:r>
              <a:rPr lang="en-US" sz="2000" dirty="0" smtClean="0">
                <a:latin typeface="Open Sans" panose="020B0606030504020204" pitchFamily="34" charset="0"/>
                <a:ea typeface="Open Sans" panose="020B0606030504020204" pitchFamily="34" charset="0"/>
                <a:cs typeface="Open Sans" panose="020B0606030504020204" pitchFamily="34" charset="0"/>
              </a:rPr>
              <a:t> </a:t>
            </a:r>
            <a:r>
              <a:rPr lang="en-US" sz="2000" dirty="0">
                <a:latin typeface="Open Sans" panose="020B0606030504020204" pitchFamily="34" charset="0"/>
                <a:ea typeface="Open Sans" panose="020B0606030504020204" pitchFamily="34" charset="0"/>
                <a:cs typeface="Open Sans" panose="020B0606030504020204" pitchFamily="34" charset="0"/>
              </a:rPr>
              <a:t>is a type of </a:t>
            </a:r>
            <a:r>
              <a:rPr lang="en-US" sz="2000" b="1" dirty="0">
                <a:latin typeface="Open Sans" panose="020B0606030504020204" pitchFamily="34" charset="0"/>
                <a:ea typeface="Open Sans" panose="020B0606030504020204" pitchFamily="34" charset="0"/>
                <a:cs typeface="Open Sans" panose="020B0606030504020204" pitchFamily="34" charset="0"/>
              </a:rPr>
              <a:t>T</a:t>
            </a:r>
            <a:r>
              <a:rPr lang="en-US" sz="2000" b="1" dirty="0" smtClean="0">
                <a:latin typeface="Open Sans" panose="020B0606030504020204" pitchFamily="34" charset="0"/>
                <a:ea typeface="Open Sans" panose="020B0606030504020204" pitchFamily="34" charset="0"/>
                <a:cs typeface="Open Sans" panose="020B0606030504020204" pitchFamily="34" charset="0"/>
              </a:rPr>
              <a:t>rust</a:t>
            </a:r>
            <a:r>
              <a:rPr lang="en-US" sz="2000" dirty="0" smtClean="0">
                <a:latin typeface="Open Sans" panose="020B0606030504020204" pitchFamily="34" charset="0"/>
                <a:ea typeface="Open Sans" panose="020B0606030504020204" pitchFamily="34" charset="0"/>
                <a:cs typeface="Open Sans" panose="020B0606030504020204" pitchFamily="34" charset="0"/>
              </a:rPr>
              <a:t> </a:t>
            </a:r>
            <a:r>
              <a:rPr lang="en-US" sz="2000" dirty="0">
                <a:latin typeface="Open Sans" panose="020B0606030504020204" pitchFamily="34" charset="0"/>
                <a:ea typeface="Open Sans" panose="020B0606030504020204" pitchFamily="34" charset="0"/>
                <a:cs typeface="Open Sans" panose="020B0606030504020204" pitchFamily="34" charset="0"/>
              </a:rPr>
              <a:t>that passes from generation to generation so that the children of the original beneficiaries can also benefit from the </a:t>
            </a:r>
            <a:r>
              <a:rPr lang="en-US" sz="2000" b="1" dirty="0">
                <a:latin typeface="Open Sans" panose="020B0606030504020204" pitchFamily="34" charset="0"/>
                <a:ea typeface="Open Sans" panose="020B0606030504020204" pitchFamily="34" charset="0"/>
                <a:cs typeface="Open Sans" panose="020B0606030504020204" pitchFamily="34" charset="0"/>
              </a:rPr>
              <a:t>T</a:t>
            </a:r>
            <a:r>
              <a:rPr lang="en-US" sz="2000" b="1" dirty="0" smtClean="0">
                <a:latin typeface="Open Sans" panose="020B0606030504020204" pitchFamily="34" charset="0"/>
                <a:ea typeface="Open Sans" panose="020B0606030504020204" pitchFamily="34" charset="0"/>
                <a:cs typeface="Open Sans" panose="020B0606030504020204" pitchFamily="34" charset="0"/>
              </a:rPr>
              <a:t>rust</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en-US" sz="2000" dirty="0" smtClean="0">
                <a:latin typeface="Open Sans" panose="020B0606030504020204" pitchFamily="34" charset="0"/>
                <a:ea typeface="Open Sans" panose="020B0606030504020204" pitchFamily="34" charset="0"/>
                <a:cs typeface="Open Sans" panose="020B0606030504020204" pitchFamily="34" charset="0"/>
              </a:rPr>
              <a:t>A perpetual trust may continue to exist as long as it is needed.  </a:t>
            </a:r>
            <a:r>
              <a:rPr lang="en-US" sz="2000" dirty="0">
                <a:latin typeface="Open Sans" panose="020B0606030504020204" pitchFamily="34" charset="0"/>
                <a:ea typeface="Open Sans" panose="020B0606030504020204" pitchFamily="34" charset="0"/>
                <a:cs typeface="Open Sans" panose="020B0606030504020204" pitchFamily="34" charset="0"/>
              </a:rPr>
              <a:t>For Example: The lifetime of a beneficiary; or the term of a particular charity. </a:t>
            </a:r>
          </a:p>
        </p:txBody>
      </p:sp>
      <p:sp>
        <p:nvSpPr>
          <p:cNvPr id="7" name="Rectangle 6"/>
          <p:cNvSpPr/>
          <p:nvPr/>
        </p:nvSpPr>
        <p:spPr>
          <a:xfrm>
            <a:off x="804862" y="1076980"/>
            <a:ext cx="3000375" cy="523220"/>
          </a:xfrm>
          <a:prstGeom prst="rect">
            <a:avLst/>
          </a:prstGeom>
        </p:spPr>
        <p:txBody>
          <a:bodyPr wrap="square">
            <a:spAutoFit/>
          </a:bodyPr>
          <a:lstStyle/>
          <a:p>
            <a:r>
              <a:rPr lang="en-US" sz="2800" dirty="0" smtClean="0">
                <a:latin typeface="Open Sans" panose="020B0606030504020204" pitchFamily="34" charset="0"/>
                <a:ea typeface="Open Sans" panose="020B0606030504020204" pitchFamily="34" charset="0"/>
                <a:cs typeface="Open Sans" panose="020B0606030504020204" pitchFamily="34" charset="0"/>
              </a:rPr>
              <a:t>Revocable Trust</a:t>
            </a:r>
            <a:endParaRPr lang="en-US" sz="2800" dirty="0">
              <a:latin typeface="Open Sans" panose="020B0606030504020204" pitchFamily="34" charset="0"/>
              <a:ea typeface="Open Sans" panose="020B0606030504020204" pitchFamily="34" charset="0"/>
              <a:cs typeface="Open Sans" panose="020B0606030504020204" pitchFamily="34" charset="0"/>
            </a:endParaRPr>
          </a:p>
        </p:txBody>
      </p:sp>
      <p:sp>
        <p:nvSpPr>
          <p:cNvPr id="8" name="Rectangle 7"/>
          <p:cNvSpPr/>
          <p:nvPr/>
        </p:nvSpPr>
        <p:spPr>
          <a:xfrm>
            <a:off x="5210175" y="1090732"/>
            <a:ext cx="2876550" cy="523220"/>
          </a:xfrm>
          <a:prstGeom prst="rect">
            <a:avLst/>
          </a:prstGeom>
        </p:spPr>
        <p:txBody>
          <a:bodyPr wrap="square">
            <a:spAutoFit/>
          </a:bodyPr>
          <a:lstStyle/>
          <a:p>
            <a:r>
              <a:rPr lang="en-US" sz="2800" dirty="0" smtClean="0">
                <a:latin typeface="Open Sans" panose="020B0606030504020204" pitchFamily="34" charset="0"/>
                <a:ea typeface="Open Sans" panose="020B0606030504020204" pitchFamily="34" charset="0"/>
                <a:cs typeface="Open Sans" panose="020B0606030504020204" pitchFamily="34" charset="0"/>
              </a:rPr>
              <a:t>Perpetual Trust</a:t>
            </a:r>
            <a:endParaRPr lang="en-US" sz="28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9433933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latin typeface="Open Sans" panose="020B0606030504020204" pitchFamily="34" charset="0"/>
                <a:ea typeface="Open Sans" panose="020B0606030504020204" pitchFamily="34" charset="0"/>
                <a:cs typeface="Open Sans" panose="020B0606030504020204" pitchFamily="34" charset="0"/>
              </a:rPr>
              <a:t>Titling and Registering Vehicles in a Trust</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p:cNvSpPr txBox="1"/>
          <p:nvPr/>
        </p:nvSpPr>
        <p:spPr>
          <a:xfrm>
            <a:off x="152400" y="1066800"/>
            <a:ext cx="8839200" cy="5416868"/>
          </a:xfrm>
          <a:prstGeom prst="rect">
            <a:avLst/>
          </a:prstGeom>
          <a:noFill/>
        </p:spPr>
        <p:txBody>
          <a:bodyPr wrap="square" rtlCol="0">
            <a:spAutoFit/>
          </a:bodyPr>
          <a:lstStyle/>
          <a:p>
            <a:r>
              <a:rPr lang="en-US" sz="1600" b="1" dirty="0" smtClean="0">
                <a:latin typeface="Open Sans" panose="020B0606030504020204" pitchFamily="34" charset="0"/>
                <a:ea typeface="Open Sans" panose="020B0606030504020204" pitchFamily="34" charset="0"/>
                <a:cs typeface="Open Sans" panose="020B0606030504020204" pitchFamily="34" charset="0"/>
              </a:rPr>
              <a:t>The following documentation is required:</a:t>
            </a:r>
          </a:p>
          <a:p>
            <a:endParaRPr lang="en-US" sz="1600" b="1" dirty="0" smtClean="0">
              <a:latin typeface="Open Sans" panose="020B0606030504020204" pitchFamily="34" charset="0"/>
              <a:ea typeface="Open Sans" panose="020B0606030504020204" pitchFamily="34" charset="0"/>
              <a:cs typeface="Open Sans" panose="020B0606030504020204" pitchFamily="34" charset="0"/>
            </a:endParaRPr>
          </a:p>
          <a:p>
            <a:pPr marL="285750" indent="-285750">
              <a:buFont typeface="Arial" panose="020B0604020202020204" pitchFamily="34" charset="0"/>
              <a:buChar char="•"/>
            </a:pPr>
            <a:r>
              <a:rPr lang="en-US" sz="1600" dirty="0" smtClean="0">
                <a:latin typeface="Open Sans" panose="020B0606030504020204" pitchFamily="34" charset="0"/>
                <a:ea typeface="Open Sans" panose="020B0606030504020204" pitchFamily="34" charset="0"/>
                <a:cs typeface="Open Sans" panose="020B0606030504020204" pitchFamily="34" charset="0"/>
              </a:rPr>
              <a:t>Application for Title and Registration</a:t>
            </a:r>
          </a:p>
          <a:p>
            <a:pPr marL="285750" indent="-285750">
              <a:buFont typeface="Arial" panose="020B0604020202020204" pitchFamily="34" charset="0"/>
              <a:buChar char="•"/>
            </a:pPr>
            <a:r>
              <a:rPr lang="en-US" sz="1600" dirty="0" smtClean="0">
                <a:latin typeface="Open Sans" panose="020B0606030504020204" pitchFamily="34" charset="0"/>
                <a:ea typeface="Open Sans" panose="020B0606030504020204" pitchFamily="34" charset="0"/>
                <a:cs typeface="Open Sans" panose="020B0606030504020204" pitchFamily="34" charset="0"/>
              </a:rPr>
              <a:t>Certificate of Title</a:t>
            </a:r>
          </a:p>
          <a:p>
            <a:pPr marL="285750" indent="-285750">
              <a:buFont typeface="Arial" panose="020B0604020202020204" pitchFamily="34" charset="0"/>
              <a:buChar char="•"/>
            </a:pPr>
            <a:r>
              <a:rPr lang="en-US" sz="1600" dirty="0" smtClean="0">
                <a:latin typeface="Open Sans" panose="020B0606030504020204" pitchFamily="34" charset="0"/>
                <a:ea typeface="Open Sans" panose="020B0606030504020204" pitchFamily="34" charset="0"/>
                <a:cs typeface="Open Sans" panose="020B0606030504020204" pitchFamily="34" charset="0"/>
              </a:rPr>
              <a:t>Copy of Trust Agreement, which must include the following:</a:t>
            </a:r>
          </a:p>
          <a:p>
            <a:r>
              <a:rPr lang="en-US" sz="1600" dirty="0">
                <a:latin typeface="Open Sans" panose="020B0606030504020204" pitchFamily="34" charset="0"/>
                <a:ea typeface="Open Sans" panose="020B0606030504020204" pitchFamily="34" charset="0"/>
                <a:cs typeface="Open Sans" panose="020B0606030504020204" pitchFamily="34" charset="0"/>
              </a:rPr>
              <a:t> </a:t>
            </a:r>
            <a:r>
              <a:rPr lang="en-US" sz="1600" dirty="0" smtClean="0">
                <a:latin typeface="Open Sans" panose="020B0606030504020204" pitchFamily="34" charset="0"/>
                <a:ea typeface="Open Sans" panose="020B0606030504020204" pitchFamily="34" charset="0"/>
                <a:cs typeface="Open Sans" panose="020B0606030504020204" pitchFamily="34" charset="0"/>
              </a:rPr>
              <a:t>    - The Trust name (example: John Smith Trust or AAA Trust)</a:t>
            </a:r>
          </a:p>
          <a:p>
            <a:r>
              <a:rPr lang="en-US" sz="1600" dirty="0" smtClean="0">
                <a:latin typeface="Open Sans" panose="020B0606030504020204" pitchFamily="34" charset="0"/>
                <a:ea typeface="Open Sans" panose="020B0606030504020204" pitchFamily="34" charset="0"/>
                <a:cs typeface="Open Sans" panose="020B0606030504020204" pitchFamily="34" charset="0"/>
              </a:rPr>
              <a:t>     - The name of the Trustee (Manager) of the Trust</a:t>
            </a:r>
          </a:p>
          <a:p>
            <a:r>
              <a:rPr lang="en-US" sz="1600" dirty="0">
                <a:latin typeface="Open Sans" panose="020B0606030504020204" pitchFamily="34" charset="0"/>
                <a:ea typeface="Open Sans" panose="020B0606030504020204" pitchFamily="34" charset="0"/>
                <a:cs typeface="Open Sans" panose="020B0606030504020204" pitchFamily="34" charset="0"/>
              </a:rPr>
              <a:t> </a:t>
            </a:r>
            <a:r>
              <a:rPr lang="en-US" sz="1600" dirty="0" smtClean="0">
                <a:latin typeface="Open Sans" panose="020B0606030504020204" pitchFamily="34" charset="0"/>
                <a:ea typeface="Open Sans" panose="020B0606030504020204" pitchFamily="34" charset="0"/>
                <a:cs typeface="Open Sans" panose="020B0606030504020204" pitchFamily="34" charset="0"/>
              </a:rPr>
              <a:t>    - The name of the Successor of the Trust (Person who will act as Trustee upon  </a:t>
            </a:r>
          </a:p>
          <a:p>
            <a:r>
              <a:rPr lang="en-US" sz="1600" dirty="0">
                <a:latin typeface="Open Sans" panose="020B0606030504020204" pitchFamily="34" charset="0"/>
                <a:ea typeface="Open Sans" panose="020B0606030504020204" pitchFamily="34" charset="0"/>
                <a:cs typeface="Open Sans" panose="020B0606030504020204" pitchFamily="34" charset="0"/>
              </a:rPr>
              <a:t> </a:t>
            </a:r>
            <a:r>
              <a:rPr lang="en-US" sz="1600" dirty="0" smtClean="0">
                <a:latin typeface="Open Sans" panose="020B0606030504020204" pitchFamily="34" charset="0"/>
                <a:ea typeface="Open Sans" panose="020B0606030504020204" pitchFamily="34" charset="0"/>
                <a:cs typeface="Open Sans" panose="020B0606030504020204" pitchFamily="34" charset="0"/>
              </a:rPr>
              <a:t>       the death of the Trustee)</a:t>
            </a:r>
          </a:p>
          <a:p>
            <a:r>
              <a:rPr lang="en-US" sz="1600" dirty="0">
                <a:latin typeface="Open Sans" panose="020B0606030504020204" pitchFamily="34" charset="0"/>
                <a:ea typeface="Open Sans" panose="020B0606030504020204" pitchFamily="34" charset="0"/>
                <a:cs typeface="Open Sans" panose="020B0606030504020204" pitchFamily="34" charset="0"/>
              </a:rPr>
              <a:t> </a:t>
            </a:r>
            <a:r>
              <a:rPr lang="en-US" sz="1600" dirty="0" smtClean="0">
                <a:latin typeface="Open Sans" panose="020B0606030504020204" pitchFamily="34" charset="0"/>
                <a:ea typeface="Open Sans" panose="020B0606030504020204" pitchFamily="34" charset="0"/>
                <a:cs typeface="Open Sans" panose="020B0606030504020204" pitchFamily="34" charset="0"/>
              </a:rPr>
              <a:t>    - The Trustee’s signature and notarization (In the absence of notarization an </a:t>
            </a:r>
          </a:p>
          <a:p>
            <a:r>
              <a:rPr lang="en-US" sz="1600" dirty="0">
                <a:latin typeface="Open Sans" panose="020B0606030504020204" pitchFamily="34" charset="0"/>
                <a:ea typeface="Open Sans" panose="020B0606030504020204" pitchFamily="34" charset="0"/>
                <a:cs typeface="Open Sans" panose="020B0606030504020204" pitchFamily="34" charset="0"/>
              </a:rPr>
              <a:t> </a:t>
            </a:r>
            <a:r>
              <a:rPr lang="en-US" sz="1600" dirty="0" smtClean="0">
                <a:latin typeface="Open Sans" panose="020B0606030504020204" pitchFamily="34" charset="0"/>
                <a:ea typeface="Open Sans" panose="020B0606030504020204" pitchFamily="34" charset="0"/>
                <a:cs typeface="Open Sans" panose="020B0606030504020204" pitchFamily="34" charset="0"/>
              </a:rPr>
              <a:t>       affidavit can be attached to the Trust Document affixed by the Trustee attesting</a:t>
            </a:r>
          </a:p>
          <a:p>
            <a:r>
              <a:rPr lang="en-US" sz="1600" dirty="0">
                <a:latin typeface="Open Sans" panose="020B0606030504020204" pitchFamily="34" charset="0"/>
                <a:ea typeface="Open Sans" panose="020B0606030504020204" pitchFamily="34" charset="0"/>
                <a:cs typeface="Open Sans" panose="020B0606030504020204" pitchFamily="34" charset="0"/>
              </a:rPr>
              <a:t> </a:t>
            </a:r>
            <a:r>
              <a:rPr lang="en-US" sz="1600" dirty="0" smtClean="0">
                <a:latin typeface="Open Sans" panose="020B0606030504020204" pitchFamily="34" charset="0"/>
                <a:ea typeface="Open Sans" panose="020B0606030504020204" pitchFamily="34" charset="0"/>
                <a:cs typeface="Open Sans" panose="020B0606030504020204" pitchFamily="34" charset="0"/>
              </a:rPr>
              <a:t>       that it is a “true and accurate copy” of the Trust.</a:t>
            </a:r>
          </a:p>
          <a:p>
            <a:r>
              <a:rPr lang="en-US" sz="1600" dirty="0" smtClean="0">
                <a:latin typeface="Open Sans" panose="020B0606030504020204" pitchFamily="34" charset="0"/>
                <a:ea typeface="Open Sans" panose="020B0606030504020204" pitchFamily="34" charset="0"/>
                <a:cs typeface="Open Sans" panose="020B0606030504020204" pitchFamily="34" charset="0"/>
              </a:rPr>
              <a:t>     - One of the “Supporting Documents” noted below can be accepted in lieu of the</a:t>
            </a:r>
          </a:p>
          <a:p>
            <a:r>
              <a:rPr lang="en-US" sz="1600" dirty="0">
                <a:latin typeface="Open Sans" panose="020B0606030504020204" pitchFamily="34" charset="0"/>
                <a:ea typeface="Open Sans" panose="020B0606030504020204" pitchFamily="34" charset="0"/>
                <a:cs typeface="Open Sans" panose="020B0606030504020204" pitchFamily="34" charset="0"/>
              </a:rPr>
              <a:t> </a:t>
            </a:r>
            <a:r>
              <a:rPr lang="en-US" sz="1600" dirty="0" smtClean="0">
                <a:latin typeface="Open Sans" panose="020B0606030504020204" pitchFamily="34" charset="0"/>
                <a:ea typeface="Open Sans" panose="020B0606030504020204" pitchFamily="34" charset="0"/>
                <a:cs typeface="Open Sans" panose="020B0606030504020204" pitchFamily="34" charset="0"/>
              </a:rPr>
              <a:t>      complete Trust if items listed above are included in the “Supporting Document.”</a:t>
            </a:r>
          </a:p>
          <a:p>
            <a:pPr marL="1200150" lvl="2" indent="-285750">
              <a:buFont typeface="Courier New" panose="02070309020205020404" pitchFamily="49" charset="0"/>
              <a:buChar char="o"/>
            </a:pPr>
            <a:r>
              <a:rPr lang="en-US" sz="1600" b="1" dirty="0" smtClean="0">
                <a:latin typeface="Open Sans" panose="020B0606030504020204" pitchFamily="34" charset="0"/>
                <a:ea typeface="Open Sans" panose="020B0606030504020204" pitchFamily="34" charset="0"/>
                <a:cs typeface="Open Sans" panose="020B0606030504020204" pitchFamily="34" charset="0"/>
              </a:rPr>
              <a:t>Abstract of Trust </a:t>
            </a:r>
            <a:r>
              <a:rPr lang="en-US" sz="1600" dirty="0" smtClean="0">
                <a:latin typeface="Open Sans" panose="020B0606030504020204" pitchFamily="34" charset="0"/>
                <a:ea typeface="Open Sans" panose="020B0606030504020204" pitchFamily="34" charset="0"/>
                <a:cs typeface="Open Sans" panose="020B0606030504020204" pitchFamily="34" charset="0"/>
              </a:rPr>
              <a:t>– Abbreviated synopsis of epitome of facts concentrating on the essential qualities of a larger thing.</a:t>
            </a:r>
          </a:p>
          <a:p>
            <a:pPr marL="1200150" lvl="2" indent="-285750">
              <a:buFont typeface="Courier New" panose="02070309020205020404" pitchFamily="49" charset="0"/>
              <a:buChar char="o"/>
            </a:pPr>
            <a:r>
              <a:rPr lang="en-US" sz="1600" b="1" dirty="0" smtClean="0">
                <a:latin typeface="Open Sans" panose="020B0606030504020204" pitchFamily="34" charset="0"/>
                <a:ea typeface="Open Sans" panose="020B0606030504020204" pitchFamily="34" charset="0"/>
                <a:cs typeface="Open Sans" panose="020B0606030504020204" pitchFamily="34" charset="0"/>
              </a:rPr>
              <a:t>Memorandum of Trust </a:t>
            </a:r>
            <a:r>
              <a:rPr lang="en-US" sz="1600" dirty="0" smtClean="0">
                <a:latin typeface="Open Sans" panose="020B0606030504020204" pitchFamily="34" charset="0"/>
                <a:ea typeface="Open Sans" panose="020B0606030504020204" pitchFamily="34" charset="0"/>
                <a:cs typeface="Open Sans" panose="020B0606030504020204" pitchFamily="34" charset="0"/>
              </a:rPr>
              <a:t>– Implies something less than a complete contract.</a:t>
            </a:r>
          </a:p>
          <a:p>
            <a:pPr marL="1200150" lvl="2" indent="-285750">
              <a:buFont typeface="Courier New" panose="02070309020205020404" pitchFamily="49" charset="0"/>
              <a:buChar char="o"/>
            </a:pPr>
            <a:r>
              <a:rPr lang="en-US" sz="1600" b="1" dirty="0" smtClean="0">
                <a:latin typeface="Open Sans" panose="020B0606030504020204" pitchFamily="34" charset="0"/>
                <a:ea typeface="Open Sans" panose="020B0606030504020204" pitchFamily="34" charset="0"/>
                <a:cs typeface="Open Sans" panose="020B0606030504020204" pitchFamily="34" charset="0"/>
              </a:rPr>
              <a:t>Declaration of Trust </a:t>
            </a:r>
            <a:r>
              <a:rPr lang="en-US" sz="1600" dirty="0" smtClean="0">
                <a:latin typeface="Open Sans" panose="020B0606030504020204" pitchFamily="34" charset="0"/>
                <a:ea typeface="Open Sans" panose="020B0606030504020204" pitchFamily="34" charset="0"/>
                <a:cs typeface="Open Sans" panose="020B0606030504020204" pitchFamily="34" charset="0"/>
              </a:rPr>
              <a:t>– the act by which the person who holds the legal title to the property acknowledges and declares that he holds the same in trust.</a:t>
            </a:r>
          </a:p>
          <a:p>
            <a:pPr marL="285750" indent="-285750">
              <a:buFont typeface="Arial" panose="020B0604020202020204" pitchFamily="34" charset="0"/>
              <a:buChar char="•"/>
            </a:pPr>
            <a:endParaRPr lang="en-US" i="1" dirty="0">
              <a:latin typeface="Book Antiqua" panose="02040602050305030304" pitchFamily="18" charset="0"/>
            </a:endParaRPr>
          </a:p>
          <a:p>
            <a:pPr marL="800100" lvl="1" indent="-342900">
              <a:buFont typeface="Arial" panose="020B0604020202020204" pitchFamily="34" charset="0"/>
              <a:buChar char="•"/>
            </a:pPr>
            <a:endParaRPr lang="en-US" sz="2400" i="1" dirty="0" smtClean="0">
              <a:solidFill>
                <a:srgbClr val="FF0000"/>
              </a:solidFill>
            </a:endParaRPr>
          </a:p>
        </p:txBody>
      </p:sp>
    </p:spTree>
    <p:extLst>
      <p:ext uri="{BB962C8B-B14F-4D97-AF65-F5344CB8AC3E}">
        <p14:creationId xmlns:p14="http://schemas.microsoft.com/office/powerpoint/2010/main" val="3669874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latin typeface="Open Sans" panose="020B0606030504020204" pitchFamily="34" charset="0"/>
                <a:ea typeface="Open Sans" panose="020B0606030504020204" pitchFamily="34" charset="0"/>
                <a:cs typeface="Open Sans" panose="020B0606030504020204" pitchFamily="34" charset="0"/>
              </a:rPr>
              <a:t>Facts to Know About Trusts:</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p:cNvSpPr txBox="1"/>
          <p:nvPr/>
        </p:nvSpPr>
        <p:spPr>
          <a:xfrm>
            <a:off x="228600" y="1371600"/>
            <a:ext cx="8534400" cy="4093428"/>
          </a:xfrm>
          <a:prstGeom prst="rect">
            <a:avLst/>
          </a:prstGeom>
          <a:noFill/>
        </p:spPr>
        <p:txBody>
          <a:bodyPr wrap="square" rtlCol="0">
            <a:spAutoFit/>
          </a:bodyPr>
          <a:lstStyle/>
          <a:p>
            <a:pPr marL="342900" indent="-342900">
              <a:buFont typeface="Arial" panose="020B0604020202020204" pitchFamily="34" charset="0"/>
              <a:buChar char="•"/>
            </a:pPr>
            <a:r>
              <a:rPr lang="en-US" sz="2000" dirty="0" smtClean="0">
                <a:latin typeface="Open Sans" panose="020B0606030504020204" pitchFamily="34" charset="0"/>
                <a:ea typeface="Open Sans" panose="020B0606030504020204" pitchFamily="34" charset="0"/>
                <a:cs typeface="Open Sans" panose="020B0606030504020204" pitchFamily="34" charset="0"/>
              </a:rPr>
              <a:t>Transfer of ownership from a private individual’s name to Trust’s name is similar to transferring property into a corporation’s name and </a:t>
            </a:r>
            <a:r>
              <a:rPr lang="en-US" sz="2000" b="1" u="sng" dirty="0" smtClean="0">
                <a:latin typeface="Open Sans" panose="020B0606030504020204" pitchFamily="34" charset="0"/>
                <a:ea typeface="Open Sans" panose="020B0606030504020204" pitchFamily="34" charset="0"/>
                <a:cs typeface="Open Sans" panose="020B0606030504020204" pitchFamily="34" charset="0"/>
              </a:rPr>
              <a:t>does constitute a change in ownership</a:t>
            </a:r>
            <a:r>
              <a:rPr lang="en-US" sz="2000" dirty="0" smtClean="0">
                <a:latin typeface="Open Sans" panose="020B0606030504020204" pitchFamily="34" charset="0"/>
                <a:ea typeface="Open Sans" panose="020B0606030504020204" pitchFamily="34" charset="0"/>
                <a:cs typeface="Open Sans" panose="020B0606030504020204" pitchFamily="34" charset="0"/>
              </a:rPr>
              <a:t>.</a:t>
            </a:r>
          </a:p>
          <a:p>
            <a:pPr marL="342900" indent="-342900">
              <a:buFont typeface="Arial" panose="020B0604020202020204" pitchFamily="34" charset="0"/>
              <a:buChar char="•"/>
            </a:pPr>
            <a:r>
              <a:rPr lang="en-US" sz="2000" dirty="0" smtClean="0">
                <a:latin typeface="Open Sans" panose="020B0606030504020204" pitchFamily="34" charset="0"/>
                <a:ea typeface="Open Sans" panose="020B0606030504020204" pitchFamily="34" charset="0"/>
                <a:cs typeface="Open Sans" panose="020B0606030504020204" pitchFamily="34" charset="0"/>
              </a:rPr>
              <a:t>All transfers of property into or out of the name of any Trust type does constitute a transfer of ownership and </a:t>
            </a:r>
            <a:r>
              <a:rPr lang="en-US" sz="2000" b="1" dirty="0" smtClean="0">
                <a:latin typeface="Open Sans" panose="020B0606030504020204" pitchFamily="34" charset="0"/>
                <a:ea typeface="Open Sans" panose="020B0606030504020204" pitchFamily="34" charset="0"/>
                <a:cs typeface="Open Sans" panose="020B0606030504020204" pitchFamily="34" charset="0"/>
              </a:rPr>
              <a:t>is subject to applicable Title and Registration Fees.</a:t>
            </a:r>
          </a:p>
          <a:p>
            <a:pPr marL="342900" indent="-342900">
              <a:buFont typeface="Arial" panose="020B0604020202020204" pitchFamily="34" charset="0"/>
              <a:buChar char="•"/>
            </a:pPr>
            <a:r>
              <a:rPr lang="en-US" sz="2000" dirty="0" smtClean="0">
                <a:latin typeface="Open Sans" panose="020B0606030504020204" pitchFamily="34" charset="0"/>
                <a:ea typeface="Open Sans" panose="020B0606030504020204" pitchFamily="34" charset="0"/>
                <a:cs typeface="Open Sans" panose="020B0606030504020204" pitchFamily="34" charset="0"/>
              </a:rPr>
              <a:t>Most transfers of ownership to and from Trust ownership are taxable.</a:t>
            </a:r>
          </a:p>
          <a:p>
            <a:pPr marL="342900" indent="-342900">
              <a:buFont typeface="Arial" panose="020B0604020202020204" pitchFamily="34" charset="0"/>
              <a:buChar char="•"/>
            </a:pPr>
            <a:r>
              <a:rPr lang="en-US" sz="2000" dirty="0" smtClean="0">
                <a:latin typeface="Open Sans" panose="020B0606030504020204" pitchFamily="34" charset="0"/>
                <a:ea typeface="Open Sans" panose="020B0606030504020204" pitchFamily="34" charset="0"/>
                <a:cs typeface="Open Sans" panose="020B0606030504020204" pitchFamily="34" charset="0"/>
              </a:rPr>
              <a:t>Transfers between the “Trustmaker (creator) into a “Revocable Trust,” or those from the Revocable Trust back to the </a:t>
            </a:r>
            <a:r>
              <a:rPr lang="en-US" sz="2000" dirty="0" err="1" smtClean="0">
                <a:latin typeface="Open Sans" panose="020B0606030504020204" pitchFamily="34" charset="0"/>
                <a:ea typeface="Open Sans" panose="020B0606030504020204" pitchFamily="34" charset="0"/>
                <a:cs typeface="Open Sans" panose="020B0606030504020204" pitchFamily="34" charset="0"/>
              </a:rPr>
              <a:t>Trustmaker</a:t>
            </a:r>
            <a:r>
              <a:rPr lang="en-US" sz="2000" dirty="0" smtClean="0">
                <a:latin typeface="Open Sans" panose="020B0606030504020204" pitchFamily="34" charset="0"/>
                <a:ea typeface="Open Sans" panose="020B0606030504020204" pitchFamily="34" charset="0"/>
                <a:cs typeface="Open Sans" panose="020B0606030504020204" pitchFamily="34" charset="0"/>
              </a:rPr>
              <a:t> are </a:t>
            </a:r>
            <a:r>
              <a:rPr lang="en-US" sz="2000" b="1" dirty="0" smtClean="0">
                <a:latin typeface="Open Sans" panose="020B0606030504020204" pitchFamily="34" charset="0"/>
                <a:ea typeface="Open Sans" panose="020B0606030504020204" pitchFamily="34" charset="0"/>
                <a:cs typeface="Open Sans" panose="020B0606030504020204" pitchFamily="34" charset="0"/>
              </a:rPr>
              <a:t>exempt from tax.</a:t>
            </a:r>
          </a:p>
          <a:p>
            <a:pPr marL="285750" indent="-285750">
              <a:buFont typeface="Arial" panose="020B0604020202020204" pitchFamily="34" charset="0"/>
              <a:buChar char="•"/>
            </a:pPr>
            <a:r>
              <a:rPr lang="en-US" sz="2000" dirty="0" smtClean="0">
                <a:latin typeface="Open Sans" panose="020B0606030504020204" pitchFamily="34" charset="0"/>
                <a:ea typeface="Open Sans" panose="020B0606030504020204" pitchFamily="34" charset="0"/>
                <a:cs typeface="Open Sans" panose="020B0606030504020204" pitchFamily="34" charset="0"/>
              </a:rPr>
              <a:t>The Trustmaker and the Revocable Trust are “legally undistinguishable” from one another.</a:t>
            </a:r>
            <a:endParaRPr lang="en-US" sz="20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982321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Open Sans" panose="020B0606030504020204" pitchFamily="34" charset="0"/>
                <a:ea typeface="Open Sans" panose="020B0606030504020204" pitchFamily="34" charset="0"/>
                <a:cs typeface="Open Sans" panose="020B0606030504020204" pitchFamily="34" charset="0"/>
              </a:rPr>
              <a:t>Vehicle Services Q&amp;A Topics</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p:txBody>
          <a:bodyPr>
            <a:normAutofit/>
          </a:bodyPr>
          <a:lstStyle/>
          <a:p>
            <a:r>
              <a:rPr lang="en-US" dirty="0" smtClean="0"/>
              <a:t>Surety Bonds</a:t>
            </a:r>
          </a:p>
          <a:p>
            <a:r>
              <a:rPr lang="en-US" dirty="0"/>
              <a:t>Class I, Class II, Low and Medium </a:t>
            </a:r>
            <a:r>
              <a:rPr lang="en-US" dirty="0" smtClean="0"/>
              <a:t>Speed</a:t>
            </a:r>
          </a:p>
          <a:p>
            <a:r>
              <a:rPr lang="en-US" dirty="0"/>
              <a:t>Relinquishing Rights to Personalized Plates</a:t>
            </a:r>
          </a:p>
          <a:p>
            <a:r>
              <a:rPr lang="en-US" dirty="0" smtClean="0"/>
              <a:t>Non-Repairable (Red KY Title), Salvage Vehicles, Rebuilt </a:t>
            </a:r>
            <a:r>
              <a:rPr lang="en-US" dirty="0"/>
              <a:t>Process</a:t>
            </a:r>
          </a:p>
          <a:p>
            <a:r>
              <a:rPr lang="en-US" dirty="0" smtClean="0"/>
              <a:t>Trusts</a:t>
            </a:r>
          </a:p>
          <a:p>
            <a:r>
              <a:rPr lang="en-US" dirty="0" smtClean="0"/>
              <a:t>Business Owned Trucks</a:t>
            </a:r>
          </a:p>
          <a:p>
            <a:r>
              <a:rPr lang="en-US" dirty="0" smtClean="0"/>
              <a:t>Motor Carrier – IRP/Apportioned Registrations</a:t>
            </a:r>
          </a:p>
          <a:p>
            <a:r>
              <a:rPr lang="en-US" dirty="0" smtClean="0"/>
              <a:t>Davidson County Questions</a:t>
            </a:r>
          </a:p>
          <a:p>
            <a:r>
              <a:rPr lang="en-US" dirty="0"/>
              <a:t>Death, Purchase Date, Odometer and Conjunction “OR</a:t>
            </a:r>
            <a:r>
              <a:rPr lang="en-US" dirty="0" smtClean="0"/>
              <a:t>”</a:t>
            </a:r>
          </a:p>
          <a:p>
            <a:r>
              <a:rPr lang="en-US" smtClean="0"/>
              <a:t>Important Links</a:t>
            </a:r>
            <a:endParaRPr lang="en-US" dirty="0"/>
          </a:p>
          <a:p>
            <a:endParaRPr lang="en-US" dirty="0" smtClean="0">
              <a:latin typeface="+mn-lt"/>
            </a:endParaRPr>
          </a:p>
          <a:p>
            <a:endParaRPr lang="en-US" dirty="0">
              <a:latin typeface="+mn-lt"/>
            </a:endParaRPr>
          </a:p>
          <a:p>
            <a:pPr marL="0" indent="0">
              <a:buNone/>
            </a:pPr>
            <a:endParaRPr lang="en-US" dirty="0">
              <a:latin typeface="+mn-lt"/>
            </a:endParaRPr>
          </a:p>
          <a:p>
            <a:pPr marL="0" indent="0">
              <a:buNone/>
            </a:pPr>
            <a:endParaRPr lang="en-US" dirty="0"/>
          </a:p>
        </p:txBody>
      </p:sp>
    </p:spTree>
    <p:extLst>
      <p:ext uri="{BB962C8B-B14F-4D97-AF65-F5344CB8AC3E}">
        <p14:creationId xmlns:p14="http://schemas.microsoft.com/office/powerpoint/2010/main" val="20515124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Open Sans" panose="020B0606030504020204" pitchFamily="34" charset="0"/>
                <a:ea typeface="Open Sans" panose="020B0606030504020204" pitchFamily="34" charset="0"/>
                <a:cs typeface="Open Sans" panose="020B0606030504020204" pitchFamily="34" charset="0"/>
              </a:rPr>
              <a:t>Commercial Vehicles</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p:txBody>
          <a:bodyPr>
            <a:normAutofit fontScale="70000" lnSpcReduction="20000"/>
          </a:bodyPr>
          <a:lstStyle/>
          <a:p>
            <a:pPr marL="0" indent="0">
              <a:buNone/>
            </a:pPr>
            <a:endParaRPr lang="en-US" dirty="0"/>
          </a:p>
          <a:p>
            <a:pPr marL="0" indent="0">
              <a:buNone/>
            </a:pPr>
            <a:r>
              <a:rPr lang="en-US" dirty="0"/>
              <a:t>Are business owned pickup trucks required to be registered as commercial vehicles</a:t>
            </a:r>
            <a:r>
              <a:rPr lang="en-US" dirty="0" smtClean="0"/>
              <a:t>?</a:t>
            </a:r>
          </a:p>
          <a:p>
            <a:endParaRPr lang="en-US" dirty="0"/>
          </a:p>
          <a:p>
            <a:r>
              <a:rPr lang="en-US" dirty="0"/>
              <a:t>Tenn. Code Ann. § 55-4-113(a)(2) requires commercial plates for motor vehicles that are operated “for commercial purposes.” However, the section fails to specify the extent of commercial activity required for a vehicle to be considered to be “operating, for commercial purposes</a:t>
            </a:r>
            <a:r>
              <a:rPr lang="en-US" dirty="0" smtClean="0"/>
              <a:t>.”</a:t>
            </a:r>
          </a:p>
          <a:p>
            <a:endParaRPr lang="en-US" dirty="0"/>
          </a:p>
          <a:p>
            <a:r>
              <a:rPr lang="en-US" dirty="0"/>
              <a:t>For purposes of Title 55, a </a:t>
            </a:r>
            <a:r>
              <a:rPr lang="en-US" b="1" dirty="0"/>
              <a:t>“</a:t>
            </a:r>
            <a:r>
              <a:rPr lang="en-US" b="1" u="sng" dirty="0" smtClean="0"/>
              <a:t>truck</a:t>
            </a:r>
            <a:r>
              <a:rPr lang="en-US" b="1" dirty="0" smtClean="0"/>
              <a:t>” </a:t>
            </a:r>
            <a:r>
              <a:rPr lang="en-US" dirty="0" smtClean="0"/>
              <a:t>is </a:t>
            </a:r>
            <a:r>
              <a:rPr lang="en-US" dirty="0"/>
              <a:t>“every motor vehicle designed, used, or maintained primarily for the transportation of property.” Tenn. Code Ann. § 55-1-104 (emphasis added). Black’s Law Dictionary defines “primary” as “first; principal; chief; leading.” Black’s Law Dictionary (9th ed. 2009). </a:t>
            </a:r>
            <a:endParaRPr lang="en-US" dirty="0" smtClean="0"/>
          </a:p>
          <a:p>
            <a:endParaRPr lang="en-US" dirty="0"/>
          </a:p>
          <a:p>
            <a:r>
              <a:rPr lang="en-US" dirty="0"/>
              <a:t>Current process- Vehicle Services and County Clerks generally require commercial plates for vehicles titled in the name of a business (either as an entity or as a “d/b/a”), regardless of whether the vehicle is an automobile or a truck. If the primary use of the vehicle is for a commercial purpose, then the vehicle should have commercial plates. </a:t>
            </a:r>
          </a:p>
        </p:txBody>
      </p:sp>
    </p:spTree>
    <p:extLst>
      <p:ext uri="{BB962C8B-B14F-4D97-AF65-F5344CB8AC3E}">
        <p14:creationId xmlns:p14="http://schemas.microsoft.com/office/powerpoint/2010/main" val="30101045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Open Sans" panose="020B0606030504020204" pitchFamily="34" charset="0"/>
                <a:ea typeface="Open Sans" panose="020B0606030504020204" pitchFamily="34" charset="0"/>
                <a:cs typeface="Open Sans" panose="020B0606030504020204" pitchFamily="34" charset="0"/>
              </a:rPr>
              <a:t>Motor Carrier – </a:t>
            </a:r>
            <a:r>
              <a:rPr lang="en-US" sz="2800" dirty="0" smtClean="0">
                <a:latin typeface="Open Sans" panose="020B0606030504020204" pitchFamily="34" charset="0"/>
                <a:ea typeface="Open Sans" panose="020B0606030504020204" pitchFamily="34" charset="0"/>
                <a:cs typeface="Open Sans" panose="020B0606030504020204" pitchFamily="34" charset="0"/>
              </a:rPr>
              <a:t>IRP/Apportioned Registration</a:t>
            </a:r>
            <a:endParaRPr lang="en-US" sz="28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p:txBody>
          <a:bodyPr>
            <a:normAutofit lnSpcReduction="10000"/>
          </a:bodyPr>
          <a:lstStyle/>
          <a:p>
            <a:pPr marL="0" indent="0">
              <a:buNone/>
            </a:pPr>
            <a:r>
              <a:rPr lang="en-US" dirty="0"/>
              <a:t>Any carrier registering an International Registration Plan(IRP)account is considered </a:t>
            </a:r>
            <a:r>
              <a:rPr lang="en-US" b="1" dirty="0">
                <a:solidFill>
                  <a:srgbClr val="FF0000"/>
                </a:solidFill>
              </a:rPr>
              <a:t>apportioned</a:t>
            </a:r>
            <a:r>
              <a:rPr lang="en-US" dirty="0"/>
              <a:t> registration. </a:t>
            </a:r>
            <a:endParaRPr lang="en-US" dirty="0" smtClean="0"/>
          </a:p>
          <a:p>
            <a:pPr marL="0" indent="0">
              <a:buNone/>
            </a:pPr>
            <a:endParaRPr lang="en-US" dirty="0" smtClean="0"/>
          </a:p>
          <a:p>
            <a:pPr marL="0" indent="0">
              <a:buNone/>
            </a:pPr>
            <a:r>
              <a:rPr lang="en-US" dirty="0" smtClean="0"/>
              <a:t>An </a:t>
            </a:r>
            <a:r>
              <a:rPr lang="en-US" b="1" dirty="0">
                <a:solidFill>
                  <a:srgbClr val="FF0000"/>
                </a:solidFill>
              </a:rPr>
              <a:t>apportioned vehicle </a:t>
            </a:r>
            <a:r>
              <a:rPr lang="en-US" dirty="0"/>
              <a:t>is any power unit that is used or intended for use in two or more Member Jurisdictions and that is used for the transportation of persons for hire or designed, used or maintained primarily for the transportation of property and</a:t>
            </a:r>
            <a:r>
              <a:rPr lang="en-US" dirty="0" smtClean="0"/>
              <a:t>;</a:t>
            </a:r>
            <a:endParaRPr lang="en-US" dirty="0"/>
          </a:p>
          <a:p>
            <a:r>
              <a:rPr lang="en-US" dirty="0" smtClean="0"/>
              <a:t>has </a:t>
            </a:r>
            <a:r>
              <a:rPr lang="en-US" dirty="0"/>
              <a:t>two axles and a gross vehicle weight or registered gross vehicle weight in excess of 26,000 pounds, </a:t>
            </a:r>
            <a:r>
              <a:rPr lang="en-US" dirty="0" smtClean="0"/>
              <a:t>or</a:t>
            </a:r>
          </a:p>
          <a:p>
            <a:r>
              <a:rPr lang="en-US" dirty="0" smtClean="0"/>
              <a:t>has </a:t>
            </a:r>
            <a:r>
              <a:rPr lang="en-US" dirty="0"/>
              <a:t>three or more axles, regardless of weight, </a:t>
            </a:r>
            <a:r>
              <a:rPr lang="en-US" dirty="0" smtClean="0"/>
              <a:t>or</a:t>
            </a:r>
          </a:p>
          <a:p>
            <a:r>
              <a:rPr lang="en-US" dirty="0" smtClean="0"/>
              <a:t>is </a:t>
            </a:r>
            <a:r>
              <a:rPr lang="en-US" dirty="0"/>
              <a:t>used in combination, when the gross vehicle weight of such combination exceeds 26,000 pounds.</a:t>
            </a:r>
          </a:p>
          <a:p>
            <a:endParaRPr lang="en-US" dirty="0"/>
          </a:p>
        </p:txBody>
      </p:sp>
    </p:spTree>
    <p:extLst>
      <p:ext uri="{BB962C8B-B14F-4D97-AF65-F5344CB8AC3E}">
        <p14:creationId xmlns:p14="http://schemas.microsoft.com/office/powerpoint/2010/main" val="31948698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Open Sans" panose="020B0606030504020204" pitchFamily="34" charset="0"/>
                <a:ea typeface="Open Sans" panose="020B0606030504020204" pitchFamily="34" charset="0"/>
                <a:cs typeface="Open Sans" panose="020B0606030504020204" pitchFamily="34" charset="0"/>
              </a:rPr>
              <a:t>Motor Carrier - </a:t>
            </a:r>
            <a:r>
              <a:rPr lang="en-US" sz="2400" dirty="0" smtClean="0">
                <a:latin typeface="Open Sans" panose="020B0606030504020204" pitchFamily="34" charset="0"/>
                <a:ea typeface="Open Sans" panose="020B0606030504020204" pitchFamily="34" charset="0"/>
                <a:cs typeface="Open Sans" panose="020B0606030504020204" pitchFamily="34" charset="0"/>
              </a:rPr>
              <a:t>IRP/Apportioned Registrations cont.</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a:xfrm>
            <a:off x="38100" y="1181100"/>
            <a:ext cx="4572000" cy="2819400"/>
          </a:xfrm>
        </p:spPr>
        <p:txBody>
          <a:bodyPr>
            <a:normAutofit fontScale="92500" lnSpcReduction="20000"/>
          </a:bodyPr>
          <a:lstStyle/>
          <a:p>
            <a:pPr marL="0" indent="0">
              <a:buNone/>
            </a:pPr>
            <a:r>
              <a:rPr lang="en-US" b="1" dirty="0" smtClean="0"/>
              <a:t>When do we need a 2290?</a:t>
            </a:r>
          </a:p>
          <a:p>
            <a:r>
              <a:rPr lang="en-US" dirty="0" smtClean="0"/>
              <a:t>Customer presents a vehicle that is over 60 days from the date of purchase and the vehicle is over 55,000 lbs. gross combined weight.</a:t>
            </a:r>
          </a:p>
          <a:p>
            <a:r>
              <a:rPr lang="en-US" dirty="0" smtClean="0"/>
              <a:t>See DMV Guidance for more information on acceptable proofs of payment.</a:t>
            </a:r>
          </a:p>
          <a:p>
            <a:endParaRPr lang="en-US" dirty="0" smtClean="0"/>
          </a:p>
          <a:p>
            <a:endParaRPr lang="en-US" dirty="0"/>
          </a:p>
        </p:txBody>
      </p:sp>
      <p:sp>
        <p:nvSpPr>
          <p:cNvPr id="5" name="Content Placeholder 2"/>
          <p:cNvSpPr txBox="1">
            <a:spLocks/>
          </p:cNvSpPr>
          <p:nvPr/>
        </p:nvSpPr>
        <p:spPr>
          <a:xfrm>
            <a:off x="4572000" y="1143000"/>
            <a:ext cx="4648200" cy="2819400"/>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Clr>
                <a:schemeClr val="accent6"/>
              </a:buClr>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742950" indent="-285750" algn="l" defTabSz="914400" rtl="0" eaLnBrk="1" latinLnBrk="0" hangingPunct="1">
              <a:spcBef>
                <a:spcPct val="20000"/>
              </a:spcBef>
              <a:buClr>
                <a:schemeClr val="accent6"/>
              </a:buClr>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spcBef>
                <a:spcPct val="20000"/>
              </a:spcBef>
              <a:buClr>
                <a:schemeClr val="accent6"/>
              </a:buClr>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spcBef>
                <a:spcPct val="20000"/>
              </a:spcBef>
              <a:buClr>
                <a:schemeClr val="accent6"/>
              </a:buClr>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spcBef>
                <a:spcPct val="20000"/>
              </a:spcBef>
              <a:buClr>
                <a:schemeClr val="accent6"/>
              </a:buClr>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b="1" dirty="0" smtClean="0"/>
              <a:t>Title Only Information:</a:t>
            </a:r>
          </a:p>
          <a:p>
            <a:r>
              <a:rPr lang="en-US" dirty="0" smtClean="0"/>
              <a:t>Motor Carrier cannot currently complete title only transactions.</a:t>
            </a:r>
          </a:p>
          <a:p>
            <a:r>
              <a:rPr lang="en-US" dirty="0" smtClean="0"/>
              <a:t>County Clerks can only issue title only if the registrant presents the Title Only – IRP Registration Form.</a:t>
            </a:r>
          </a:p>
          <a:p>
            <a:r>
              <a:rPr lang="en-US" dirty="0" smtClean="0"/>
              <a:t>Customer can also present perjury statement, if they are in-state registrants.</a:t>
            </a:r>
          </a:p>
          <a:p>
            <a:endParaRPr lang="en-US" dirty="0" smtClean="0"/>
          </a:p>
          <a:p>
            <a:endParaRPr lang="en-US" dirty="0"/>
          </a:p>
        </p:txBody>
      </p:sp>
      <p:sp>
        <p:nvSpPr>
          <p:cNvPr id="6" name="Content Placeholder 1"/>
          <p:cNvSpPr txBox="1">
            <a:spLocks/>
          </p:cNvSpPr>
          <p:nvPr/>
        </p:nvSpPr>
        <p:spPr>
          <a:xfrm>
            <a:off x="1981200" y="4267200"/>
            <a:ext cx="5562600" cy="1828800"/>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Clr>
                <a:schemeClr val="accent6"/>
              </a:buClr>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742950" indent="-285750" algn="l" defTabSz="914400" rtl="0" eaLnBrk="1" latinLnBrk="0" hangingPunct="1">
              <a:spcBef>
                <a:spcPct val="20000"/>
              </a:spcBef>
              <a:buClr>
                <a:schemeClr val="accent6"/>
              </a:buClr>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spcBef>
                <a:spcPct val="20000"/>
              </a:spcBef>
              <a:buClr>
                <a:schemeClr val="accent6"/>
              </a:buClr>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spcBef>
                <a:spcPct val="20000"/>
              </a:spcBef>
              <a:buClr>
                <a:schemeClr val="accent6"/>
              </a:buClr>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spcBef>
                <a:spcPct val="20000"/>
              </a:spcBef>
              <a:buClr>
                <a:schemeClr val="accent6"/>
              </a:buClr>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ts val="800"/>
              </a:spcBef>
              <a:buFont typeface="Arial" panose="020B0604020202020204" pitchFamily="34" charset="0"/>
              <a:buNone/>
            </a:pPr>
            <a:r>
              <a:rPr lang="en-US" b="1" dirty="0" smtClean="0">
                <a:solidFill>
                  <a:srgbClr val="000000"/>
                </a:solidFill>
              </a:rPr>
              <a:t>Additional Questions? Please contact us!</a:t>
            </a:r>
          </a:p>
          <a:p>
            <a:pPr marL="0" indent="0">
              <a:spcBef>
                <a:spcPts val="800"/>
              </a:spcBef>
              <a:buFont typeface="Arial" panose="020B0604020202020204" pitchFamily="34" charset="0"/>
              <a:buNone/>
            </a:pPr>
            <a:r>
              <a:rPr lang="en-US" dirty="0" smtClean="0">
                <a:solidFill>
                  <a:srgbClr val="000000"/>
                </a:solidFill>
              </a:rPr>
              <a:t>Motor Carrier Call Center - 615-399-4265</a:t>
            </a:r>
          </a:p>
          <a:p>
            <a:pPr marL="0" indent="0">
              <a:spcBef>
                <a:spcPts val="800"/>
              </a:spcBef>
              <a:buFont typeface="Arial" panose="020B0604020202020204" pitchFamily="34" charset="0"/>
              <a:buNone/>
            </a:pPr>
            <a:r>
              <a:rPr lang="en-US" dirty="0" smtClean="0">
                <a:solidFill>
                  <a:srgbClr val="000000"/>
                </a:solidFill>
              </a:rPr>
              <a:t>Robyn Meeks, Vehicle Services Manager</a:t>
            </a:r>
          </a:p>
          <a:p>
            <a:pPr>
              <a:spcBef>
                <a:spcPts val="800"/>
              </a:spcBef>
            </a:pPr>
            <a:r>
              <a:rPr lang="en-US" dirty="0" smtClean="0">
                <a:solidFill>
                  <a:srgbClr val="000000"/>
                </a:solidFill>
              </a:rPr>
              <a:t>615-532-1265</a:t>
            </a:r>
          </a:p>
          <a:p>
            <a:pPr>
              <a:spcBef>
                <a:spcPts val="800"/>
              </a:spcBef>
            </a:pPr>
            <a:r>
              <a:rPr lang="en-US" dirty="0" smtClean="0">
                <a:solidFill>
                  <a:srgbClr val="000000"/>
                </a:solidFill>
                <a:hlinkClick r:id="rId3"/>
              </a:rPr>
              <a:t>Robyn.Meeks@tn.gov</a:t>
            </a:r>
            <a:r>
              <a:rPr lang="en-US" dirty="0" smtClean="0">
                <a:solidFill>
                  <a:srgbClr val="000000"/>
                </a:solidFill>
              </a:rPr>
              <a:t> </a:t>
            </a:r>
            <a:endParaRPr lang="en-US" dirty="0">
              <a:solidFill>
                <a:srgbClr val="000000"/>
              </a:solidFill>
            </a:endParaRPr>
          </a:p>
        </p:txBody>
      </p:sp>
    </p:spTree>
    <p:extLst>
      <p:ext uri="{BB962C8B-B14F-4D97-AF65-F5344CB8AC3E}">
        <p14:creationId xmlns:p14="http://schemas.microsoft.com/office/powerpoint/2010/main" val="18382924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Open Sans" panose="020B0606030504020204" pitchFamily="34" charset="0"/>
                <a:ea typeface="Open Sans" panose="020B0606030504020204" pitchFamily="34" charset="0"/>
                <a:cs typeface="Open Sans" panose="020B0606030504020204" pitchFamily="34" charset="0"/>
              </a:rPr>
              <a:t>Davidson County Questions</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p:txBody>
          <a:bodyPr>
            <a:normAutofit fontScale="62500" lnSpcReduction="20000"/>
          </a:bodyPr>
          <a:lstStyle/>
          <a:p>
            <a:r>
              <a:rPr lang="en-US" b="1" dirty="0"/>
              <a:t>Fraudulent Discharge of Liens - we have had a number of fraudulent discharge of liens come through our office recently. </a:t>
            </a:r>
            <a:endParaRPr lang="en-US" b="1" dirty="0" smtClean="0"/>
          </a:p>
          <a:p>
            <a:pPr lvl="1"/>
            <a:r>
              <a:rPr lang="en-US" dirty="0" smtClean="0"/>
              <a:t>55-2-107</a:t>
            </a:r>
            <a:r>
              <a:rPr lang="en-US" dirty="0"/>
              <a:t>. The department shall examine and determine the genuineness, regularity, and legality of every application for a certificate of registration or title for a vehicle and of any other application lawfully made to the department, and may in all cases make investigation as may be necessary or require additional information, and shall reject any application if not satisfied of the genuineness, regularity, or legality of the application or the truth of any statement contained in the application, or for any other reason, when authorized by law. Please contact our division and we will be more than happy to review an application. </a:t>
            </a:r>
            <a:endParaRPr lang="en-US" dirty="0" smtClean="0"/>
          </a:p>
          <a:p>
            <a:endParaRPr lang="en-US" dirty="0" smtClean="0"/>
          </a:p>
          <a:p>
            <a:r>
              <a:rPr lang="en-US" b="1" dirty="0"/>
              <a:t>Proof Of Residency - Vehicle titled to parent(s) out of state with a lien.  Child is a resident of TN.  There has to be a way of registering this vehicle in the state of TN when the title ownership cannot be changed to the child. </a:t>
            </a:r>
            <a:endParaRPr lang="en-US" b="1" dirty="0" smtClean="0"/>
          </a:p>
          <a:p>
            <a:pPr lvl="1"/>
            <a:r>
              <a:rPr lang="en-US" dirty="0"/>
              <a:t>Our statute provides for the registration of vehicles either owned or leased by the applicant. There is no statute that addresses the registration of a vehicle operated by a Tennessee resident, but owned by out-of-state relatives. As the child is neither an owner or a lessee of this vehicle. We do have a Revenue Rule that makes an exception from the registration requirements for students.</a:t>
            </a:r>
          </a:p>
          <a:p>
            <a:pPr lvl="1"/>
            <a:r>
              <a:rPr lang="en-US" dirty="0"/>
              <a:t>As a possible </a:t>
            </a:r>
            <a:r>
              <a:rPr lang="en-US" dirty="0" smtClean="0"/>
              <a:t>solution, </a:t>
            </a:r>
            <a:r>
              <a:rPr lang="en-US" dirty="0"/>
              <a:t>the child could enter into a lease agreement with their parents and they could bring with them the lease agreement. </a:t>
            </a:r>
          </a:p>
          <a:p>
            <a:pPr lvl="1"/>
            <a:endParaRPr lang="en-US" dirty="0"/>
          </a:p>
          <a:p>
            <a:r>
              <a:rPr lang="en-US" b="1" dirty="0"/>
              <a:t>Duplicate titles processed 10 or 15 working days from the original issue date? </a:t>
            </a:r>
            <a:endParaRPr lang="en-US" b="1" dirty="0" smtClean="0"/>
          </a:p>
          <a:p>
            <a:pPr lvl="1"/>
            <a:r>
              <a:rPr lang="en-US" dirty="0" smtClean="0"/>
              <a:t>Vehicle </a:t>
            </a:r>
            <a:r>
              <a:rPr lang="en-US" dirty="0"/>
              <a:t>Services recommends a duplicate certificate of title should not be issued less than fifteen (15) mailing days from the date of issuance of the original title when the owner indicates the title was not received. However, we understand certain situations may require a shorter timeframe. Please check VTRS for the date of the last title issuance. </a:t>
            </a:r>
          </a:p>
          <a:p>
            <a:pPr marL="0" indent="0">
              <a:buNone/>
            </a:pPr>
            <a:endParaRPr lang="en-US" dirty="0"/>
          </a:p>
          <a:p>
            <a:endParaRPr lang="en-US" dirty="0"/>
          </a:p>
        </p:txBody>
      </p:sp>
    </p:spTree>
    <p:extLst>
      <p:ext uri="{BB962C8B-B14F-4D97-AF65-F5344CB8AC3E}">
        <p14:creationId xmlns:p14="http://schemas.microsoft.com/office/powerpoint/2010/main" val="15852263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latin typeface="Open Sans" panose="020B0606030504020204" pitchFamily="34" charset="0"/>
                <a:ea typeface="Open Sans" panose="020B0606030504020204" pitchFamily="34" charset="0"/>
                <a:cs typeface="Open Sans" panose="020B0606030504020204" pitchFamily="34" charset="0"/>
              </a:rPr>
              <a:t>Death, Purchase Date, Odometer and Conjunction “OR”</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p:txBody>
          <a:bodyPr>
            <a:normAutofit fontScale="92500" lnSpcReduction="20000"/>
          </a:bodyPr>
          <a:lstStyle/>
          <a:p>
            <a:r>
              <a:rPr lang="en-US" dirty="0" smtClean="0"/>
              <a:t>When </a:t>
            </a:r>
            <a:r>
              <a:rPr lang="en-US" dirty="0"/>
              <a:t>adding an individual to a title that is NOT a spouse - Does the purchase date and odometer change?  (</a:t>
            </a:r>
            <a:r>
              <a:rPr lang="en-US" dirty="0" smtClean="0"/>
              <a:t>We </a:t>
            </a:r>
            <a:r>
              <a:rPr lang="en-US" dirty="0"/>
              <a:t>know new title/registration is required - No Sales Tax) – </a:t>
            </a:r>
            <a:r>
              <a:rPr lang="en-US" b="1" dirty="0"/>
              <a:t>The purchase date remains the same, but the odometer changes</a:t>
            </a:r>
            <a:r>
              <a:rPr lang="en-US" b="1" dirty="0" smtClean="0"/>
              <a:t>.</a:t>
            </a:r>
          </a:p>
          <a:p>
            <a:pPr marL="0" indent="0">
              <a:buNone/>
            </a:pPr>
            <a:endParaRPr lang="en-US" dirty="0"/>
          </a:p>
          <a:p>
            <a:r>
              <a:rPr lang="en-US" dirty="0" smtClean="0"/>
              <a:t>Vehicle </a:t>
            </a:r>
            <a:r>
              <a:rPr lang="en-US" dirty="0"/>
              <a:t>titled to two individuals (NOT spouses) - One of the owners dies.  When the surviving owner applies for new title/registration - does the purchase date and odometer change? </a:t>
            </a:r>
            <a:r>
              <a:rPr lang="en-US" b="1" dirty="0"/>
              <a:t>The purchase date remains the same, but the odometer changes</a:t>
            </a:r>
            <a:r>
              <a:rPr lang="en-US" b="1" dirty="0" smtClean="0"/>
              <a:t>.</a:t>
            </a:r>
          </a:p>
          <a:p>
            <a:endParaRPr lang="en-US" b="1" dirty="0"/>
          </a:p>
          <a:p>
            <a:r>
              <a:rPr lang="en-US" dirty="0"/>
              <a:t>If a title is in a joint owner joined by the conjunction “</a:t>
            </a:r>
            <a:r>
              <a:rPr lang="en-US" b="1" dirty="0"/>
              <a:t>or</a:t>
            </a:r>
            <a:r>
              <a:rPr lang="en-US" dirty="0"/>
              <a:t>” the survivor can assign the title over to themselves without evidence of death, whether they are surviving spouse or not. </a:t>
            </a:r>
            <a:r>
              <a:rPr lang="en-US" b="1" dirty="0"/>
              <a:t>The conjunction “or” requires only one signature at transfer of ownership.</a:t>
            </a:r>
          </a:p>
          <a:p>
            <a:endParaRPr lang="en-US" dirty="0"/>
          </a:p>
          <a:p>
            <a:pPr marL="0" indent="0">
              <a:buNone/>
            </a:pPr>
            <a:endParaRPr lang="en-US" dirty="0"/>
          </a:p>
        </p:txBody>
      </p:sp>
    </p:spTree>
    <p:extLst>
      <p:ext uri="{BB962C8B-B14F-4D97-AF65-F5344CB8AC3E}">
        <p14:creationId xmlns:p14="http://schemas.microsoft.com/office/powerpoint/2010/main" val="30327212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Important Links</a:t>
            </a:r>
            <a:endParaRPr lang="en-US" dirty="0"/>
          </a:p>
        </p:txBody>
      </p:sp>
      <p:sp>
        <p:nvSpPr>
          <p:cNvPr id="5" name="Content Placeholder 4"/>
          <p:cNvSpPr>
            <a:spLocks noGrp="1"/>
          </p:cNvSpPr>
          <p:nvPr>
            <p:ph idx="1"/>
          </p:nvPr>
        </p:nvSpPr>
        <p:spPr/>
        <p:txBody>
          <a:bodyPr>
            <a:normAutofit fontScale="47500" lnSpcReduction="20000"/>
          </a:bodyPr>
          <a:lstStyle/>
          <a:p>
            <a:pPr lvl="0">
              <a:buClr>
                <a:srgbClr val="E6D395"/>
              </a:buClr>
            </a:pPr>
            <a:r>
              <a:rPr lang="en-US" sz="2900" b="1" dirty="0">
                <a:solidFill>
                  <a:prstClr val="black"/>
                </a:solidFill>
              </a:rPr>
              <a:t>About the Dept. of Revenue (video)</a:t>
            </a:r>
          </a:p>
          <a:p>
            <a:pPr marL="457200" lvl="1" indent="0">
              <a:buClr>
                <a:srgbClr val="E6D395"/>
              </a:buClr>
              <a:buNone/>
            </a:pPr>
            <a:r>
              <a:rPr lang="en-US" sz="2600" u="sng" dirty="0">
                <a:solidFill>
                  <a:prstClr val="black"/>
                </a:solidFill>
                <a:hlinkClick r:id="rId2"/>
              </a:rPr>
              <a:t>https://www.youtube.com/watch?v=EqVehaU27QE&amp;feature=youtu.be</a:t>
            </a:r>
            <a:endParaRPr lang="en-US" sz="2600" b="1" dirty="0">
              <a:solidFill>
                <a:prstClr val="black"/>
              </a:solidFill>
            </a:endParaRPr>
          </a:p>
          <a:p>
            <a:pPr lvl="0">
              <a:buClr>
                <a:srgbClr val="E6D395"/>
              </a:buClr>
            </a:pPr>
            <a:endParaRPr lang="en-US" sz="2600" b="1" dirty="0">
              <a:solidFill>
                <a:prstClr val="black"/>
              </a:solidFill>
            </a:endParaRPr>
          </a:p>
          <a:p>
            <a:pPr lvl="0">
              <a:buClr>
                <a:srgbClr val="E6D395"/>
              </a:buClr>
            </a:pPr>
            <a:r>
              <a:rPr lang="en-US" sz="2900" b="1" dirty="0">
                <a:solidFill>
                  <a:prstClr val="black"/>
                </a:solidFill>
              </a:rPr>
              <a:t>Department of Revenue’s website</a:t>
            </a:r>
          </a:p>
          <a:p>
            <a:pPr marL="457200" lvl="1" indent="0">
              <a:buClr>
                <a:srgbClr val="E6D395"/>
              </a:buClr>
              <a:buNone/>
            </a:pPr>
            <a:r>
              <a:rPr lang="en-US" sz="2600" dirty="0">
                <a:solidFill>
                  <a:prstClr val="black"/>
                </a:solidFill>
                <a:hlinkClick r:id="rId3"/>
              </a:rPr>
              <a:t>https://www.tn.gov/revenue/</a:t>
            </a:r>
            <a:endParaRPr lang="en-US" sz="2600" dirty="0">
              <a:solidFill>
                <a:prstClr val="black"/>
              </a:solidFill>
            </a:endParaRPr>
          </a:p>
          <a:p>
            <a:pPr marL="457200" lvl="1" indent="0">
              <a:buClr>
                <a:srgbClr val="E6D395"/>
              </a:buClr>
              <a:buNone/>
            </a:pPr>
            <a:endParaRPr lang="en-US" sz="2600" dirty="0">
              <a:solidFill>
                <a:prstClr val="black"/>
              </a:solidFill>
            </a:endParaRPr>
          </a:p>
          <a:p>
            <a:pPr lvl="0">
              <a:buClr>
                <a:srgbClr val="E6D395"/>
              </a:buClr>
            </a:pPr>
            <a:r>
              <a:rPr lang="en-US" sz="2900" b="1" dirty="0">
                <a:solidFill>
                  <a:prstClr val="black"/>
                </a:solidFill>
              </a:rPr>
              <a:t>Revenue’s Annual Report</a:t>
            </a:r>
          </a:p>
          <a:p>
            <a:pPr marL="457200" lvl="1" indent="0">
              <a:buClr>
                <a:srgbClr val="E6D395"/>
              </a:buClr>
              <a:buNone/>
            </a:pPr>
            <a:r>
              <a:rPr lang="en-US" sz="2600" dirty="0">
                <a:solidFill>
                  <a:prstClr val="black"/>
                </a:solidFill>
                <a:hlinkClick r:id="rId4"/>
              </a:rPr>
              <a:t>https://www.tn.gov/revenue/news---events/hot-topics/annual-report-now-available.html</a:t>
            </a:r>
            <a:r>
              <a:rPr lang="en-US" sz="2600" dirty="0">
                <a:solidFill>
                  <a:prstClr val="black"/>
                </a:solidFill>
              </a:rPr>
              <a:t> </a:t>
            </a:r>
          </a:p>
          <a:p>
            <a:pPr lvl="1">
              <a:buClr>
                <a:srgbClr val="E6D395"/>
              </a:buClr>
            </a:pPr>
            <a:endParaRPr lang="en-US" sz="2600" dirty="0">
              <a:solidFill>
                <a:prstClr val="black"/>
              </a:solidFill>
            </a:endParaRPr>
          </a:p>
          <a:p>
            <a:pPr lvl="0">
              <a:buClr>
                <a:srgbClr val="E6D395"/>
              </a:buClr>
            </a:pPr>
            <a:r>
              <a:rPr lang="en-US" sz="2900" b="1" dirty="0">
                <a:solidFill>
                  <a:prstClr val="black"/>
                </a:solidFill>
              </a:rPr>
              <a:t>Legislative Summaries </a:t>
            </a:r>
          </a:p>
          <a:p>
            <a:pPr marL="457200" lvl="1" indent="0">
              <a:buClr>
                <a:srgbClr val="E6D395"/>
              </a:buClr>
              <a:buNone/>
            </a:pPr>
            <a:r>
              <a:rPr lang="en-US" sz="2600" dirty="0">
                <a:solidFill>
                  <a:prstClr val="black"/>
                </a:solidFill>
                <a:hlinkClick r:id="rId5"/>
              </a:rPr>
              <a:t>https://www.tn.gov/revenue/tax-resources/legal-resources/legislative-summaries.html</a:t>
            </a:r>
            <a:endParaRPr lang="en-US" sz="2600" dirty="0">
              <a:solidFill>
                <a:prstClr val="black"/>
              </a:solidFill>
            </a:endParaRPr>
          </a:p>
          <a:p>
            <a:pPr marL="457200" lvl="1" indent="0">
              <a:buClr>
                <a:srgbClr val="E6D395"/>
              </a:buClr>
              <a:buNone/>
            </a:pPr>
            <a:endParaRPr lang="en-US" sz="2600" dirty="0">
              <a:solidFill>
                <a:prstClr val="black"/>
              </a:solidFill>
            </a:endParaRPr>
          </a:p>
          <a:p>
            <a:pPr lvl="0">
              <a:buClr>
                <a:srgbClr val="E6D395"/>
              </a:buClr>
            </a:pPr>
            <a:r>
              <a:rPr lang="en-US" sz="2900" b="1" dirty="0">
                <a:solidFill>
                  <a:prstClr val="black"/>
                </a:solidFill>
              </a:rPr>
              <a:t>County Clerk Guide</a:t>
            </a:r>
          </a:p>
          <a:p>
            <a:pPr marL="457200" lvl="1" indent="0">
              <a:buClr>
                <a:srgbClr val="E6D395"/>
              </a:buClr>
              <a:buNone/>
            </a:pPr>
            <a:r>
              <a:rPr lang="en-US" sz="2600" u="sng" dirty="0">
                <a:solidFill>
                  <a:prstClr val="black"/>
                </a:solidFill>
                <a:hlinkClick r:id="rId6"/>
              </a:rPr>
              <a:t>https://tnclerks.zendesk.com</a:t>
            </a:r>
            <a:endParaRPr lang="en-US" sz="2600" u="sng" dirty="0">
              <a:solidFill>
                <a:prstClr val="black"/>
              </a:solidFill>
            </a:endParaRPr>
          </a:p>
          <a:p>
            <a:pPr marL="457200" lvl="1" indent="0">
              <a:buClr>
                <a:srgbClr val="E6D395"/>
              </a:buClr>
              <a:buNone/>
            </a:pPr>
            <a:endParaRPr lang="en-US" sz="2600" u="sng" dirty="0">
              <a:solidFill>
                <a:prstClr val="black"/>
              </a:solidFill>
            </a:endParaRPr>
          </a:p>
          <a:p>
            <a:pPr lvl="0">
              <a:buClr>
                <a:srgbClr val="E6D395"/>
              </a:buClr>
            </a:pPr>
            <a:r>
              <a:rPr lang="en-US" sz="2900" b="1" dirty="0">
                <a:solidFill>
                  <a:prstClr val="black"/>
                </a:solidFill>
              </a:rPr>
              <a:t>VTRS Web Inquiry</a:t>
            </a:r>
          </a:p>
          <a:p>
            <a:pPr marL="400050" lvl="1" indent="0">
              <a:buClr>
                <a:srgbClr val="E6D395"/>
              </a:buClr>
              <a:buNone/>
            </a:pPr>
            <a:r>
              <a:rPr lang="en-US" sz="2600" dirty="0">
                <a:solidFill>
                  <a:prstClr val="black"/>
                </a:solidFill>
                <a:hlinkClick r:id="rId7"/>
              </a:rPr>
              <a:t>https://vehiclelookup.revenue.tn.gov/#/login</a:t>
            </a:r>
            <a:endParaRPr lang="en-US" sz="2600" dirty="0">
              <a:solidFill>
                <a:prstClr val="black"/>
              </a:solidFill>
            </a:endParaRPr>
          </a:p>
          <a:p>
            <a:pPr marL="0" indent="0">
              <a:buNone/>
            </a:pPr>
            <a:endParaRPr lang="en-US" sz="2900" dirty="0" smtClean="0"/>
          </a:p>
          <a:p>
            <a:r>
              <a:rPr lang="en-US" sz="2900" b="1" dirty="0" smtClean="0"/>
              <a:t>Online Law Book</a:t>
            </a:r>
          </a:p>
          <a:p>
            <a:pPr marL="400050" lvl="1" indent="0">
              <a:buNone/>
            </a:pPr>
            <a:r>
              <a:rPr lang="en-US" sz="2500" dirty="0">
                <a:hlinkClick r:id="rId8"/>
              </a:rPr>
              <a:t>http://www.lexisnexis.com/hottopics/tncode</a:t>
            </a:r>
            <a:r>
              <a:rPr lang="en-US" sz="2500" dirty="0" smtClean="0">
                <a:hlinkClick r:id="rId8"/>
              </a:rPr>
              <a:t>/</a:t>
            </a:r>
            <a:endParaRPr lang="en-US" sz="2500" dirty="0" smtClean="0"/>
          </a:p>
          <a:p>
            <a:pPr marL="0" indent="0">
              <a:buNone/>
            </a:pPr>
            <a:endParaRPr lang="en-US" sz="2900" dirty="0" smtClean="0"/>
          </a:p>
          <a:p>
            <a:endParaRPr lang="en-US" sz="3300" dirty="0" smtClean="0"/>
          </a:p>
          <a:p>
            <a:pPr marL="0" indent="0">
              <a:buNone/>
            </a:pPr>
            <a:r>
              <a:rPr lang="en-US" sz="4000" dirty="0"/>
              <a:t> </a:t>
            </a:r>
          </a:p>
          <a:p>
            <a:pPr marL="0" indent="0">
              <a:buNone/>
            </a:pPr>
            <a:endParaRPr lang="en-US" sz="4000" dirty="0" smtClean="0"/>
          </a:p>
          <a:p>
            <a:pPr lvl="1"/>
            <a:endParaRPr lang="en-US" dirty="0"/>
          </a:p>
        </p:txBody>
      </p:sp>
    </p:spTree>
    <p:extLst>
      <p:ext uri="{BB962C8B-B14F-4D97-AF65-F5344CB8AC3E}">
        <p14:creationId xmlns:p14="http://schemas.microsoft.com/office/powerpoint/2010/main" val="914785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Open Sans" panose="020B0606030504020204" pitchFamily="34" charset="0"/>
                <a:ea typeface="Open Sans" panose="020B0606030504020204" pitchFamily="34" charset="0"/>
                <a:cs typeface="Open Sans" panose="020B0606030504020204" pitchFamily="34" charset="0"/>
              </a:rPr>
              <a:t>Surety Bond Process</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a:xfrm>
            <a:off x="76200" y="1143000"/>
            <a:ext cx="8915400" cy="5009265"/>
          </a:xfrm>
        </p:spPr>
        <p:txBody>
          <a:bodyPr>
            <a:normAutofit fontScale="47500" lnSpcReduction="20000"/>
          </a:bodyPr>
          <a:lstStyle/>
          <a:p>
            <a:pPr marL="0" indent="0">
              <a:buNone/>
            </a:pPr>
            <a:r>
              <a:rPr lang="en-US" sz="2500" dirty="0" smtClean="0"/>
              <a:t>If </a:t>
            </a:r>
            <a:r>
              <a:rPr lang="en-US" sz="2500" dirty="0"/>
              <a:t>an applicant is unable to obtain a title to a vehicle through the normal process they can apply to the department if </a:t>
            </a:r>
            <a:r>
              <a:rPr lang="en-US" sz="2500" dirty="0" smtClean="0"/>
              <a:t>they </a:t>
            </a:r>
            <a:r>
              <a:rPr lang="en-US" sz="2500" dirty="0"/>
              <a:t>meet certain criteria for a surety bond. If there are no known security interests and the vehicle has not been reported stolen the department may register the vehicle provided certain criteria are met. The vehicle must be less than 30 years old with a fair market value exceeding three thousand dollars ($3,000.00).The value of the surety bond is calculated at one and one-half (1½) times the fair market value of the vehicle.</a:t>
            </a:r>
          </a:p>
          <a:p>
            <a:pPr marL="0" indent="0">
              <a:buNone/>
            </a:pPr>
            <a:r>
              <a:rPr lang="en-US" sz="2500" dirty="0" smtClean="0"/>
              <a:t>    </a:t>
            </a:r>
            <a:endParaRPr lang="en-US" sz="2500" dirty="0"/>
          </a:p>
          <a:p>
            <a:pPr marL="0" indent="0">
              <a:buNone/>
            </a:pPr>
            <a:r>
              <a:rPr lang="en-US" sz="2500" b="1" dirty="0"/>
              <a:t>Please direct applicants to the surety bond application on our </a:t>
            </a:r>
            <a:r>
              <a:rPr lang="en-US" sz="2500" b="1" dirty="0" smtClean="0"/>
              <a:t>website: </a:t>
            </a:r>
            <a:r>
              <a:rPr lang="en-US" sz="2500" dirty="0">
                <a:hlinkClick r:id="rId3"/>
              </a:rPr>
              <a:t>https://</a:t>
            </a:r>
            <a:r>
              <a:rPr lang="en-US" sz="2500" dirty="0" smtClean="0">
                <a:hlinkClick r:id="rId3"/>
              </a:rPr>
              <a:t>www.tn.gov/content/dam/tn/revenue/documents/forms/titlereg/f1313201Fill-in.pdf</a:t>
            </a:r>
            <a:r>
              <a:rPr lang="en-US" sz="2500" dirty="0" smtClean="0"/>
              <a:t>  </a:t>
            </a:r>
            <a:r>
              <a:rPr lang="en-US" sz="2500" dirty="0"/>
              <a:t>Applications can be emailed to </a:t>
            </a:r>
            <a:r>
              <a:rPr lang="en-US" sz="2500" dirty="0" smtClean="0">
                <a:hlinkClick r:id="rId4"/>
              </a:rPr>
              <a:t>christopher.fischer@tn.gov</a:t>
            </a:r>
            <a:r>
              <a:rPr lang="en-US" sz="2500" dirty="0" smtClean="0"/>
              <a:t>  </a:t>
            </a:r>
            <a:r>
              <a:rPr lang="en-US" sz="2500" dirty="0"/>
              <a:t>The following information will also be requested:</a:t>
            </a:r>
          </a:p>
          <a:p>
            <a:endParaRPr lang="en-US" sz="2500" dirty="0"/>
          </a:p>
          <a:p>
            <a:r>
              <a:rPr lang="en-US" sz="2500" dirty="0" smtClean="0"/>
              <a:t>Verification </a:t>
            </a:r>
            <a:r>
              <a:rPr lang="en-US" sz="2500" dirty="0"/>
              <a:t>of the Vehicle Identification Number (VIN) by a law enforcement officer or licensed dealer, a pencil tracing of an embossed or stamped VIN is acceptable.</a:t>
            </a:r>
          </a:p>
          <a:p>
            <a:r>
              <a:rPr lang="en-US" sz="2500" dirty="0" smtClean="0"/>
              <a:t>A </a:t>
            </a:r>
            <a:r>
              <a:rPr lang="en-US" sz="2500" dirty="0"/>
              <a:t>notarized bill of sale from the last registered owner or a notarized statement from the seller stating why the vehicle was not titled or registered in the seller' name.</a:t>
            </a:r>
          </a:p>
          <a:p>
            <a:r>
              <a:rPr lang="en-US" sz="2500" dirty="0" smtClean="0"/>
              <a:t>In </a:t>
            </a:r>
            <a:r>
              <a:rPr lang="en-US" sz="2500" dirty="0"/>
              <a:t>the absence of a notarized bill of sale or notarized statement, submit a licensed motor vehicle dealer appraisal of the value of the vehicle.</a:t>
            </a:r>
          </a:p>
          <a:p>
            <a:r>
              <a:rPr lang="en-US" sz="2500" dirty="0" smtClean="0"/>
              <a:t>Photographs </a:t>
            </a:r>
            <a:r>
              <a:rPr lang="en-US" sz="2500" dirty="0"/>
              <a:t>of the vehicle in its pre-repaired state. If these are not available,  post-repair photographs must be submitted, along with a notarized statement from the applicant stating that the pre-repair photographs are not available, and that the applicant was unaware that such photographs were required prior to the repairs being made. If no repairs were made, that fact should be reflected in the  statement.</a:t>
            </a:r>
          </a:p>
          <a:p>
            <a:endParaRPr lang="en-US" sz="2500" dirty="0"/>
          </a:p>
          <a:p>
            <a:pPr marL="0" indent="0">
              <a:buNone/>
            </a:pPr>
            <a:r>
              <a:rPr lang="en-US" sz="2500" dirty="0"/>
              <a:t>If the bond has been processed and the applicant is approved a letter of verification is mailed from the Special Investigations Division advising them  they can complete the process at their local county clerk’s office. </a:t>
            </a:r>
          </a:p>
          <a:p>
            <a:endParaRPr lang="en-US" sz="2500" dirty="0"/>
          </a:p>
          <a:p>
            <a:pPr marL="0" indent="0">
              <a:buNone/>
            </a:pPr>
            <a:r>
              <a:rPr lang="en-US" sz="2500" b="1" dirty="0"/>
              <a:t>Contact Information:</a:t>
            </a:r>
          </a:p>
          <a:p>
            <a:pPr marL="0" indent="0">
              <a:buNone/>
            </a:pPr>
            <a:r>
              <a:rPr lang="en-US" sz="2500" dirty="0"/>
              <a:t>Please contact Chris Fischer-Special Investigations / Surety Bonds</a:t>
            </a:r>
          </a:p>
          <a:p>
            <a:pPr marL="0" indent="0">
              <a:buNone/>
            </a:pPr>
            <a:r>
              <a:rPr lang="en-US" sz="2500" dirty="0"/>
              <a:t>Andrew Jackson Building / 11th Floor</a:t>
            </a:r>
          </a:p>
          <a:p>
            <a:pPr marL="0" indent="0">
              <a:buNone/>
            </a:pPr>
            <a:r>
              <a:rPr lang="en-US" sz="2500" dirty="0"/>
              <a:t>Phone: 615-365-6225</a:t>
            </a:r>
          </a:p>
          <a:p>
            <a:pPr marL="0" indent="0">
              <a:buNone/>
            </a:pPr>
            <a:r>
              <a:rPr lang="en-US" sz="2500" dirty="0" smtClean="0">
                <a:hlinkClick r:id="rId4"/>
              </a:rPr>
              <a:t>christopher.fischer@tn.gov</a:t>
            </a:r>
            <a:r>
              <a:rPr lang="en-US" sz="2500" dirty="0" smtClean="0"/>
              <a:t>  </a:t>
            </a:r>
            <a:endParaRPr lang="en-US" sz="2500" dirty="0"/>
          </a:p>
          <a:p>
            <a:endParaRPr lang="en-US" dirty="0"/>
          </a:p>
        </p:txBody>
      </p:sp>
    </p:spTree>
    <p:extLst>
      <p:ext uri="{BB962C8B-B14F-4D97-AF65-F5344CB8AC3E}">
        <p14:creationId xmlns:p14="http://schemas.microsoft.com/office/powerpoint/2010/main" val="1810662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latin typeface="Open Sans" panose="020B0606030504020204" pitchFamily="34" charset="0"/>
                <a:ea typeface="Open Sans" panose="020B0606030504020204" pitchFamily="34" charset="0"/>
                <a:cs typeface="Open Sans" panose="020B0606030504020204" pitchFamily="34" charset="0"/>
              </a:rPr>
              <a:t>Class I, Class II, Low and Medium Speed</a:t>
            </a:r>
            <a:endParaRPr lang="en-US" sz="28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a:xfrm>
            <a:off x="228600" y="1143000"/>
            <a:ext cx="8763000" cy="5333999"/>
          </a:xfrm>
        </p:spPr>
        <p:txBody>
          <a:bodyPr>
            <a:normAutofit fontScale="55000" lnSpcReduction="20000"/>
          </a:bodyPr>
          <a:lstStyle/>
          <a:p>
            <a:pPr marL="0" indent="0" algn="ctr">
              <a:buNone/>
            </a:pPr>
            <a:r>
              <a:rPr lang="en-US" sz="2500" b="1" dirty="0"/>
              <a:t>Off-highway motor vehicles are vehicles that are not driven or moved on a public highway.  Some off-highway vehicles are allowed on certain roads depending on the vehicle type and specifications.  We have 4 plate classes for these vehicles:  Low Speed, Medium Speed, Class I and Class II.</a:t>
            </a:r>
            <a:endParaRPr lang="en-US" sz="2500" dirty="0"/>
          </a:p>
          <a:p>
            <a:pPr marL="0" indent="0">
              <a:buNone/>
            </a:pPr>
            <a:endParaRPr lang="en-US" b="1" dirty="0" smtClean="0"/>
          </a:p>
          <a:p>
            <a:pPr marL="0" indent="0">
              <a:buNone/>
            </a:pPr>
            <a:r>
              <a:rPr lang="en-US" b="1" dirty="0" smtClean="0"/>
              <a:t>REGISTRATION ELIGIBILITY:</a:t>
            </a:r>
          </a:p>
          <a:p>
            <a:pPr marL="0" indent="0">
              <a:buNone/>
            </a:pPr>
            <a:r>
              <a:rPr lang="en-US" b="1" dirty="0" smtClean="0"/>
              <a:t>  </a:t>
            </a:r>
            <a:endParaRPr lang="en-US" b="1" dirty="0"/>
          </a:p>
          <a:p>
            <a:r>
              <a:rPr lang="en-US" b="1" dirty="0" smtClean="0"/>
              <a:t>“Class </a:t>
            </a:r>
            <a:r>
              <a:rPr lang="en-US" b="1" dirty="0"/>
              <a:t>I off-highway vehicle" </a:t>
            </a:r>
            <a:r>
              <a:rPr lang="en-US" dirty="0"/>
              <a:t>means a motorized vehicle with not less than four (4) </a:t>
            </a:r>
            <a:r>
              <a:rPr lang="en-US" dirty="0" smtClean="0"/>
              <a:t>non-highway tires</a:t>
            </a:r>
            <a:r>
              <a:rPr lang="en-US" dirty="0"/>
              <a:t>, nor more than six (6) non-highway tires, whose top speed is greater </a:t>
            </a:r>
            <a:r>
              <a:rPr lang="en-US" dirty="0" smtClean="0"/>
              <a:t>than thirty-five </a:t>
            </a:r>
            <a:r>
              <a:rPr lang="en-US" dirty="0"/>
              <a:t>miles per hour (35 mph), that is limited in engine displacement to </a:t>
            </a:r>
            <a:r>
              <a:rPr lang="en-US" dirty="0" smtClean="0"/>
              <a:t>one thousand </a:t>
            </a:r>
            <a:r>
              <a:rPr lang="en-US" dirty="0"/>
              <a:t>cubic centimeters (1,000 cc) or less and in total dry weight up to two </a:t>
            </a:r>
            <a:r>
              <a:rPr lang="en-US" dirty="0" smtClean="0"/>
              <a:t>thousand five hundred pounds </a:t>
            </a:r>
            <a:r>
              <a:rPr lang="en-US" dirty="0"/>
              <a:t>(2,500 lbs.), that is </a:t>
            </a:r>
            <a:r>
              <a:rPr lang="en-US" dirty="0" smtClean="0"/>
              <a:t>eighty </a:t>
            </a:r>
            <a:r>
              <a:rPr lang="en-US" dirty="0"/>
              <a:t>inches (80") or less in width, and that has a </a:t>
            </a:r>
            <a:r>
              <a:rPr lang="en-US" dirty="0" smtClean="0"/>
              <a:t>non-straddle seating </a:t>
            </a:r>
            <a:r>
              <a:rPr lang="en-US" dirty="0"/>
              <a:t>capable of holding at least two (2) but no more than four (</a:t>
            </a:r>
            <a:r>
              <a:rPr lang="en-US" dirty="0" smtClean="0"/>
              <a:t>4) passengers </a:t>
            </a:r>
            <a:r>
              <a:rPr lang="en-US" dirty="0"/>
              <a:t>and a steering wheel. "Class I off-highway vehicle" includes mini-trucks.</a:t>
            </a:r>
          </a:p>
          <a:p>
            <a:endParaRPr lang="en-US" dirty="0"/>
          </a:p>
          <a:p>
            <a:r>
              <a:rPr lang="en-US" b="1" dirty="0"/>
              <a:t>"Class II off-highway vehicle" </a:t>
            </a:r>
            <a:r>
              <a:rPr lang="en-US" dirty="0"/>
              <a:t>means any off-highway vehicle that is designed to </a:t>
            </a:r>
            <a:r>
              <a:rPr lang="en-US" dirty="0" smtClean="0"/>
              <a:t>be primarily </a:t>
            </a:r>
            <a:r>
              <a:rPr lang="en-US" dirty="0"/>
              <a:t>used for recreational purposes, that has a non-straddle seating capable </a:t>
            </a:r>
            <a:r>
              <a:rPr lang="en-US" dirty="0" smtClean="0"/>
              <a:t>of holding </a:t>
            </a:r>
            <a:r>
              <a:rPr lang="en-US" dirty="0"/>
              <a:t>at least two (2) but no more than four (4) passengers and a steering wheel, </a:t>
            </a:r>
            <a:r>
              <a:rPr lang="en-US" dirty="0" smtClean="0"/>
              <a:t>and that </a:t>
            </a:r>
            <a:r>
              <a:rPr lang="en-US" dirty="0"/>
              <a:t>is commonly referred to as a sand buggy, dune buggy, rock crawler, or sand rail</a:t>
            </a:r>
            <a:r>
              <a:rPr lang="en-US" dirty="0" smtClean="0"/>
              <a:t>. "</a:t>
            </a:r>
            <a:r>
              <a:rPr lang="en-US" dirty="0"/>
              <a:t>Class II off-highway vehicle" does not include a snowmobile or other vehicle </a:t>
            </a:r>
            <a:r>
              <a:rPr lang="en-US" dirty="0" smtClean="0"/>
              <a:t>designed to </a:t>
            </a:r>
            <a:r>
              <a:rPr lang="en-US" dirty="0"/>
              <a:t>travel exclusively over snow or ice</a:t>
            </a:r>
            <a:r>
              <a:rPr lang="en-US" dirty="0" smtClean="0"/>
              <a:t>.</a:t>
            </a:r>
          </a:p>
          <a:p>
            <a:pPr marL="0" indent="0">
              <a:buNone/>
            </a:pPr>
            <a:endParaRPr lang="en-US" dirty="0"/>
          </a:p>
          <a:p>
            <a:pPr marL="0" indent="0">
              <a:buNone/>
            </a:pPr>
            <a:r>
              <a:rPr lang="en-US" i="1" u="sng" dirty="0"/>
              <a:t>Class I/Class II NOTES: </a:t>
            </a:r>
            <a:endParaRPr lang="en-US" dirty="0"/>
          </a:p>
          <a:p>
            <a:r>
              <a:rPr lang="en-US" dirty="0" smtClean="0"/>
              <a:t>No </a:t>
            </a:r>
            <a:r>
              <a:rPr lang="en-US" dirty="0"/>
              <a:t>affidavit is required for these classes. </a:t>
            </a:r>
          </a:p>
          <a:p>
            <a:r>
              <a:rPr lang="en-US" dirty="0"/>
              <a:t>Registrants should understand that vehicles registered with these classes may only operate the vehicle on county roads or in other instances provided for by statute</a:t>
            </a:r>
            <a:r>
              <a:rPr lang="en-US" dirty="0" smtClean="0"/>
              <a:t>. </a:t>
            </a:r>
            <a:r>
              <a:rPr lang="en-US" i="1" dirty="0"/>
              <a:t>TCA 55-8-203 &amp; 55-8-185 define where these vehicle are allowed.  TCA 55-8-203 also details further requirements that these vehicles must possess before they may be operated on the designated roads.</a:t>
            </a:r>
            <a:endParaRPr lang="en-US" dirty="0" smtClean="0"/>
          </a:p>
          <a:p>
            <a:pPr marL="0" indent="0">
              <a:buNone/>
            </a:pPr>
            <a:endParaRPr lang="en-US" dirty="0" smtClean="0"/>
          </a:p>
        </p:txBody>
      </p:sp>
    </p:spTree>
    <p:extLst>
      <p:ext uri="{BB962C8B-B14F-4D97-AF65-F5344CB8AC3E}">
        <p14:creationId xmlns:p14="http://schemas.microsoft.com/office/powerpoint/2010/main" val="870410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latin typeface="Open Sans" panose="020B0606030504020204" pitchFamily="34" charset="0"/>
                <a:ea typeface="Open Sans" panose="020B0606030504020204" pitchFamily="34" charset="0"/>
                <a:cs typeface="Open Sans" panose="020B0606030504020204" pitchFamily="34" charset="0"/>
              </a:rPr>
              <a:t>Class I, Class II, Low and Medium </a:t>
            </a:r>
            <a:r>
              <a:rPr lang="en-US" sz="2400" dirty="0" smtClean="0">
                <a:latin typeface="Open Sans" panose="020B0606030504020204" pitchFamily="34" charset="0"/>
                <a:ea typeface="Open Sans" panose="020B0606030504020204" pitchFamily="34" charset="0"/>
                <a:cs typeface="Open Sans" panose="020B0606030504020204" pitchFamily="34" charset="0"/>
              </a:rPr>
              <a:t>Speed continued: </a:t>
            </a:r>
            <a:endParaRPr lang="en-US" sz="2400" dirty="0"/>
          </a:p>
        </p:txBody>
      </p:sp>
      <p:sp>
        <p:nvSpPr>
          <p:cNvPr id="3" name="Content Placeholder 2"/>
          <p:cNvSpPr>
            <a:spLocks noGrp="1"/>
          </p:cNvSpPr>
          <p:nvPr>
            <p:ph idx="1"/>
          </p:nvPr>
        </p:nvSpPr>
        <p:spPr/>
        <p:txBody>
          <a:bodyPr>
            <a:normAutofit fontScale="70000" lnSpcReduction="20000"/>
          </a:bodyPr>
          <a:lstStyle/>
          <a:p>
            <a:r>
              <a:rPr lang="en-US" b="1" dirty="0"/>
              <a:t>"Low speed vehicle" </a:t>
            </a:r>
            <a:r>
              <a:rPr lang="en-US" dirty="0"/>
              <a:t>means any four-wheeled electric or gasoline vehicle, excluding golf carts, whose top speed is greater than twenty miles per hour (20 mph) but not greater than twenty-five miles per hour (25 mph), including neighborhood electric vehicles. Low speed vehicles must comply with the standards in 49 CFR 571.500.</a:t>
            </a:r>
          </a:p>
          <a:p>
            <a:endParaRPr lang="en-US" dirty="0"/>
          </a:p>
          <a:p>
            <a:pPr lvl="0"/>
            <a:r>
              <a:rPr lang="en-US" b="1" dirty="0"/>
              <a:t>"Medium speed vehicle"</a:t>
            </a:r>
            <a:r>
              <a:rPr lang="en-US" dirty="0"/>
              <a:t> means any four-wheeled electric or gasoline-powered vehicle, excluding golf carts, whose top speed is greater than thirty miles per hour (30 mph), but whose maximum speed allowed is thirty-five miles per hour (35 mph) only on streets with a forty mile per hour (40 mph) or less posted speed limit pursuant to § 55-8-191(b)(1), including neighborhood electric vehicles and mini-trucks. Medium speed vehicles must meet or exceed the federal safety standards set forth in 49 CFR 571.500, except as otherwise provided in § 55-4-136.</a:t>
            </a:r>
          </a:p>
          <a:p>
            <a:endParaRPr lang="en-US" i="1" dirty="0"/>
          </a:p>
          <a:p>
            <a:pPr marL="0" indent="0">
              <a:buNone/>
            </a:pPr>
            <a:r>
              <a:rPr lang="en-US" i="1" u="sng" dirty="0"/>
              <a:t>Low/Medium NOTES: </a:t>
            </a:r>
            <a:endParaRPr lang="en-US" i="1" dirty="0"/>
          </a:p>
          <a:p>
            <a:r>
              <a:rPr lang="en-US" dirty="0"/>
              <a:t>An affidavit is required for these classes. </a:t>
            </a:r>
          </a:p>
          <a:p>
            <a:pPr marL="0" indent="0">
              <a:buNone/>
            </a:pPr>
            <a:endParaRPr lang="en-US" dirty="0"/>
          </a:p>
          <a:p>
            <a:pPr marL="0" indent="0">
              <a:buNone/>
            </a:pPr>
            <a:endParaRPr lang="en-US" dirty="0"/>
          </a:p>
          <a:p>
            <a:pPr marL="0" indent="0">
              <a:buNone/>
            </a:pPr>
            <a:r>
              <a:rPr lang="en-US" dirty="0"/>
              <a:t>For more information, please visit the County Clerk Guide page:</a:t>
            </a:r>
          </a:p>
          <a:p>
            <a:pPr marL="0" indent="0">
              <a:buNone/>
            </a:pPr>
            <a:r>
              <a:rPr lang="en-US" dirty="0">
                <a:hlinkClick r:id="rId2"/>
              </a:rPr>
              <a:t>https://tnclerks.zendesk.com/hc/en-us/articles/360000374303-CLASS-I-CLASS-II-OFF-HIGHWAY-VEHICLE-OHV-PLATES</a:t>
            </a:r>
            <a:r>
              <a:rPr lang="en-US" dirty="0"/>
              <a:t> </a:t>
            </a:r>
          </a:p>
        </p:txBody>
      </p:sp>
    </p:spTree>
    <p:extLst>
      <p:ext uri="{BB962C8B-B14F-4D97-AF65-F5344CB8AC3E}">
        <p14:creationId xmlns:p14="http://schemas.microsoft.com/office/powerpoint/2010/main" val="1089271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100" dirty="0">
                <a:latin typeface="Open Sans" panose="020B0606030504020204" pitchFamily="34" charset="0"/>
                <a:ea typeface="Open Sans" panose="020B0606030504020204" pitchFamily="34" charset="0"/>
                <a:cs typeface="Open Sans" panose="020B0606030504020204" pitchFamily="34" charset="0"/>
              </a:rPr>
              <a:t>Class I, Class II, </a:t>
            </a:r>
            <a:r>
              <a:rPr lang="en-US" sz="1100" dirty="0" smtClean="0">
                <a:latin typeface="Open Sans" panose="020B0606030504020204" pitchFamily="34" charset="0"/>
                <a:ea typeface="Open Sans" panose="020B0606030504020204" pitchFamily="34" charset="0"/>
                <a:cs typeface="Open Sans" panose="020B0606030504020204" pitchFamily="34" charset="0"/>
              </a:rPr>
              <a:t/>
            </a:r>
            <a:br>
              <a:rPr lang="en-US" sz="1100" dirty="0" smtClean="0">
                <a:latin typeface="Open Sans" panose="020B0606030504020204" pitchFamily="34" charset="0"/>
                <a:ea typeface="Open Sans" panose="020B0606030504020204" pitchFamily="34" charset="0"/>
                <a:cs typeface="Open Sans" panose="020B0606030504020204" pitchFamily="34" charset="0"/>
              </a:rPr>
            </a:br>
            <a:r>
              <a:rPr lang="en-US" sz="1100" dirty="0" smtClean="0">
                <a:latin typeface="Open Sans" panose="020B0606030504020204" pitchFamily="34" charset="0"/>
                <a:ea typeface="Open Sans" panose="020B0606030504020204" pitchFamily="34" charset="0"/>
                <a:cs typeface="Open Sans" panose="020B0606030504020204" pitchFamily="34" charset="0"/>
              </a:rPr>
              <a:t>Low </a:t>
            </a:r>
            <a:r>
              <a:rPr lang="en-US" sz="1100" dirty="0">
                <a:latin typeface="Open Sans" panose="020B0606030504020204" pitchFamily="34" charset="0"/>
                <a:ea typeface="Open Sans" panose="020B0606030504020204" pitchFamily="34" charset="0"/>
                <a:cs typeface="Open Sans" panose="020B0606030504020204" pitchFamily="34" charset="0"/>
              </a:rPr>
              <a:t>and Medium </a:t>
            </a:r>
            <a:r>
              <a:rPr lang="en-US" sz="1100" dirty="0" smtClean="0">
                <a:latin typeface="Open Sans" panose="020B0606030504020204" pitchFamily="34" charset="0"/>
                <a:ea typeface="Open Sans" panose="020B0606030504020204" pitchFamily="34" charset="0"/>
                <a:cs typeface="Open Sans" panose="020B0606030504020204" pitchFamily="34" charset="0"/>
              </a:rPr>
              <a:t>Speed Chart</a:t>
            </a:r>
            <a:endParaRPr lang="en-US" sz="1100" dirty="0">
              <a:latin typeface="Open Sans" panose="020B0606030504020204" pitchFamily="34" charset="0"/>
              <a:ea typeface="Open Sans" panose="020B0606030504020204" pitchFamily="34" charset="0"/>
              <a:cs typeface="Open Sans" panose="020B0606030504020204" pitchFamily="34" charset="0"/>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228600"/>
            <a:ext cx="4267200" cy="64798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04034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Open Sans" panose="020B0606030504020204" pitchFamily="34" charset="0"/>
                <a:ea typeface="Open Sans" panose="020B0606030504020204" pitchFamily="34" charset="0"/>
                <a:cs typeface="Open Sans" panose="020B0606030504020204" pitchFamily="34" charset="0"/>
              </a:rPr>
              <a:t>Relinquishing Rights - Personalized Plates </a:t>
            </a:r>
          </a:p>
        </p:txBody>
      </p:sp>
      <p:sp>
        <p:nvSpPr>
          <p:cNvPr id="5" name="Content Placeholder 4"/>
          <p:cNvSpPr>
            <a:spLocks noGrp="1"/>
          </p:cNvSpPr>
          <p:nvPr>
            <p:ph idx="1"/>
          </p:nvPr>
        </p:nvSpPr>
        <p:spPr/>
        <p:txBody>
          <a:bodyPr>
            <a:normAutofit fontScale="92500" lnSpcReduction="20000"/>
          </a:bodyPr>
          <a:lstStyle/>
          <a:p>
            <a:r>
              <a:rPr lang="en-US" sz="2200" dirty="0" smtClean="0"/>
              <a:t>Relinquishing rights to a plate can only be done on a personalized or specialty personalized plate. </a:t>
            </a:r>
          </a:p>
          <a:p>
            <a:pPr marL="0" indent="0">
              <a:buNone/>
            </a:pPr>
            <a:endParaRPr lang="en-US" sz="2200" dirty="0" smtClean="0"/>
          </a:p>
          <a:p>
            <a:r>
              <a:rPr lang="en-US" sz="2200" dirty="0" smtClean="0"/>
              <a:t>EXCEPTION: </a:t>
            </a:r>
          </a:p>
          <a:p>
            <a:pPr lvl="1"/>
            <a:r>
              <a:rPr lang="en-US" sz="2200" dirty="0"/>
              <a:t>If a new specialty plate is sent to the county office along with a listing of assigned applicants, these plates can be relinquished only if they have not been picked up from the county. </a:t>
            </a:r>
          </a:p>
          <a:p>
            <a:pPr lvl="1"/>
            <a:r>
              <a:rPr lang="en-US" sz="2200" dirty="0"/>
              <a:t>The person who the plate is being relinquished to will not have to pay the $35.00 specialty fee that has already been remitted for this plate to be produced. </a:t>
            </a:r>
            <a:endParaRPr lang="en-US" sz="2200" dirty="0" smtClean="0"/>
          </a:p>
          <a:p>
            <a:pPr marL="457200" lvl="1" indent="0">
              <a:buNone/>
            </a:pPr>
            <a:endParaRPr lang="en-US" sz="2200" dirty="0" smtClean="0"/>
          </a:p>
          <a:p>
            <a:pPr marL="400050"/>
            <a:r>
              <a:rPr lang="en-US" sz="2200" dirty="0" smtClean="0"/>
              <a:t>Required documentation:</a:t>
            </a:r>
          </a:p>
          <a:p>
            <a:pPr marL="800100" lvl="1"/>
            <a:r>
              <a:rPr lang="en-US" sz="2200" dirty="0" smtClean="0"/>
              <a:t>Notarized affidavit </a:t>
            </a:r>
            <a:r>
              <a:rPr lang="en-US" sz="2200" dirty="0"/>
              <a:t>from current owner to new owner </a:t>
            </a:r>
            <a:r>
              <a:rPr lang="en-US" sz="2200" dirty="0" smtClean="0"/>
              <a:t>stating </a:t>
            </a:r>
            <a:r>
              <a:rPr lang="en-US" sz="2200" dirty="0"/>
              <a:t>they are relinquishing rights to the </a:t>
            </a:r>
            <a:r>
              <a:rPr lang="en-US" sz="2200" dirty="0" smtClean="0"/>
              <a:t>customer.</a:t>
            </a:r>
          </a:p>
          <a:p>
            <a:pPr marL="800100" lvl="1"/>
            <a:r>
              <a:rPr lang="en-US" sz="2200" dirty="0" smtClean="0"/>
              <a:t>County </a:t>
            </a:r>
            <a:r>
              <a:rPr lang="en-US" sz="2200" dirty="0"/>
              <a:t>must email proof of relinquish of rights to the </a:t>
            </a:r>
            <a:r>
              <a:rPr lang="en-US" sz="2200" dirty="0" smtClean="0"/>
              <a:t>Plate </a:t>
            </a:r>
            <a:r>
              <a:rPr lang="en-US" sz="2200" dirty="0"/>
              <a:t>and Supply Team at </a:t>
            </a:r>
            <a:r>
              <a:rPr lang="en-US" sz="2200" dirty="0" smtClean="0">
                <a:hlinkClick r:id="rId3"/>
              </a:rPr>
              <a:t>dg_plate&amp;supply.team@tn.gov</a:t>
            </a:r>
            <a:r>
              <a:rPr lang="en-US" sz="2200" dirty="0" smtClean="0"/>
              <a:t> .</a:t>
            </a:r>
            <a:endParaRPr lang="en-US" sz="2200" dirty="0"/>
          </a:p>
          <a:p>
            <a:pPr marL="800100" lvl="1"/>
            <a:endParaRPr lang="en-US" dirty="0">
              <a:latin typeface="Book Antiqua" panose="02040602050305030304" pitchFamily="18" charset="0"/>
            </a:endParaRPr>
          </a:p>
          <a:p>
            <a:pPr marL="400050"/>
            <a:endParaRPr lang="en-US" dirty="0">
              <a:latin typeface="+mn-lt"/>
            </a:endParaRPr>
          </a:p>
          <a:p>
            <a:pPr lvl="1"/>
            <a:endParaRPr lang="en-US" dirty="0"/>
          </a:p>
        </p:txBody>
      </p:sp>
    </p:spTree>
    <p:extLst>
      <p:ext uri="{BB962C8B-B14F-4D97-AF65-F5344CB8AC3E}">
        <p14:creationId xmlns:p14="http://schemas.microsoft.com/office/powerpoint/2010/main" val="37858401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Open Sans" panose="020B0606030504020204" pitchFamily="34" charset="0"/>
                <a:ea typeface="Open Sans" panose="020B0606030504020204" pitchFamily="34" charset="0"/>
                <a:cs typeface="Open Sans" panose="020B0606030504020204" pitchFamily="34" charset="0"/>
              </a:rPr>
              <a:t>Relinquishing Rights Transaction:</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sz="1900" b="1" dirty="0" smtClean="0"/>
              <a:t>There is not an official transaction to relinquish rights. You would simply do the transaction for the type of service the customer is needing.</a:t>
            </a:r>
          </a:p>
          <a:p>
            <a:pPr marL="457200" lvl="1" indent="0">
              <a:buNone/>
            </a:pPr>
            <a:r>
              <a:rPr lang="en-US" sz="1900" dirty="0" smtClean="0"/>
              <a:t>Examples:</a:t>
            </a:r>
          </a:p>
          <a:p>
            <a:pPr lvl="1"/>
            <a:r>
              <a:rPr lang="en-US" sz="1900" dirty="0" smtClean="0"/>
              <a:t>If </a:t>
            </a:r>
            <a:r>
              <a:rPr lang="en-US" sz="1900" dirty="0"/>
              <a:t>the customer is putting the </a:t>
            </a:r>
            <a:r>
              <a:rPr lang="en-US" sz="1900" dirty="0" smtClean="0"/>
              <a:t>personalized plate </a:t>
            </a:r>
            <a:r>
              <a:rPr lang="en-US" sz="1900" dirty="0"/>
              <a:t>on a vehicle that </a:t>
            </a:r>
            <a:r>
              <a:rPr lang="en-US" sz="1900" dirty="0" smtClean="0"/>
              <a:t>is already </a:t>
            </a:r>
            <a:r>
              <a:rPr lang="en-US" sz="1900" dirty="0"/>
              <a:t>titled in their name but </a:t>
            </a:r>
            <a:r>
              <a:rPr lang="en-US" sz="1900" dirty="0" smtClean="0"/>
              <a:t>will be </a:t>
            </a:r>
            <a:r>
              <a:rPr lang="en-US" sz="1900" dirty="0"/>
              <a:t>receiving credit for the unused portion of the current </a:t>
            </a:r>
            <a:r>
              <a:rPr lang="en-US" sz="1900" dirty="0" smtClean="0"/>
              <a:t>registration </a:t>
            </a:r>
            <a:r>
              <a:rPr lang="en-US" sz="1900" dirty="0"/>
              <a:t>that is on that vehicle, it will be an O03 </a:t>
            </a:r>
            <a:r>
              <a:rPr lang="en-US" sz="1900" dirty="0" smtClean="0"/>
              <a:t>transaction</a:t>
            </a:r>
            <a:r>
              <a:rPr lang="en-US" sz="1900" dirty="0"/>
              <a:t>. </a:t>
            </a:r>
            <a:endParaRPr lang="en-US" sz="1900" dirty="0" smtClean="0"/>
          </a:p>
          <a:p>
            <a:pPr lvl="1"/>
            <a:r>
              <a:rPr lang="en-US" sz="1900" dirty="0"/>
              <a:t>If the service is being done at the same time as the current </a:t>
            </a:r>
            <a:r>
              <a:rPr lang="en-US" sz="1900" dirty="0" smtClean="0"/>
              <a:t>registration </a:t>
            </a:r>
            <a:r>
              <a:rPr lang="en-US" sz="1900" dirty="0"/>
              <a:t>expires, it will be an O17 transaction</a:t>
            </a:r>
            <a:r>
              <a:rPr lang="en-US" sz="1900" dirty="0" smtClean="0"/>
              <a:t>.</a:t>
            </a:r>
          </a:p>
          <a:p>
            <a:pPr lvl="1"/>
            <a:endParaRPr lang="en-US" dirty="0" smtClean="0"/>
          </a:p>
          <a:p>
            <a:pPr marL="0" indent="0">
              <a:buNone/>
            </a:pPr>
            <a:r>
              <a:rPr lang="en-US" sz="1900" b="1" dirty="0" smtClean="0"/>
              <a:t>Steps to relinquish rights to a Personalized plate:</a:t>
            </a:r>
            <a:endParaRPr lang="en-US" sz="1900" b="1" dirty="0"/>
          </a:p>
          <a:p>
            <a:pPr marL="400050"/>
            <a:r>
              <a:rPr lang="en-US" sz="1900" dirty="0" smtClean="0"/>
              <a:t>When an individual is relinquishing rights of a personalized plate to another individual, please follow the steps below:</a:t>
            </a:r>
          </a:p>
          <a:p>
            <a:pPr marL="800100" lvl="1"/>
            <a:r>
              <a:rPr lang="en-US" sz="1900" dirty="0" smtClean="0"/>
              <a:t>Notarized affidavit from current owner to new owner </a:t>
            </a:r>
            <a:r>
              <a:rPr lang="en-US" sz="1900" dirty="0"/>
              <a:t>they are relinquishing rights to the customer</a:t>
            </a:r>
            <a:r>
              <a:rPr lang="en-US" sz="1900" dirty="0" smtClean="0"/>
              <a:t>.</a:t>
            </a:r>
          </a:p>
          <a:p>
            <a:pPr marL="800100" lvl="1"/>
            <a:r>
              <a:rPr lang="en-US" sz="1900" dirty="0" smtClean="0"/>
              <a:t>Full fees for plate must be paid by new owner.</a:t>
            </a:r>
          </a:p>
          <a:p>
            <a:pPr marL="800100" lvl="1"/>
            <a:r>
              <a:rPr lang="en-US" sz="1900" dirty="0" smtClean="0"/>
              <a:t>County must email </a:t>
            </a:r>
            <a:r>
              <a:rPr lang="en-US" sz="1900" dirty="0" smtClean="0">
                <a:hlinkClick r:id="rId3"/>
              </a:rPr>
              <a:t>dg_plate&amp;supply.team@tn.gov</a:t>
            </a:r>
            <a:r>
              <a:rPr lang="en-US" sz="1900" dirty="0" smtClean="0"/>
              <a:t> with proof of relinquished rights and Multi-purpose application so the team can update ownership of the personalized plate. </a:t>
            </a:r>
          </a:p>
          <a:p>
            <a:pPr marL="800100" lvl="1"/>
            <a:r>
              <a:rPr lang="en-US" sz="1900" dirty="0"/>
              <a:t>Customer </a:t>
            </a:r>
            <a:r>
              <a:rPr lang="en-US" sz="1900" dirty="0" smtClean="0"/>
              <a:t>may be handed the original plate by former owner. New plate will not be produced unless county specifies that is what the customer wants. </a:t>
            </a:r>
            <a:endParaRPr lang="en-US" sz="1900" dirty="0"/>
          </a:p>
          <a:p>
            <a:pPr marL="457200" lvl="1" indent="0">
              <a:buNone/>
            </a:pPr>
            <a:endParaRPr lang="en-US" dirty="0">
              <a:latin typeface="+mn-lt"/>
            </a:endParaRPr>
          </a:p>
        </p:txBody>
      </p:sp>
    </p:spTree>
    <p:extLst>
      <p:ext uri="{BB962C8B-B14F-4D97-AF65-F5344CB8AC3E}">
        <p14:creationId xmlns:p14="http://schemas.microsoft.com/office/powerpoint/2010/main" val="1247750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Open Sans" panose="020B0606030504020204" pitchFamily="34" charset="0"/>
                <a:ea typeface="Open Sans" panose="020B0606030504020204" pitchFamily="34" charset="0"/>
                <a:cs typeface="Open Sans" panose="020B0606030504020204" pitchFamily="34" charset="0"/>
              </a:rPr>
              <a:t>Non-Repairable – Red KY Titles</a:t>
            </a:r>
            <a:r>
              <a:rPr lang="en-US" dirty="0" smtClean="0"/>
              <a:t>	</a:t>
            </a:r>
            <a:endParaRPr lang="en-US" dirty="0"/>
          </a:p>
        </p:txBody>
      </p:sp>
      <p:sp>
        <p:nvSpPr>
          <p:cNvPr id="3" name="Content Placeholder 2"/>
          <p:cNvSpPr>
            <a:spLocks noGrp="1"/>
          </p:cNvSpPr>
          <p:nvPr>
            <p:ph idx="1"/>
          </p:nvPr>
        </p:nvSpPr>
        <p:spPr/>
        <p:txBody>
          <a:bodyPr>
            <a:normAutofit fontScale="85000" lnSpcReduction="20000"/>
          </a:bodyPr>
          <a:lstStyle/>
          <a:p>
            <a:r>
              <a:rPr lang="en-US" dirty="0"/>
              <a:t>A Kentucky red title means it’s been heavily damaged and carries a salvage title so it’s not street legal. This is comparable to Tennessee’s Non-Repairable Title; therefore, a regular title cannot be issued. At most we can issue a Tennessee Non-Repairable title. No tags can be </a:t>
            </a:r>
            <a:r>
              <a:rPr lang="en-US" dirty="0" smtClean="0"/>
              <a:t>issued for a Non-Repairable. </a:t>
            </a:r>
            <a:endParaRPr lang="en-US" dirty="0"/>
          </a:p>
          <a:p>
            <a:endParaRPr lang="en-US" dirty="0" smtClean="0"/>
          </a:p>
          <a:p>
            <a:r>
              <a:rPr lang="en-US" dirty="0" smtClean="0"/>
              <a:t>A </a:t>
            </a:r>
            <a:r>
              <a:rPr lang="en-US" dirty="0"/>
              <a:t>“</a:t>
            </a:r>
            <a:r>
              <a:rPr lang="en-US" b="1" dirty="0"/>
              <a:t>Non-repairable vehicle</a:t>
            </a:r>
            <a:r>
              <a:rPr lang="en-US" dirty="0"/>
              <a:t>” is a passenger motor vehicle which is incapable of </a:t>
            </a:r>
            <a:r>
              <a:rPr lang="en-US" dirty="0" smtClean="0"/>
              <a:t>safe operation </a:t>
            </a:r>
            <a:r>
              <a:rPr lang="en-US" dirty="0"/>
              <a:t>for use on roads or highways and which has no resale value, except as a</a:t>
            </a:r>
            <a:br>
              <a:rPr lang="en-US" dirty="0"/>
            </a:br>
            <a:r>
              <a:rPr lang="en-US" dirty="0"/>
              <a:t>source for parts or scrap.</a:t>
            </a:r>
          </a:p>
          <a:p>
            <a:r>
              <a:rPr lang="en-US" dirty="0"/>
              <a:t>A “</a:t>
            </a:r>
            <a:r>
              <a:rPr lang="en-US" b="1" dirty="0"/>
              <a:t>Non-repairable Certificate</a:t>
            </a:r>
            <a:r>
              <a:rPr lang="en-US" dirty="0"/>
              <a:t>” also known as a non-repairable title is an </a:t>
            </a:r>
            <a:r>
              <a:rPr lang="en-US" dirty="0" smtClean="0"/>
              <a:t>ownership document </a:t>
            </a:r>
            <a:r>
              <a:rPr lang="en-US" dirty="0"/>
              <a:t>issued by the state to the owner of a non-repairable vehicle</a:t>
            </a:r>
            <a:r>
              <a:rPr lang="en-US" dirty="0" smtClean="0"/>
              <a:t>.</a:t>
            </a:r>
          </a:p>
          <a:p>
            <a:endParaRPr lang="en-US" dirty="0"/>
          </a:p>
          <a:p>
            <a:pPr marL="0" indent="0">
              <a:buNone/>
            </a:pPr>
            <a:r>
              <a:rPr lang="en-US" b="1" dirty="0" smtClean="0"/>
              <a:t>Note: </a:t>
            </a:r>
            <a:r>
              <a:rPr lang="en-US" dirty="0"/>
              <a:t>A passenger motor vehicle for which a </a:t>
            </a:r>
            <a:r>
              <a:rPr lang="en-US" dirty="0" smtClean="0"/>
              <a:t>Non-Repairable </a:t>
            </a:r>
            <a:r>
              <a:rPr lang="en-US" dirty="0"/>
              <a:t>vehicle certificate has been issued </a:t>
            </a:r>
            <a:r>
              <a:rPr lang="en-US" b="1" dirty="0"/>
              <a:t>can never be titled or registered for use on roads or highways</a:t>
            </a:r>
            <a:r>
              <a:rPr lang="en-US" dirty="0"/>
              <a:t>. </a:t>
            </a:r>
            <a:endParaRPr lang="en-US" dirty="0" smtClean="0"/>
          </a:p>
        </p:txBody>
      </p:sp>
    </p:spTree>
    <p:extLst>
      <p:ext uri="{BB962C8B-B14F-4D97-AF65-F5344CB8AC3E}">
        <p14:creationId xmlns:p14="http://schemas.microsoft.com/office/powerpoint/2010/main" val="3567916507"/>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7787</TotalTime>
  <Words>3199</Words>
  <Application>Microsoft Office PowerPoint</Application>
  <PresentationFormat>On-screen Show (4:3)</PresentationFormat>
  <Paragraphs>280</Paragraphs>
  <Slides>25</Slides>
  <Notes>23</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PowerPoint B</vt:lpstr>
      <vt:lpstr>Vehicle Services Division</vt:lpstr>
      <vt:lpstr>Vehicle Services Q&amp;A Topics</vt:lpstr>
      <vt:lpstr>Surety Bond Process</vt:lpstr>
      <vt:lpstr>Class I, Class II, Low and Medium Speed</vt:lpstr>
      <vt:lpstr>Class I, Class II, Low and Medium Speed continued: </vt:lpstr>
      <vt:lpstr>Class I, Class II,  Low and Medium Speed Chart</vt:lpstr>
      <vt:lpstr>Relinquishing Rights - Personalized Plates </vt:lpstr>
      <vt:lpstr>Relinquishing Rights Transaction:</vt:lpstr>
      <vt:lpstr>Non-Repairable – Red KY Titles </vt:lpstr>
      <vt:lpstr>Salvage Vehicles</vt:lpstr>
      <vt:lpstr>Salvage Vehicles cont.</vt:lpstr>
      <vt:lpstr>Rebuilt Process</vt:lpstr>
      <vt:lpstr>Rebuilt Process cont.</vt:lpstr>
      <vt:lpstr>Rebuilt Process cont.</vt:lpstr>
      <vt:lpstr>TRUSTS – What is a trust?</vt:lpstr>
      <vt:lpstr>Types of Trusts:</vt:lpstr>
      <vt:lpstr>Types of Trusts continued:</vt:lpstr>
      <vt:lpstr>Titling and Registering Vehicles in a Trust</vt:lpstr>
      <vt:lpstr>Facts to Know About Trusts:</vt:lpstr>
      <vt:lpstr>Commercial Vehicles</vt:lpstr>
      <vt:lpstr>Motor Carrier – IRP/Apportioned Registration</vt:lpstr>
      <vt:lpstr>Motor Carrier - IRP/Apportioned Registrations cont.</vt:lpstr>
      <vt:lpstr>Davidson County Questions</vt:lpstr>
      <vt:lpstr>Death, Purchase Date, Odometer and Conjunction “OR”</vt:lpstr>
      <vt:lpstr>Important Links</vt:lpstr>
    </vt:vector>
  </TitlesOfParts>
  <Company>State of Tennessee: Finance &amp; Administration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Wehlage</dc:creator>
  <cp:lastModifiedBy>Allison Raymer</cp:lastModifiedBy>
  <cp:revision>202</cp:revision>
  <cp:lastPrinted>2018-11-05T20:41:10Z</cp:lastPrinted>
  <dcterms:created xsi:type="dcterms:W3CDTF">2015-04-20T20:00:32Z</dcterms:created>
  <dcterms:modified xsi:type="dcterms:W3CDTF">2018-11-08T21:16:25Z</dcterms:modified>
</cp:coreProperties>
</file>