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1" r:id="rId2"/>
  </p:sldMasterIdLst>
  <p:notesMasterIdLst>
    <p:notesMasterId r:id="rId58"/>
  </p:notesMasterIdLst>
  <p:handoutMasterIdLst>
    <p:handoutMasterId r:id="rId59"/>
  </p:handoutMasterIdLst>
  <p:sldIdLst>
    <p:sldId id="256" r:id="rId3"/>
    <p:sldId id="265" r:id="rId4"/>
    <p:sldId id="333" r:id="rId5"/>
    <p:sldId id="388" r:id="rId6"/>
    <p:sldId id="334" r:id="rId7"/>
    <p:sldId id="323" r:id="rId8"/>
    <p:sldId id="335" r:id="rId9"/>
    <p:sldId id="337" r:id="rId10"/>
    <p:sldId id="366" r:id="rId11"/>
    <p:sldId id="367" r:id="rId12"/>
    <p:sldId id="368" r:id="rId13"/>
    <p:sldId id="336" r:id="rId14"/>
    <p:sldId id="338" r:id="rId15"/>
    <p:sldId id="369" r:id="rId16"/>
    <p:sldId id="339" r:id="rId17"/>
    <p:sldId id="370" r:id="rId18"/>
    <p:sldId id="341" r:id="rId19"/>
    <p:sldId id="342" r:id="rId20"/>
    <p:sldId id="371" r:id="rId21"/>
    <p:sldId id="372" r:id="rId22"/>
    <p:sldId id="343" r:id="rId23"/>
    <p:sldId id="344" r:id="rId24"/>
    <p:sldId id="373" r:id="rId25"/>
    <p:sldId id="345" r:id="rId26"/>
    <p:sldId id="346" r:id="rId27"/>
    <p:sldId id="374" r:id="rId28"/>
    <p:sldId id="347" r:id="rId29"/>
    <p:sldId id="349" r:id="rId30"/>
    <p:sldId id="348" r:id="rId31"/>
    <p:sldId id="376" r:id="rId32"/>
    <p:sldId id="377" r:id="rId33"/>
    <p:sldId id="378" r:id="rId34"/>
    <p:sldId id="379" r:id="rId35"/>
    <p:sldId id="380" r:id="rId36"/>
    <p:sldId id="351" r:id="rId37"/>
    <p:sldId id="352" r:id="rId38"/>
    <p:sldId id="353" r:id="rId39"/>
    <p:sldId id="354" r:id="rId40"/>
    <p:sldId id="381" r:id="rId41"/>
    <p:sldId id="382" r:id="rId42"/>
    <p:sldId id="355" r:id="rId43"/>
    <p:sldId id="357" r:id="rId44"/>
    <p:sldId id="360" r:id="rId45"/>
    <p:sldId id="361" r:id="rId46"/>
    <p:sldId id="358" r:id="rId47"/>
    <p:sldId id="363" r:id="rId48"/>
    <p:sldId id="386" r:id="rId49"/>
    <p:sldId id="362" r:id="rId50"/>
    <p:sldId id="364" r:id="rId51"/>
    <p:sldId id="359" r:id="rId52"/>
    <p:sldId id="383" r:id="rId53"/>
    <p:sldId id="384" r:id="rId54"/>
    <p:sldId id="385" r:id="rId55"/>
    <p:sldId id="387" r:id="rId56"/>
    <p:sldId id="308"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5" autoAdjust="0"/>
    <p:restoredTop sz="94675" autoAdjust="0"/>
  </p:normalViewPr>
  <p:slideViewPr>
    <p:cSldViewPr>
      <p:cViewPr varScale="1">
        <p:scale>
          <a:sx n="110" d="100"/>
          <a:sy n="110" d="100"/>
        </p:scale>
        <p:origin x="-18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56C8092-30D2-4486-82EF-BFF3D6177FAE}" type="datetimeFigureOut">
              <a:rPr lang="en-US" smtClean="0"/>
              <a:t>8/21/2018</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34F3FCB-D4A3-4606-B1BB-4BD0F19F203C}" type="slidenum">
              <a:rPr lang="en-US" smtClean="0"/>
              <a:t>‹#›</a:t>
            </a:fld>
            <a:endParaRPr lang="en-US"/>
          </a:p>
        </p:txBody>
      </p:sp>
    </p:spTree>
    <p:extLst>
      <p:ext uri="{BB962C8B-B14F-4D97-AF65-F5344CB8AC3E}">
        <p14:creationId xmlns:p14="http://schemas.microsoft.com/office/powerpoint/2010/main" val="4192045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3A4C262-F73A-4775-8A54-B0E67C1D6652}" type="datetimeFigureOut">
              <a:rPr lang="en-US" smtClean="0"/>
              <a:t>8/21/2018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C2A5BDE-54DE-45B7-BE8E-DF34A690AF59}" type="slidenum">
              <a:rPr lang="en-US" smtClean="0"/>
              <a:t>‹#›</a:t>
            </a:fld>
            <a:endParaRPr lang="en-US"/>
          </a:p>
        </p:txBody>
      </p:sp>
    </p:spTree>
    <p:extLst>
      <p:ext uri="{BB962C8B-B14F-4D97-AF65-F5344CB8AC3E}">
        <p14:creationId xmlns:p14="http://schemas.microsoft.com/office/powerpoint/2010/main" val="24803605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a:t>
            </a:fld>
            <a:endParaRPr lang="en-US"/>
          </a:p>
        </p:txBody>
      </p:sp>
    </p:spTree>
    <p:extLst>
      <p:ext uri="{BB962C8B-B14F-4D97-AF65-F5344CB8AC3E}">
        <p14:creationId xmlns:p14="http://schemas.microsoft.com/office/powerpoint/2010/main" val="41821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11</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12</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13</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14</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15</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16</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17</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18</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19</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20</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21</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22</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23</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24</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25</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26</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27</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28</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29</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30</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31</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32</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33</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34</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35</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36</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37</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38</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39</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40</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41</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42</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43</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44</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45</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46</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47</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48</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49</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50</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5</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51</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52</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53</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54</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55</a:t>
            </a:fld>
            <a:endParaRPr lang="en-US"/>
          </a:p>
        </p:txBody>
      </p:sp>
    </p:spTree>
    <p:extLst>
      <p:ext uri="{BB962C8B-B14F-4D97-AF65-F5344CB8AC3E}">
        <p14:creationId xmlns:p14="http://schemas.microsoft.com/office/powerpoint/2010/main" val="64667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7</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8</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9</a:t>
            </a:fld>
            <a:endParaRPr lang="en-US"/>
          </a:p>
        </p:txBody>
      </p:sp>
    </p:spTree>
    <p:extLst>
      <p:ext uri="{BB962C8B-B14F-4D97-AF65-F5344CB8AC3E}">
        <p14:creationId xmlns:p14="http://schemas.microsoft.com/office/powerpoint/2010/main" val="364530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A5BDE-54DE-45B7-BE8E-DF34A690AF59}" type="slidenum">
              <a:rPr lang="en-US" smtClean="0"/>
              <a:t>10</a:t>
            </a:fld>
            <a:endParaRPr lang="en-US"/>
          </a:p>
        </p:txBody>
      </p:sp>
    </p:spTree>
    <p:extLst>
      <p:ext uri="{BB962C8B-B14F-4D97-AF65-F5344CB8AC3E}">
        <p14:creationId xmlns:p14="http://schemas.microsoft.com/office/powerpoint/2010/main" val="3645309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51313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590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16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30480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8382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743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407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362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989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2791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4385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526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888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9372"/>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C6BE1-62DB-4CD5-BB98-486540FAB94A}" type="datetimeFigureOut">
              <a:rPr lang="en-US" smtClean="0">
                <a:solidFill>
                  <a:prstClr val="black">
                    <a:tint val="75000"/>
                  </a:prstClr>
                </a:solidFill>
              </a:rPr>
              <a:pPr/>
              <a:t>8/21/2018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411CB-4BDC-4DB4-BA0D-F3CB153737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96640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mailto:Elizabeth.sibal@tn.gov"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hyperlink" Target="https://vehiclelookup.revenue.tn.gov/#/login" TargetMode="External"/><Relationship Id="rId3" Type="http://schemas.openxmlformats.org/officeDocument/2006/relationships/hyperlink" Target="https://www.youtube.com/watch?v=EqVehaU27QE&amp;feature=youtu.be" TargetMode="External"/><Relationship Id="rId7" Type="http://schemas.openxmlformats.org/officeDocument/2006/relationships/hyperlink" Target="https://tnclerks.zendesk.co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tn.gov/revenue/tax-resources/legal-resources/legislative-summaries.html" TargetMode="External"/><Relationship Id="rId5" Type="http://schemas.openxmlformats.org/officeDocument/2006/relationships/hyperlink" Target="https://www.tn.gov/revenue/news---events/hot-topics/annual-report-now-available.html" TargetMode="External"/><Relationship Id="rId4" Type="http://schemas.openxmlformats.org/officeDocument/2006/relationships/hyperlink" Target="https://www.tn.gov/revenue/" TargetMode="External"/><Relationship Id="rId9" Type="http://schemas.openxmlformats.org/officeDocument/2006/relationships/hyperlink" Target="http://www.lexisnexis.com/hottopics/tncod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hyperlink" Target="http://www.tn.gov/revenu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tnclerks.zendesk.com/hc/en-us"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image" Target="../media/image7.jpeg"/><Relationship Id="rId16"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eg"/><Relationship Id="rId19" Type="http://schemas.openxmlformats.org/officeDocument/2006/relationships/image" Target="../media/image24.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Vehicle Services Division</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2"/>
          </p:nvPr>
        </p:nvSpPr>
        <p:spPr/>
        <p:txBody>
          <a:bodyPr/>
          <a:lstStyle/>
          <a:p>
            <a:r>
              <a:rPr lang="en-US" dirty="0" smtClean="0">
                <a:latin typeface="Times New Roman" panose="02020603050405020304" pitchFamily="18" charset="0"/>
                <a:cs typeface="Times New Roman" panose="02020603050405020304" pitchFamily="18" charset="0"/>
              </a:rPr>
              <a:t>County Officials Orientation Program 2018</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Vehicle Services – Operations Unit</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10</a:t>
            </a:fld>
            <a:endParaRPr lang="en-US" dirty="0"/>
          </a:p>
        </p:txBody>
      </p:sp>
      <p:pic>
        <p:nvPicPr>
          <p:cNvPr id="5" name="Picture 4"/>
          <p:cNvPicPr/>
          <p:nvPr/>
        </p:nvPicPr>
        <p:blipFill>
          <a:blip r:embed="rId3"/>
          <a:stretch>
            <a:fillRect/>
          </a:stretch>
        </p:blipFill>
        <p:spPr>
          <a:xfrm>
            <a:off x="7682865" y="133350"/>
            <a:ext cx="1287780" cy="1314450"/>
          </a:xfrm>
          <a:prstGeom prst="rect">
            <a:avLst/>
          </a:prstGeom>
          <a:ln>
            <a:solidFill>
              <a:schemeClr val="accent1"/>
            </a:solidFill>
          </a:ln>
        </p:spPr>
      </p:pic>
      <p:sp>
        <p:nvSpPr>
          <p:cNvPr id="6" name="TextBox 5"/>
          <p:cNvSpPr txBox="1"/>
          <p:nvPr/>
        </p:nvSpPr>
        <p:spPr>
          <a:xfrm>
            <a:off x="6456045" y="1489591"/>
            <a:ext cx="2514600" cy="369332"/>
          </a:xfrm>
          <a:prstGeom prst="rect">
            <a:avLst/>
          </a:prstGeom>
          <a:noFill/>
        </p:spPr>
        <p:txBody>
          <a:bodyPr wrap="square" rtlCol="0">
            <a:spAutoFit/>
          </a:bodyPr>
          <a:lstStyle/>
          <a:p>
            <a:r>
              <a:rPr lang="en-US" dirty="0" smtClean="0"/>
              <a:t>Maria LaBoard, Manager</a:t>
            </a:r>
            <a:endParaRPr lang="en-US" dirty="0"/>
          </a:p>
        </p:txBody>
      </p:sp>
      <p:sp>
        <p:nvSpPr>
          <p:cNvPr id="7" name="TextBox 6"/>
          <p:cNvSpPr txBox="1"/>
          <p:nvPr/>
        </p:nvSpPr>
        <p:spPr>
          <a:xfrm>
            <a:off x="152400" y="1752600"/>
            <a:ext cx="8665845" cy="4154984"/>
          </a:xfrm>
          <a:prstGeom prst="rect">
            <a:avLst/>
          </a:prstGeom>
          <a:noFill/>
        </p:spPr>
        <p:txBody>
          <a:bodyPr wrap="square" rtlCol="0">
            <a:spAutoFit/>
          </a:bodyPr>
          <a:lstStyle/>
          <a:p>
            <a:r>
              <a:rPr lang="en-US" sz="2400" b="1" i="1" dirty="0" smtClean="0"/>
              <a:t>About Incomplete Applications, cont’d</a:t>
            </a:r>
          </a:p>
          <a:p>
            <a:endParaRPr lang="en-US" sz="2400" i="1" dirty="0" smtClean="0">
              <a:solidFill>
                <a:srgbClr val="FF0000"/>
              </a:solidFill>
            </a:endParaRPr>
          </a:p>
          <a:p>
            <a:pPr marL="457200" indent="-457200">
              <a:buFont typeface="Arial" panose="020B0604020202020204" pitchFamily="34" charset="0"/>
              <a:buChar char="•"/>
            </a:pPr>
            <a:r>
              <a:rPr lang="en-US" sz="2400" i="1" dirty="0">
                <a:solidFill>
                  <a:srgbClr val="FF0000"/>
                </a:solidFill>
              </a:rPr>
              <a:t>Most common examining issues</a:t>
            </a:r>
          </a:p>
          <a:p>
            <a:pPr marL="742950" lvl="1" indent="-285750">
              <a:buFont typeface="Wingdings" panose="05000000000000000000" pitchFamily="2" charset="2"/>
              <a:buChar char="ü"/>
            </a:pPr>
            <a:r>
              <a:rPr lang="en-US" sz="2400" dirty="0"/>
              <a:t>Issuing duplicate prior to 15 days after the initial title </a:t>
            </a:r>
            <a:r>
              <a:rPr lang="en-US" sz="2400" dirty="0" smtClean="0"/>
              <a:t>issuance</a:t>
            </a:r>
            <a:endParaRPr lang="en-US" sz="2400" dirty="0"/>
          </a:p>
          <a:p>
            <a:pPr marL="742950" lvl="1" indent="-285750">
              <a:buFont typeface="Wingdings" panose="05000000000000000000" pitchFamily="2" charset="2"/>
              <a:buChar char="ü"/>
            </a:pPr>
            <a:r>
              <a:rPr lang="en-US" sz="2400" dirty="0"/>
              <a:t>VIN’s not entered </a:t>
            </a:r>
            <a:r>
              <a:rPr lang="en-US" sz="2400" dirty="0" smtClean="0"/>
              <a:t>correctly</a:t>
            </a:r>
            <a:endParaRPr lang="en-US" sz="2400" dirty="0"/>
          </a:p>
          <a:p>
            <a:pPr marL="742950" lvl="1" indent="-285750">
              <a:buFont typeface="Wingdings" panose="05000000000000000000" pitchFamily="2" charset="2"/>
              <a:buChar char="ü"/>
            </a:pPr>
            <a:r>
              <a:rPr lang="en-US" sz="2400" dirty="0"/>
              <a:t>Write the word “COPY” on Xerox/scanned copies of </a:t>
            </a:r>
            <a:r>
              <a:rPr lang="en-US" sz="2400" dirty="0" smtClean="0"/>
              <a:t>titles</a:t>
            </a:r>
            <a:endParaRPr lang="en-US" sz="2400" dirty="0"/>
          </a:p>
          <a:p>
            <a:pPr marL="742950" lvl="1" indent="-285750">
              <a:buFont typeface="Wingdings" panose="05000000000000000000" pitchFamily="2" charset="2"/>
              <a:buChar char="ü"/>
            </a:pPr>
            <a:r>
              <a:rPr lang="en-US" sz="2400" dirty="0"/>
              <a:t>Attaching the out-of-state title to a Registration </a:t>
            </a:r>
            <a:r>
              <a:rPr lang="en-US" sz="2400" dirty="0" smtClean="0"/>
              <a:t>Transaction</a:t>
            </a:r>
            <a:endParaRPr lang="en-US" sz="2400" dirty="0"/>
          </a:p>
          <a:p>
            <a:pPr marL="742950" lvl="1" indent="-285750">
              <a:buFont typeface="Wingdings" panose="05000000000000000000" pitchFamily="2" charset="2"/>
              <a:buChar char="ü"/>
            </a:pPr>
            <a:r>
              <a:rPr lang="en-US" sz="2400" dirty="0"/>
              <a:t>Failure to bring brands forward from out-of-state titles to Tennessee </a:t>
            </a:r>
            <a:r>
              <a:rPr lang="en-US" sz="2400" dirty="0" smtClean="0"/>
              <a:t>Titles</a:t>
            </a:r>
            <a:endParaRPr lang="en-US" sz="2400" dirty="0"/>
          </a:p>
          <a:p>
            <a:endParaRPr lang="en-US" sz="2400" i="1" dirty="0">
              <a:solidFill>
                <a:srgbClr val="FF0000"/>
              </a:solidFill>
            </a:endParaRPr>
          </a:p>
          <a:p>
            <a:pPr lvl="1"/>
            <a:endParaRPr lang="en-US" sz="2400" i="1" dirty="0" smtClean="0">
              <a:solidFill>
                <a:srgbClr val="FF0000"/>
              </a:solidFill>
            </a:endParaRPr>
          </a:p>
        </p:txBody>
      </p:sp>
    </p:spTree>
    <p:extLst>
      <p:ext uri="{BB962C8B-B14F-4D97-AF65-F5344CB8AC3E}">
        <p14:creationId xmlns:p14="http://schemas.microsoft.com/office/powerpoint/2010/main" val="1279438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Vehicle Services – Operations Unit</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11</a:t>
            </a:fld>
            <a:endParaRPr lang="en-US" dirty="0"/>
          </a:p>
        </p:txBody>
      </p:sp>
      <p:pic>
        <p:nvPicPr>
          <p:cNvPr id="5" name="Picture 4"/>
          <p:cNvPicPr/>
          <p:nvPr/>
        </p:nvPicPr>
        <p:blipFill>
          <a:blip r:embed="rId3"/>
          <a:stretch>
            <a:fillRect/>
          </a:stretch>
        </p:blipFill>
        <p:spPr>
          <a:xfrm>
            <a:off x="7682865" y="133350"/>
            <a:ext cx="1287780" cy="1314450"/>
          </a:xfrm>
          <a:prstGeom prst="rect">
            <a:avLst/>
          </a:prstGeom>
          <a:ln>
            <a:solidFill>
              <a:schemeClr val="accent1"/>
            </a:solidFill>
          </a:ln>
        </p:spPr>
      </p:pic>
      <p:sp>
        <p:nvSpPr>
          <p:cNvPr id="6" name="TextBox 5"/>
          <p:cNvSpPr txBox="1"/>
          <p:nvPr/>
        </p:nvSpPr>
        <p:spPr>
          <a:xfrm>
            <a:off x="6456045" y="1489591"/>
            <a:ext cx="2514600" cy="369332"/>
          </a:xfrm>
          <a:prstGeom prst="rect">
            <a:avLst/>
          </a:prstGeom>
          <a:noFill/>
        </p:spPr>
        <p:txBody>
          <a:bodyPr wrap="square" rtlCol="0">
            <a:spAutoFit/>
          </a:bodyPr>
          <a:lstStyle/>
          <a:p>
            <a:r>
              <a:rPr lang="en-US" dirty="0" smtClean="0"/>
              <a:t>Maria LaBoard, Manager</a:t>
            </a:r>
            <a:endParaRPr lang="en-US" dirty="0"/>
          </a:p>
        </p:txBody>
      </p:sp>
      <p:sp>
        <p:nvSpPr>
          <p:cNvPr id="7" name="TextBox 6"/>
          <p:cNvSpPr txBox="1"/>
          <p:nvPr/>
        </p:nvSpPr>
        <p:spPr>
          <a:xfrm>
            <a:off x="152400" y="1752600"/>
            <a:ext cx="8665845" cy="3416320"/>
          </a:xfrm>
          <a:prstGeom prst="rect">
            <a:avLst/>
          </a:prstGeom>
          <a:noFill/>
        </p:spPr>
        <p:txBody>
          <a:bodyPr wrap="square" rtlCol="0">
            <a:spAutoFit/>
          </a:bodyPr>
          <a:lstStyle/>
          <a:p>
            <a:r>
              <a:rPr lang="en-US" sz="2400" b="1" i="1" dirty="0" smtClean="0"/>
              <a:t>About Incomplete Applications, cont’d</a:t>
            </a:r>
          </a:p>
          <a:p>
            <a:endParaRPr lang="en-US" sz="2400" i="1" dirty="0" smtClean="0">
              <a:solidFill>
                <a:srgbClr val="FF0000"/>
              </a:solidFill>
            </a:endParaRPr>
          </a:p>
          <a:p>
            <a:pPr marL="457200" indent="-457200">
              <a:buFont typeface="Arial" panose="020B0604020202020204" pitchFamily="34" charset="0"/>
              <a:buChar char="•"/>
            </a:pPr>
            <a:r>
              <a:rPr lang="en-US" sz="2400" i="1" dirty="0" smtClean="0">
                <a:solidFill>
                  <a:srgbClr val="FF0000"/>
                </a:solidFill>
              </a:rPr>
              <a:t>Tips</a:t>
            </a:r>
            <a:endParaRPr lang="en-US" sz="2400" i="1" dirty="0">
              <a:solidFill>
                <a:srgbClr val="FF0000"/>
              </a:solidFill>
            </a:endParaRPr>
          </a:p>
          <a:p>
            <a:pPr marL="742950" lvl="1" indent="-285750">
              <a:buFont typeface="Wingdings" panose="05000000000000000000" pitchFamily="2" charset="2"/>
              <a:buChar char="ü"/>
            </a:pPr>
            <a:r>
              <a:rPr lang="en-US" sz="2400" dirty="0" smtClean="0"/>
              <a:t>Always </a:t>
            </a:r>
            <a:r>
              <a:rPr lang="en-US" sz="2400" dirty="0"/>
              <a:t>check VTRS prior to issuing a duplicate </a:t>
            </a:r>
            <a:r>
              <a:rPr lang="en-US" sz="2400" dirty="0" smtClean="0"/>
              <a:t>title</a:t>
            </a:r>
            <a:endParaRPr lang="en-US" sz="2400" dirty="0"/>
          </a:p>
          <a:p>
            <a:pPr marL="742950" lvl="1" indent="-285750">
              <a:buFont typeface="Wingdings" panose="05000000000000000000" pitchFamily="2" charset="2"/>
              <a:buChar char="ü"/>
            </a:pPr>
            <a:r>
              <a:rPr lang="en-US" sz="2400" dirty="0" smtClean="0"/>
              <a:t>Check </a:t>
            </a:r>
            <a:r>
              <a:rPr lang="en-US" sz="2400" dirty="0"/>
              <a:t>VTRS to make sure there are no stops on the record and that the supporting Tennessee title is the most current </a:t>
            </a:r>
            <a:r>
              <a:rPr lang="en-US" sz="2400" dirty="0" smtClean="0"/>
              <a:t>title</a:t>
            </a:r>
            <a:endParaRPr lang="en-US" sz="2400" dirty="0"/>
          </a:p>
          <a:p>
            <a:pPr marL="742950" lvl="1" indent="-285750">
              <a:buFont typeface="Wingdings" panose="05000000000000000000" pitchFamily="2" charset="2"/>
              <a:buChar char="ü"/>
            </a:pPr>
            <a:r>
              <a:rPr lang="en-US" sz="2400" dirty="0" smtClean="0"/>
              <a:t>Check </a:t>
            </a:r>
            <a:r>
              <a:rPr lang="en-US" sz="2400" dirty="0"/>
              <a:t>out-of-state titles thoroughly for title </a:t>
            </a:r>
            <a:r>
              <a:rPr lang="en-US" sz="2400" dirty="0" smtClean="0"/>
              <a:t>brands</a:t>
            </a:r>
            <a:endParaRPr lang="en-US" sz="2400" dirty="0"/>
          </a:p>
          <a:p>
            <a:endParaRPr lang="en-US" sz="2400" i="1" dirty="0">
              <a:solidFill>
                <a:srgbClr val="FF0000"/>
              </a:solidFill>
            </a:endParaRPr>
          </a:p>
          <a:p>
            <a:pPr lvl="1"/>
            <a:endParaRPr lang="en-US" sz="2400" i="1" dirty="0" smtClean="0">
              <a:solidFill>
                <a:srgbClr val="FF0000"/>
              </a:solidFill>
            </a:endParaRPr>
          </a:p>
        </p:txBody>
      </p:sp>
    </p:spTree>
    <p:extLst>
      <p:ext uri="{BB962C8B-B14F-4D97-AF65-F5344CB8AC3E}">
        <p14:creationId xmlns:p14="http://schemas.microsoft.com/office/powerpoint/2010/main" val="3072918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Vehicle Services – Operations Unit</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12</a:t>
            </a:fld>
            <a:endParaRPr lang="en-US" dirty="0"/>
          </a:p>
        </p:txBody>
      </p:sp>
      <p:pic>
        <p:nvPicPr>
          <p:cNvPr id="5" name="Picture 4"/>
          <p:cNvPicPr/>
          <p:nvPr/>
        </p:nvPicPr>
        <p:blipFill>
          <a:blip r:embed="rId3"/>
          <a:stretch>
            <a:fillRect/>
          </a:stretch>
        </p:blipFill>
        <p:spPr>
          <a:xfrm>
            <a:off x="7682865" y="133350"/>
            <a:ext cx="1287780" cy="1314450"/>
          </a:xfrm>
          <a:prstGeom prst="rect">
            <a:avLst/>
          </a:prstGeom>
          <a:ln>
            <a:solidFill>
              <a:schemeClr val="accent1"/>
            </a:solidFill>
          </a:ln>
        </p:spPr>
      </p:pic>
      <p:sp>
        <p:nvSpPr>
          <p:cNvPr id="6" name="TextBox 5"/>
          <p:cNvSpPr txBox="1"/>
          <p:nvPr/>
        </p:nvSpPr>
        <p:spPr>
          <a:xfrm>
            <a:off x="6456045" y="1489591"/>
            <a:ext cx="2514600" cy="369332"/>
          </a:xfrm>
          <a:prstGeom prst="rect">
            <a:avLst/>
          </a:prstGeom>
          <a:noFill/>
        </p:spPr>
        <p:txBody>
          <a:bodyPr wrap="square" rtlCol="0">
            <a:spAutoFit/>
          </a:bodyPr>
          <a:lstStyle/>
          <a:p>
            <a:r>
              <a:rPr lang="en-US" dirty="0" smtClean="0"/>
              <a:t>Maria LaBoard, Manager</a:t>
            </a:r>
            <a:endParaRPr lang="en-US" dirty="0"/>
          </a:p>
        </p:txBody>
      </p:sp>
      <p:sp>
        <p:nvSpPr>
          <p:cNvPr id="7" name="TextBox 6"/>
          <p:cNvSpPr txBox="1"/>
          <p:nvPr/>
        </p:nvSpPr>
        <p:spPr>
          <a:xfrm>
            <a:off x="152400" y="1664732"/>
            <a:ext cx="8665845" cy="2708434"/>
          </a:xfrm>
          <a:prstGeom prst="rect">
            <a:avLst/>
          </a:prstGeom>
          <a:noFill/>
        </p:spPr>
        <p:txBody>
          <a:bodyPr wrap="square" rtlCol="0">
            <a:spAutoFit/>
          </a:bodyPr>
          <a:lstStyle/>
          <a:p>
            <a:r>
              <a:rPr lang="en-US" sz="3200" b="1" dirty="0"/>
              <a:t>NOL (Noting of Liens</a:t>
            </a:r>
            <a:r>
              <a:rPr lang="en-US" sz="3200" b="1" dirty="0" smtClean="0"/>
              <a:t>)  </a:t>
            </a:r>
          </a:p>
          <a:p>
            <a:r>
              <a:rPr lang="en-US" i="1" dirty="0" smtClean="0"/>
              <a:t>Rita Sanford, Supervisor</a:t>
            </a:r>
          </a:p>
          <a:p>
            <a:r>
              <a:rPr lang="en-US" i="1" dirty="0" smtClean="0"/>
              <a:t>Rita.sanford@tn.gov, 615-253-7332</a:t>
            </a:r>
          </a:p>
          <a:p>
            <a:endParaRPr lang="en-US" i="1" dirty="0"/>
          </a:p>
          <a:p>
            <a:r>
              <a:rPr lang="en-US" sz="2800" dirty="0" smtClean="0"/>
              <a:t>This work group examines/keys </a:t>
            </a:r>
            <a:r>
              <a:rPr lang="en-US" sz="2800" dirty="0"/>
              <a:t>lien applications and issues titles for Noting of </a:t>
            </a:r>
            <a:r>
              <a:rPr lang="en-US" sz="2800" dirty="0" smtClean="0"/>
              <a:t>Liens.  They </a:t>
            </a:r>
            <a:r>
              <a:rPr lang="en-US" sz="2800" dirty="0"/>
              <a:t>also reject applications if documentation is insufficient.</a:t>
            </a:r>
            <a:endParaRPr lang="en-US" sz="2800" b="1" dirty="0"/>
          </a:p>
        </p:txBody>
      </p:sp>
    </p:spTree>
    <p:extLst>
      <p:ext uri="{BB962C8B-B14F-4D97-AF65-F5344CB8AC3E}">
        <p14:creationId xmlns:p14="http://schemas.microsoft.com/office/powerpoint/2010/main" val="1642907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Vehicle Services – Operations Unit</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13</a:t>
            </a:fld>
            <a:endParaRPr lang="en-US" dirty="0"/>
          </a:p>
        </p:txBody>
      </p:sp>
      <p:pic>
        <p:nvPicPr>
          <p:cNvPr id="5" name="Picture 4"/>
          <p:cNvPicPr/>
          <p:nvPr/>
        </p:nvPicPr>
        <p:blipFill>
          <a:blip r:embed="rId3"/>
          <a:stretch>
            <a:fillRect/>
          </a:stretch>
        </p:blipFill>
        <p:spPr>
          <a:xfrm>
            <a:off x="7682865" y="133350"/>
            <a:ext cx="1287780" cy="1314450"/>
          </a:xfrm>
          <a:prstGeom prst="rect">
            <a:avLst/>
          </a:prstGeom>
          <a:ln>
            <a:solidFill>
              <a:schemeClr val="accent1"/>
            </a:solidFill>
          </a:ln>
        </p:spPr>
      </p:pic>
      <p:sp>
        <p:nvSpPr>
          <p:cNvPr id="6" name="TextBox 5"/>
          <p:cNvSpPr txBox="1"/>
          <p:nvPr/>
        </p:nvSpPr>
        <p:spPr>
          <a:xfrm>
            <a:off x="6456045" y="1489591"/>
            <a:ext cx="2514600" cy="369332"/>
          </a:xfrm>
          <a:prstGeom prst="rect">
            <a:avLst/>
          </a:prstGeom>
          <a:noFill/>
        </p:spPr>
        <p:txBody>
          <a:bodyPr wrap="square" rtlCol="0">
            <a:spAutoFit/>
          </a:bodyPr>
          <a:lstStyle/>
          <a:p>
            <a:r>
              <a:rPr lang="en-US" dirty="0" smtClean="0"/>
              <a:t>Maria LaBoard, Manager</a:t>
            </a:r>
            <a:endParaRPr lang="en-US" dirty="0"/>
          </a:p>
        </p:txBody>
      </p:sp>
      <p:sp>
        <p:nvSpPr>
          <p:cNvPr id="7" name="TextBox 6"/>
          <p:cNvSpPr txBox="1"/>
          <p:nvPr/>
        </p:nvSpPr>
        <p:spPr>
          <a:xfrm>
            <a:off x="152400" y="1664732"/>
            <a:ext cx="8665845" cy="4924425"/>
          </a:xfrm>
          <a:prstGeom prst="rect">
            <a:avLst/>
          </a:prstGeom>
          <a:noFill/>
        </p:spPr>
        <p:txBody>
          <a:bodyPr wrap="square" rtlCol="0">
            <a:spAutoFit/>
          </a:bodyPr>
          <a:lstStyle/>
          <a:p>
            <a:r>
              <a:rPr lang="en-US" sz="3200" b="1" dirty="0"/>
              <a:t>NOL (Noting of Liens</a:t>
            </a:r>
            <a:r>
              <a:rPr lang="en-US" sz="3200" b="1" dirty="0" smtClean="0"/>
              <a:t>)</a:t>
            </a:r>
          </a:p>
          <a:p>
            <a:endParaRPr lang="en-US" i="1" dirty="0" smtClean="0"/>
          </a:p>
          <a:p>
            <a:pPr marL="285750" indent="-285750">
              <a:buFont typeface="Arial" panose="020B0604020202020204" pitchFamily="34" charset="0"/>
              <a:buChar char="•"/>
            </a:pPr>
            <a:r>
              <a:rPr lang="en-US" sz="2400" i="1" dirty="0" smtClean="0">
                <a:solidFill>
                  <a:srgbClr val="FF0000"/>
                </a:solidFill>
              </a:rPr>
              <a:t>What do clerks need to understand about noting of liens:</a:t>
            </a:r>
          </a:p>
          <a:p>
            <a:pPr marL="800100" lvl="1" indent="-342900">
              <a:buFont typeface="Wingdings" panose="05000000000000000000" pitchFamily="2" charset="2"/>
              <a:buChar char="ü"/>
            </a:pPr>
            <a:r>
              <a:rPr lang="en-US" sz="2400" i="1" dirty="0"/>
              <a:t>Counties are not to issue noting of liens when an additional lien is being noted.  Mark these as incompletes and send to the State.  By law we have to notify the 2</a:t>
            </a:r>
            <a:r>
              <a:rPr lang="en-US" sz="2400" i="1" baseline="30000" dirty="0"/>
              <a:t>nd</a:t>
            </a:r>
            <a:r>
              <a:rPr lang="en-US" sz="2400" i="1" dirty="0"/>
              <a:t> lienholder of their lien notation.</a:t>
            </a:r>
            <a:endParaRPr lang="en-US" sz="2400" dirty="0"/>
          </a:p>
          <a:p>
            <a:pPr marL="800100" lvl="1" indent="-342900">
              <a:buFont typeface="Wingdings" panose="05000000000000000000" pitchFamily="2" charset="2"/>
              <a:buChar char="ü"/>
            </a:pPr>
            <a:r>
              <a:rPr lang="en-US" sz="2400" dirty="0"/>
              <a:t>Noting of Lien Applications must be supported with the Tennessee Title and Security agreement.</a:t>
            </a:r>
          </a:p>
          <a:p>
            <a:pPr marL="800100" lvl="1" indent="-342900">
              <a:buFont typeface="Wingdings" panose="05000000000000000000" pitchFamily="2" charset="2"/>
              <a:buChar char="ü"/>
            </a:pPr>
            <a:r>
              <a:rPr lang="en-US" sz="2400" dirty="0"/>
              <a:t>Existing liens must be discharged unless noting an additional lien.</a:t>
            </a:r>
          </a:p>
          <a:p>
            <a:endParaRPr lang="en-US" sz="2400" i="1" dirty="0" smtClean="0">
              <a:solidFill>
                <a:srgbClr val="FF0000"/>
              </a:solidFill>
            </a:endParaRPr>
          </a:p>
          <a:p>
            <a:endParaRPr lang="en-US" sz="2400" i="1" dirty="0" smtClean="0">
              <a:solidFill>
                <a:srgbClr val="FF0000"/>
              </a:solidFill>
            </a:endParaRPr>
          </a:p>
        </p:txBody>
      </p:sp>
    </p:spTree>
    <p:extLst>
      <p:ext uri="{BB962C8B-B14F-4D97-AF65-F5344CB8AC3E}">
        <p14:creationId xmlns:p14="http://schemas.microsoft.com/office/powerpoint/2010/main" val="4122892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Vehicle Services – Operations Unit</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14</a:t>
            </a:fld>
            <a:endParaRPr lang="en-US" dirty="0"/>
          </a:p>
        </p:txBody>
      </p:sp>
      <p:pic>
        <p:nvPicPr>
          <p:cNvPr id="5" name="Picture 4"/>
          <p:cNvPicPr/>
          <p:nvPr/>
        </p:nvPicPr>
        <p:blipFill>
          <a:blip r:embed="rId3"/>
          <a:stretch>
            <a:fillRect/>
          </a:stretch>
        </p:blipFill>
        <p:spPr>
          <a:xfrm>
            <a:off x="7682865" y="133350"/>
            <a:ext cx="1287780" cy="1314450"/>
          </a:xfrm>
          <a:prstGeom prst="rect">
            <a:avLst/>
          </a:prstGeom>
          <a:ln>
            <a:solidFill>
              <a:schemeClr val="accent1"/>
            </a:solidFill>
          </a:ln>
        </p:spPr>
      </p:pic>
      <p:sp>
        <p:nvSpPr>
          <p:cNvPr id="6" name="TextBox 5"/>
          <p:cNvSpPr txBox="1"/>
          <p:nvPr/>
        </p:nvSpPr>
        <p:spPr>
          <a:xfrm>
            <a:off x="6456045" y="1489591"/>
            <a:ext cx="2514600" cy="369332"/>
          </a:xfrm>
          <a:prstGeom prst="rect">
            <a:avLst/>
          </a:prstGeom>
          <a:noFill/>
        </p:spPr>
        <p:txBody>
          <a:bodyPr wrap="square" rtlCol="0">
            <a:spAutoFit/>
          </a:bodyPr>
          <a:lstStyle/>
          <a:p>
            <a:r>
              <a:rPr lang="en-US" dirty="0" smtClean="0"/>
              <a:t>Maria LaBoard, Manager</a:t>
            </a:r>
            <a:endParaRPr lang="en-US" dirty="0"/>
          </a:p>
        </p:txBody>
      </p:sp>
      <p:sp>
        <p:nvSpPr>
          <p:cNvPr id="7" name="TextBox 6"/>
          <p:cNvSpPr txBox="1"/>
          <p:nvPr/>
        </p:nvSpPr>
        <p:spPr>
          <a:xfrm>
            <a:off x="152400" y="1664732"/>
            <a:ext cx="8665845" cy="2769989"/>
          </a:xfrm>
          <a:prstGeom prst="rect">
            <a:avLst/>
          </a:prstGeom>
          <a:noFill/>
        </p:spPr>
        <p:txBody>
          <a:bodyPr wrap="square" rtlCol="0">
            <a:spAutoFit/>
          </a:bodyPr>
          <a:lstStyle/>
          <a:p>
            <a:r>
              <a:rPr lang="en-US" sz="3200" b="1" dirty="0"/>
              <a:t>NOL (Noting of Liens</a:t>
            </a:r>
            <a:r>
              <a:rPr lang="en-US" sz="3200" b="1" dirty="0" smtClean="0"/>
              <a:t>)</a:t>
            </a:r>
          </a:p>
          <a:p>
            <a:endParaRPr lang="en-US" i="1" dirty="0" smtClean="0"/>
          </a:p>
          <a:p>
            <a:pPr marL="285750" indent="-285750">
              <a:buFont typeface="Arial" panose="020B0604020202020204" pitchFamily="34" charset="0"/>
              <a:buChar char="•"/>
            </a:pPr>
            <a:r>
              <a:rPr lang="en-US" sz="2800" i="1" dirty="0" smtClean="0">
                <a:solidFill>
                  <a:srgbClr val="FF0000"/>
                </a:solidFill>
              </a:rPr>
              <a:t>Tips/advice</a:t>
            </a:r>
          </a:p>
          <a:p>
            <a:pPr marL="800100" lvl="1" indent="-342900">
              <a:buFont typeface="Wingdings" panose="05000000000000000000" pitchFamily="2" charset="2"/>
              <a:buChar char="ü"/>
            </a:pPr>
            <a:r>
              <a:rPr lang="en-US" sz="2400" i="1" dirty="0"/>
              <a:t> Always check VTRS prior to issuing a noting of lien for stops and to make sure the title supporting the noting of lien application is the current title. </a:t>
            </a:r>
            <a:endParaRPr lang="en-US" sz="2400" dirty="0"/>
          </a:p>
          <a:p>
            <a:endParaRPr lang="en-US" sz="2400" i="1" dirty="0" smtClean="0">
              <a:solidFill>
                <a:srgbClr val="FF0000"/>
              </a:solidFill>
            </a:endParaRPr>
          </a:p>
        </p:txBody>
      </p:sp>
    </p:spTree>
    <p:extLst>
      <p:ext uri="{BB962C8B-B14F-4D97-AF65-F5344CB8AC3E}">
        <p14:creationId xmlns:p14="http://schemas.microsoft.com/office/powerpoint/2010/main" val="2048182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Vehicle Services – Operations Unit</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15</a:t>
            </a:fld>
            <a:endParaRPr lang="en-US" dirty="0"/>
          </a:p>
        </p:txBody>
      </p:sp>
      <p:pic>
        <p:nvPicPr>
          <p:cNvPr id="5" name="Picture 4"/>
          <p:cNvPicPr/>
          <p:nvPr/>
        </p:nvPicPr>
        <p:blipFill>
          <a:blip r:embed="rId3"/>
          <a:stretch>
            <a:fillRect/>
          </a:stretch>
        </p:blipFill>
        <p:spPr>
          <a:xfrm>
            <a:off x="7682865" y="133350"/>
            <a:ext cx="1287780" cy="1314450"/>
          </a:xfrm>
          <a:prstGeom prst="rect">
            <a:avLst/>
          </a:prstGeom>
          <a:ln>
            <a:solidFill>
              <a:schemeClr val="accent1"/>
            </a:solidFill>
          </a:ln>
        </p:spPr>
      </p:pic>
      <p:sp>
        <p:nvSpPr>
          <p:cNvPr id="6" name="TextBox 5"/>
          <p:cNvSpPr txBox="1"/>
          <p:nvPr/>
        </p:nvSpPr>
        <p:spPr>
          <a:xfrm>
            <a:off x="6456045" y="1489591"/>
            <a:ext cx="2514600" cy="369332"/>
          </a:xfrm>
          <a:prstGeom prst="rect">
            <a:avLst/>
          </a:prstGeom>
          <a:noFill/>
        </p:spPr>
        <p:txBody>
          <a:bodyPr wrap="square" rtlCol="0">
            <a:spAutoFit/>
          </a:bodyPr>
          <a:lstStyle/>
          <a:p>
            <a:r>
              <a:rPr lang="en-US" dirty="0" smtClean="0"/>
              <a:t>Maria LaBoard, Manager</a:t>
            </a:r>
            <a:endParaRPr lang="en-US" dirty="0"/>
          </a:p>
        </p:txBody>
      </p:sp>
      <p:sp>
        <p:nvSpPr>
          <p:cNvPr id="7" name="TextBox 6"/>
          <p:cNvSpPr txBox="1"/>
          <p:nvPr/>
        </p:nvSpPr>
        <p:spPr>
          <a:xfrm>
            <a:off x="152400" y="1752600"/>
            <a:ext cx="8665845" cy="3293209"/>
          </a:xfrm>
          <a:prstGeom prst="rect">
            <a:avLst/>
          </a:prstGeom>
          <a:noFill/>
        </p:spPr>
        <p:txBody>
          <a:bodyPr wrap="square" rtlCol="0">
            <a:spAutoFit/>
          </a:bodyPr>
          <a:lstStyle/>
          <a:p>
            <a:r>
              <a:rPr lang="en-US" sz="3200" b="1" dirty="0"/>
              <a:t>CERT (Correspondence Error Review Team)</a:t>
            </a:r>
          </a:p>
          <a:p>
            <a:r>
              <a:rPr lang="en-US" i="1" dirty="0" smtClean="0"/>
              <a:t>Deonna </a:t>
            </a:r>
            <a:r>
              <a:rPr lang="en-US" i="1" dirty="0"/>
              <a:t>Louallen, </a:t>
            </a:r>
            <a:r>
              <a:rPr lang="en-US" i="1" dirty="0" smtClean="0"/>
              <a:t>Supervisor</a:t>
            </a:r>
          </a:p>
          <a:p>
            <a:endParaRPr lang="en-US" i="1" dirty="0"/>
          </a:p>
          <a:p>
            <a:r>
              <a:rPr lang="en-US" sz="2800" dirty="0"/>
              <a:t>The CERT team examines all returned reject letters and their supporting documents determining if applicants have complied with our request.  This team issues the title or re-rejects the documentation for additional information.  This team also corrects all title errors. </a:t>
            </a:r>
            <a:endParaRPr lang="en-US" sz="2800" b="1" dirty="0"/>
          </a:p>
        </p:txBody>
      </p:sp>
    </p:spTree>
    <p:extLst>
      <p:ext uri="{BB962C8B-B14F-4D97-AF65-F5344CB8AC3E}">
        <p14:creationId xmlns:p14="http://schemas.microsoft.com/office/powerpoint/2010/main" val="2384056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Vehicle Services – Operations Unit</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16</a:t>
            </a:fld>
            <a:endParaRPr lang="en-US" dirty="0"/>
          </a:p>
        </p:txBody>
      </p:sp>
      <p:pic>
        <p:nvPicPr>
          <p:cNvPr id="5" name="Picture 4"/>
          <p:cNvPicPr/>
          <p:nvPr/>
        </p:nvPicPr>
        <p:blipFill>
          <a:blip r:embed="rId3"/>
          <a:stretch>
            <a:fillRect/>
          </a:stretch>
        </p:blipFill>
        <p:spPr>
          <a:xfrm>
            <a:off x="7682865" y="133350"/>
            <a:ext cx="1287780" cy="1314450"/>
          </a:xfrm>
          <a:prstGeom prst="rect">
            <a:avLst/>
          </a:prstGeom>
          <a:ln>
            <a:solidFill>
              <a:schemeClr val="accent1"/>
            </a:solidFill>
          </a:ln>
        </p:spPr>
      </p:pic>
      <p:sp>
        <p:nvSpPr>
          <p:cNvPr id="6" name="TextBox 5"/>
          <p:cNvSpPr txBox="1"/>
          <p:nvPr/>
        </p:nvSpPr>
        <p:spPr>
          <a:xfrm>
            <a:off x="6456045" y="1489591"/>
            <a:ext cx="2514600" cy="369332"/>
          </a:xfrm>
          <a:prstGeom prst="rect">
            <a:avLst/>
          </a:prstGeom>
          <a:noFill/>
        </p:spPr>
        <p:txBody>
          <a:bodyPr wrap="square" rtlCol="0">
            <a:spAutoFit/>
          </a:bodyPr>
          <a:lstStyle/>
          <a:p>
            <a:r>
              <a:rPr lang="en-US" dirty="0" smtClean="0"/>
              <a:t>Maria LaBoard, Manager</a:t>
            </a:r>
            <a:endParaRPr lang="en-US" dirty="0"/>
          </a:p>
        </p:txBody>
      </p:sp>
      <p:sp>
        <p:nvSpPr>
          <p:cNvPr id="7" name="TextBox 6"/>
          <p:cNvSpPr txBox="1"/>
          <p:nvPr/>
        </p:nvSpPr>
        <p:spPr>
          <a:xfrm>
            <a:off x="152400" y="1143000"/>
            <a:ext cx="8665845" cy="5509200"/>
          </a:xfrm>
          <a:prstGeom prst="rect">
            <a:avLst/>
          </a:prstGeom>
          <a:noFill/>
        </p:spPr>
        <p:txBody>
          <a:bodyPr wrap="square" rtlCol="0">
            <a:spAutoFit/>
          </a:bodyPr>
          <a:lstStyle/>
          <a:p>
            <a:r>
              <a:rPr lang="en-US" sz="3200" b="1" dirty="0"/>
              <a:t>CERT (Correspondence Error </a:t>
            </a:r>
            <a:endParaRPr lang="en-US" sz="3200" b="1" dirty="0" smtClean="0"/>
          </a:p>
          <a:p>
            <a:r>
              <a:rPr lang="en-US" sz="3200" b="1" dirty="0" smtClean="0"/>
              <a:t>Review </a:t>
            </a:r>
            <a:r>
              <a:rPr lang="en-US" sz="3200" b="1" dirty="0"/>
              <a:t>Team)</a:t>
            </a:r>
          </a:p>
          <a:p>
            <a:r>
              <a:rPr lang="en-US" i="1" dirty="0" smtClean="0"/>
              <a:t>Deonna </a:t>
            </a:r>
            <a:r>
              <a:rPr lang="en-US" i="1" dirty="0"/>
              <a:t>Louallen, </a:t>
            </a:r>
            <a:r>
              <a:rPr lang="en-US" i="1" dirty="0" smtClean="0"/>
              <a:t>Supervisor</a:t>
            </a:r>
          </a:p>
          <a:p>
            <a:endParaRPr lang="en-US" i="1" dirty="0"/>
          </a:p>
          <a:p>
            <a:pPr marL="457200" indent="-457200">
              <a:buFont typeface="Arial" panose="020B0604020202020204" pitchFamily="34" charset="0"/>
              <a:buChar char="•"/>
            </a:pPr>
            <a:r>
              <a:rPr lang="en-US" sz="2800" i="1" dirty="0" smtClean="0">
                <a:solidFill>
                  <a:srgbClr val="FF0000"/>
                </a:solidFill>
              </a:rPr>
              <a:t>Tips/advice</a:t>
            </a:r>
          </a:p>
          <a:p>
            <a:pPr marL="914400" lvl="1" indent="-457200">
              <a:buFont typeface="Wingdings" panose="05000000000000000000" pitchFamily="2" charset="2"/>
              <a:buChar char="ü"/>
            </a:pPr>
            <a:r>
              <a:rPr lang="en-US" sz="2800" dirty="0" smtClean="0"/>
              <a:t>When </a:t>
            </a:r>
            <a:r>
              <a:rPr lang="en-US" sz="2800" dirty="0"/>
              <a:t>documents to clear a rejection are brought into your office, attach a copy of the rejection letter and </a:t>
            </a:r>
            <a:r>
              <a:rPr lang="en-US" sz="2800" dirty="0" smtClean="0"/>
              <a:t>send to </a:t>
            </a:r>
            <a:r>
              <a:rPr lang="en-US" sz="2800" dirty="0"/>
              <a:t>the </a:t>
            </a:r>
            <a:r>
              <a:rPr lang="en-US" sz="2800" dirty="0" smtClean="0"/>
              <a:t>State.</a:t>
            </a:r>
          </a:p>
          <a:p>
            <a:pPr marL="914400" lvl="1" indent="-457200">
              <a:buFont typeface="Wingdings" panose="05000000000000000000" pitchFamily="2" charset="2"/>
              <a:buChar char="ü"/>
            </a:pPr>
            <a:r>
              <a:rPr lang="en-US" sz="2800" dirty="0" smtClean="0"/>
              <a:t>Reject </a:t>
            </a:r>
            <a:r>
              <a:rPr lang="en-US" sz="2800" dirty="0"/>
              <a:t>letters can </a:t>
            </a:r>
            <a:r>
              <a:rPr lang="en-US" sz="2800" dirty="0" smtClean="0"/>
              <a:t>usually be </a:t>
            </a:r>
            <a:r>
              <a:rPr lang="en-US" sz="2800" dirty="0"/>
              <a:t>found in FileNet</a:t>
            </a:r>
            <a:r>
              <a:rPr lang="en-US" sz="2800" dirty="0" smtClean="0"/>
              <a:t>.</a:t>
            </a:r>
          </a:p>
          <a:p>
            <a:pPr marL="914400" lvl="1" indent="-457200">
              <a:buFont typeface="Wingdings" panose="05000000000000000000" pitchFamily="2" charset="2"/>
              <a:buChar char="ü"/>
            </a:pPr>
            <a:r>
              <a:rPr lang="en-US" sz="2800" dirty="0"/>
              <a:t>If the letter is not available, attach the Batch Category Form.</a:t>
            </a:r>
          </a:p>
          <a:p>
            <a:pPr lvl="1"/>
            <a:endParaRPr lang="en-US" sz="2800" dirty="0"/>
          </a:p>
          <a:p>
            <a:endParaRPr lang="en-US" sz="2800" b="1" i="1" dirty="0">
              <a:solidFill>
                <a:srgbClr val="FF0000"/>
              </a:solidFill>
            </a:endParaRPr>
          </a:p>
        </p:txBody>
      </p:sp>
    </p:spTree>
    <p:extLst>
      <p:ext uri="{BB962C8B-B14F-4D97-AF65-F5344CB8AC3E}">
        <p14:creationId xmlns:p14="http://schemas.microsoft.com/office/powerpoint/2010/main" val="2506452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Exceptions &amp; Operations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17</a:t>
            </a:fld>
            <a:endParaRPr lang="en-US" dirty="0"/>
          </a:p>
        </p:txBody>
      </p:sp>
      <p:sp>
        <p:nvSpPr>
          <p:cNvPr id="6" name="TextBox 5"/>
          <p:cNvSpPr txBox="1"/>
          <p:nvPr/>
        </p:nvSpPr>
        <p:spPr>
          <a:xfrm>
            <a:off x="5943600" y="1308616"/>
            <a:ext cx="3027045" cy="923330"/>
          </a:xfrm>
          <a:prstGeom prst="rect">
            <a:avLst/>
          </a:prstGeom>
          <a:noFill/>
        </p:spPr>
        <p:txBody>
          <a:bodyPr wrap="square" rtlCol="0">
            <a:spAutoFit/>
          </a:bodyPr>
          <a:lstStyle/>
          <a:p>
            <a:pPr algn="r"/>
            <a:r>
              <a:rPr lang="en-US" dirty="0" smtClean="0"/>
              <a:t>Tammie Moyers, Manager</a:t>
            </a:r>
          </a:p>
          <a:p>
            <a:pPr algn="r"/>
            <a:r>
              <a:rPr lang="en-US" dirty="0" smtClean="0"/>
              <a:t>Tammie.moyers@tn.gov</a:t>
            </a:r>
          </a:p>
          <a:p>
            <a:pPr algn="r"/>
            <a:r>
              <a:rPr lang="en-US" dirty="0" smtClean="0"/>
              <a:t>615-532-1263</a:t>
            </a:r>
            <a:endParaRPr lang="en-US" dirty="0"/>
          </a:p>
        </p:txBody>
      </p:sp>
      <p:sp>
        <p:nvSpPr>
          <p:cNvPr id="7" name="TextBox 6"/>
          <p:cNvSpPr txBox="1"/>
          <p:nvPr/>
        </p:nvSpPr>
        <p:spPr>
          <a:xfrm>
            <a:off x="152400" y="1752600"/>
            <a:ext cx="8665845" cy="4431983"/>
          </a:xfrm>
          <a:prstGeom prst="rect">
            <a:avLst/>
          </a:prstGeom>
          <a:noFill/>
        </p:spPr>
        <p:txBody>
          <a:bodyPr wrap="square" rtlCol="0">
            <a:spAutoFit/>
          </a:bodyPr>
          <a:lstStyle/>
          <a:p>
            <a:r>
              <a:rPr lang="en-US" sz="3200" b="1" dirty="0"/>
              <a:t>Plate &amp; </a:t>
            </a:r>
            <a:r>
              <a:rPr lang="en-US" sz="3200" b="1" dirty="0" smtClean="0"/>
              <a:t>Supply  </a:t>
            </a:r>
          </a:p>
          <a:p>
            <a:r>
              <a:rPr lang="en-US" i="1" dirty="0" smtClean="0"/>
              <a:t>Jarvus Jones, Supervisor</a:t>
            </a:r>
          </a:p>
          <a:p>
            <a:r>
              <a:rPr lang="en-US" i="1" dirty="0" smtClean="0"/>
              <a:t>Jarvus.jones@tn.gov 615-532-1264</a:t>
            </a:r>
          </a:p>
          <a:p>
            <a:endParaRPr lang="en-US" i="1" dirty="0"/>
          </a:p>
          <a:p>
            <a:r>
              <a:rPr lang="en-US" sz="2800" dirty="0"/>
              <a:t>This unit is responsible for handling all plate </a:t>
            </a:r>
            <a:r>
              <a:rPr lang="en-US" sz="2800" dirty="0" smtClean="0"/>
              <a:t>requests, decal </a:t>
            </a:r>
            <a:r>
              <a:rPr lang="en-US" sz="2800" dirty="0"/>
              <a:t>requests (Hearing Impaired, HOV, County Names, </a:t>
            </a:r>
            <a:r>
              <a:rPr lang="en-US" sz="2800" dirty="0" smtClean="0"/>
              <a:t>Months</a:t>
            </a:r>
            <a:r>
              <a:rPr lang="en-US" sz="2800" dirty="0"/>
              <a:t>, </a:t>
            </a:r>
            <a:r>
              <a:rPr lang="en-US" sz="2800" dirty="0" smtClean="0"/>
              <a:t>Perm </a:t>
            </a:r>
            <a:r>
              <a:rPr lang="en-US" sz="2800" dirty="0"/>
              <a:t>Fleet, Disabled, Military, and Surviving Spouse), Dealer Drive Out Tags, Controlled Title Stock, Title Extension Forms, Disabled Placards, Certificates of Destruction, Plate Production/Manufacturing, Reconciling TRICOR Invoices, and keying/destroying returned titles.</a:t>
            </a:r>
            <a:endParaRPr lang="en-US" sz="2800" b="1" dirty="0"/>
          </a:p>
        </p:txBody>
      </p:sp>
      <p:pic>
        <p:nvPicPr>
          <p:cNvPr id="8" name="Picture 7"/>
          <p:cNvPicPr/>
          <p:nvPr/>
        </p:nvPicPr>
        <p:blipFill>
          <a:blip r:embed="rId3"/>
          <a:stretch>
            <a:fillRect/>
          </a:stretch>
        </p:blipFill>
        <p:spPr>
          <a:xfrm>
            <a:off x="7850505" y="152400"/>
            <a:ext cx="986790" cy="1104900"/>
          </a:xfrm>
          <a:prstGeom prst="rect">
            <a:avLst/>
          </a:prstGeom>
          <a:ln>
            <a:solidFill>
              <a:schemeClr val="accent1"/>
            </a:solidFill>
          </a:ln>
          <a:effectLst>
            <a:innerShdw blurRad="114300">
              <a:prstClr val="black"/>
            </a:innerShdw>
          </a:effectLst>
        </p:spPr>
      </p:pic>
    </p:spTree>
    <p:extLst>
      <p:ext uri="{BB962C8B-B14F-4D97-AF65-F5344CB8AC3E}">
        <p14:creationId xmlns:p14="http://schemas.microsoft.com/office/powerpoint/2010/main" val="2559909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Exceptions &amp; Operations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18</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Tammie Moyers, Manager</a:t>
            </a:r>
            <a:endParaRPr lang="en-US" dirty="0"/>
          </a:p>
        </p:txBody>
      </p:sp>
      <p:sp>
        <p:nvSpPr>
          <p:cNvPr id="7" name="TextBox 6"/>
          <p:cNvSpPr txBox="1"/>
          <p:nvPr/>
        </p:nvSpPr>
        <p:spPr>
          <a:xfrm>
            <a:off x="142875" y="1308616"/>
            <a:ext cx="8665845" cy="7325082"/>
          </a:xfrm>
          <a:prstGeom prst="rect">
            <a:avLst/>
          </a:prstGeom>
          <a:noFill/>
        </p:spPr>
        <p:txBody>
          <a:bodyPr wrap="square" rtlCol="0">
            <a:spAutoFit/>
          </a:bodyPr>
          <a:lstStyle/>
          <a:p>
            <a:r>
              <a:rPr lang="en-US" sz="3200" b="1" dirty="0"/>
              <a:t>Plate &amp; </a:t>
            </a:r>
            <a:r>
              <a:rPr lang="en-US" sz="3200" b="1" dirty="0" smtClean="0"/>
              <a:t>Supply</a:t>
            </a:r>
          </a:p>
          <a:p>
            <a:endParaRPr lang="en-US" i="1" dirty="0"/>
          </a:p>
          <a:p>
            <a:pPr marL="457200" indent="-457200">
              <a:buFont typeface="Arial" panose="020B0604020202020204" pitchFamily="34" charset="0"/>
              <a:buChar char="•"/>
            </a:pPr>
            <a:r>
              <a:rPr lang="en-US" sz="2800" i="1" dirty="0" smtClean="0">
                <a:solidFill>
                  <a:srgbClr val="FF0000"/>
                </a:solidFill>
              </a:rPr>
              <a:t>What do clerks need to know</a:t>
            </a:r>
          </a:p>
          <a:p>
            <a:pPr marL="914400" lvl="1" indent="-457200">
              <a:buFont typeface="Wingdings" panose="05000000000000000000" pitchFamily="2" charset="2"/>
              <a:buChar char="ü"/>
            </a:pPr>
            <a:r>
              <a:rPr lang="en-US" sz="2800" i="1" dirty="0" smtClean="0"/>
              <a:t>All questions for this group as well as orders for forms/decals/plates should be emailed to dg_plate&amp;supply.team@tn.gov</a:t>
            </a:r>
          </a:p>
          <a:p>
            <a:pPr marL="914400" lvl="1" indent="-457200">
              <a:buFont typeface="Wingdings" panose="05000000000000000000" pitchFamily="2" charset="2"/>
              <a:buChar char="ü"/>
            </a:pPr>
            <a:r>
              <a:rPr lang="en-US" sz="2800" i="1" dirty="0" smtClean="0"/>
              <a:t>Understanding “New Metal” vs. “Redesigned Plates”</a:t>
            </a:r>
          </a:p>
          <a:p>
            <a:pPr lvl="1"/>
            <a:r>
              <a:rPr lang="en-US" sz="1600" b="1" i="1" u="sng" dirty="0"/>
              <a:t>New Metal </a:t>
            </a:r>
            <a:r>
              <a:rPr lang="en-US" sz="1600" i="1" dirty="0"/>
              <a:t>–</a:t>
            </a:r>
            <a:r>
              <a:rPr lang="en-US" sz="1600" dirty="0"/>
              <a:t> </a:t>
            </a:r>
            <a:r>
              <a:rPr lang="en-US" sz="1600" i="1" dirty="0"/>
              <a:t>A</a:t>
            </a:r>
            <a:r>
              <a:rPr lang="en-US" sz="1600" i="1" dirty="0" smtClean="0"/>
              <a:t>ll </a:t>
            </a:r>
            <a:r>
              <a:rPr lang="en-US" sz="1600" i="1" dirty="0"/>
              <a:t>currently registered, under the class type receiving new metal, must receive new metal upon expiration of their current registration. No new metal will be produced and no one can renew on old metal.</a:t>
            </a:r>
            <a:endParaRPr lang="en-US" sz="1600" dirty="0"/>
          </a:p>
          <a:p>
            <a:pPr lvl="1"/>
            <a:r>
              <a:rPr lang="en-US" sz="1600" b="1" i="1" u="sng" dirty="0" smtClean="0"/>
              <a:t>Redesigned</a:t>
            </a:r>
            <a:r>
              <a:rPr lang="en-US" sz="1600" i="1" dirty="0" smtClean="0"/>
              <a:t> </a:t>
            </a:r>
            <a:r>
              <a:rPr lang="en-US" sz="1600" i="1" dirty="0"/>
              <a:t>– </a:t>
            </a:r>
            <a:r>
              <a:rPr lang="en-US" sz="1600" i="1" dirty="0" smtClean="0"/>
              <a:t>The </a:t>
            </a:r>
            <a:r>
              <a:rPr lang="en-US" sz="1600" i="1" dirty="0"/>
              <a:t>re-designed plate will receive a new class code and issue year. Customers may choose to keep the old design or change to the new design for an additional $2.00 fee. No further old design will be produced and only the new design will be produced. Counties may choose to destroy the old design or sale it to customers who wish to have the old design. </a:t>
            </a:r>
            <a:endParaRPr lang="en-US" sz="1600" dirty="0"/>
          </a:p>
          <a:p>
            <a:pPr lvl="2"/>
            <a:endParaRPr lang="en-US" sz="2800" i="1" dirty="0" smtClean="0"/>
          </a:p>
          <a:p>
            <a:endParaRPr lang="en-US" sz="2800" i="1" dirty="0" smtClean="0"/>
          </a:p>
          <a:p>
            <a:endParaRPr lang="en-US" sz="2800" i="1" dirty="0" smtClean="0">
              <a:solidFill>
                <a:srgbClr val="FF0000"/>
              </a:solidFill>
            </a:endParaRPr>
          </a:p>
          <a:p>
            <a:pPr marL="457200" indent="-457200">
              <a:buFont typeface="Arial" panose="020B0604020202020204" pitchFamily="34" charset="0"/>
              <a:buChar char="•"/>
            </a:pPr>
            <a:r>
              <a:rPr lang="en-US" sz="2800" i="1" dirty="0" smtClean="0">
                <a:solidFill>
                  <a:srgbClr val="FF0000"/>
                </a:solidFill>
              </a:rPr>
              <a:t>Important dates</a:t>
            </a:r>
          </a:p>
          <a:p>
            <a:pPr marL="457200" indent="-457200">
              <a:buFont typeface="Arial" panose="020B0604020202020204" pitchFamily="34" charset="0"/>
              <a:buChar char="•"/>
            </a:pPr>
            <a:r>
              <a:rPr lang="en-US" sz="2800" i="1" dirty="0" smtClean="0">
                <a:solidFill>
                  <a:srgbClr val="FF0000"/>
                </a:solidFill>
              </a:rPr>
              <a:t>Ordering process</a:t>
            </a:r>
          </a:p>
          <a:p>
            <a:pPr marL="457200" indent="-457200">
              <a:buFont typeface="Arial" panose="020B0604020202020204" pitchFamily="34" charset="0"/>
              <a:buChar char="•"/>
            </a:pPr>
            <a:r>
              <a:rPr lang="en-US" sz="2800" i="1" dirty="0" smtClean="0">
                <a:solidFill>
                  <a:srgbClr val="FF0000"/>
                </a:solidFill>
              </a:rPr>
              <a:t>Inventory tips</a:t>
            </a:r>
            <a:endParaRPr lang="en-US" sz="2800" i="1" dirty="0">
              <a:solidFill>
                <a:srgbClr val="FF0000"/>
              </a:solidFill>
            </a:endParaRPr>
          </a:p>
        </p:txBody>
      </p:sp>
      <p:pic>
        <p:nvPicPr>
          <p:cNvPr id="8" name="Picture 7"/>
          <p:cNvPicPr/>
          <p:nvPr/>
        </p:nvPicPr>
        <p:blipFill>
          <a:blip r:embed="rId3"/>
          <a:stretch>
            <a:fillRect/>
          </a:stretch>
        </p:blipFill>
        <p:spPr>
          <a:xfrm>
            <a:off x="7850505" y="152400"/>
            <a:ext cx="986790" cy="1104900"/>
          </a:xfrm>
          <a:prstGeom prst="rect">
            <a:avLst/>
          </a:prstGeom>
          <a:ln>
            <a:solidFill>
              <a:schemeClr val="accent1"/>
            </a:solidFill>
          </a:ln>
          <a:effectLst>
            <a:innerShdw blurRad="114300">
              <a:prstClr val="black"/>
            </a:innerShdw>
          </a:effectLst>
        </p:spPr>
      </p:pic>
    </p:spTree>
    <p:extLst>
      <p:ext uri="{BB962C8B-B14F-4D97-AF65-F5344CB8AC3E}">
        <p14:creationId xmlns:p14="http://schemas.microsoft.com/office/powerpoint/2010/main" val="2233078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Exceptions &amp; Operations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19</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Tammie Moyers, Manager</a:t>
            </a:r>
            <a:endParaRPr lang="en-US" dirty="0"/>
          </a:p>
        </p:txBody>
      </p:sp>
      <p:sp>
        <p:nvSpPr>
          <p:cNvPr id="7" name="TextBox 6"/>
          <p:cNvSpPr txBox="1"/>
          <p:nvPr/>
        </p:nvSpPr>
        <p:spPr>
          <a:xfrm>
            <a:off x="142875" y="1308616"/>
            <a:ext cx="8665845" cy="4770537"/>
          </a:xfrm>
          <a:prstGeom prst="rect">
            <a:avLst/>
          </a:prstGeom>
          <a:noFill/>
        </p:spPr>
        <p:txBody>
          <a:bodyPr wrap="square" rtlCol="0">
            <a:spAutoFit/>
          </a:bodyPr>
          <a:lstStyle/>
          <a:p>
            <a:r>
              <a:rPr lang="en-US" sz="3200" b="1" dirty="0"/>
              <a:t>Plate &amp; </a:t>
            </a:r>
            <a:r>
              <a:rPr lang="en-US" sz="3200" b="1" dirty="0" smtClean="0"/>
              <a:t>Supply</a:t>
            </a:r>
          </a:p>
          <a:p>
            <a:endParaRPr lang="en-US" i="1" dirty="0"/>
          </a:p>
          <a:p>
            <a:pPr marL="457200" indent="-457200">
              <a:buFont typeface="Arial" panose="020B0604020202020204" pitchFamily="34" charset="0"/>
              <a:buChar char="•"/>
            </a:pPr>
            <a:r>
              <a:rPr lang="en-US" sz="2800" i="1" dirty="0" smtClean="0">
                <a:solidFill>
                  <a:srgbClr val="FF0000"/>
                </a:solidFill>
              </a:rPr>
              <a:t>Important dates</a:t>
            </a:r>
          </a:p>
          <a:p>
            <a:pPr marL="742950" lvl="1" indent="-285750">
              <a:buFont typeface="Wingdings" panose="05000000000000000000" pitchFamily="2" charset="2"/>
              <a:buChar char="ü"/>
            </a:pPr>
            <a:r>
              <a:rPr lang="en-US" b="1" i="1" dirty="0"/>
              <a:t>TRICOR and Central Stores close for inventory each year the last couple of weeks in June and the first week of July. Please make sure you have reviewed your inventory for needed items and if possible email </a:t>
            </a:r>
            <a:r>
              <a:rPr lang="en-US" b="1" i="1" dirty="0" smtClean="0"/>
              <a:t>dg_plate&amp;supply.team@tn.gov </a:t>
            </a:r>
            <a:r>
              <a:rPr lang="en-US" b="1" i="1" dirty="0"/>
              <a:t>the last week of May no later than the first week of June. </a:t>
            </a:r>
            <a:endParaRPr lang="en-US" b="1" i="1" dirty="0" smtClean="0"/>
          </a:p>
          <a:p>
            <a:pPr marL="742950" lvl="1" indent="-285750">
              <a:buFont typeface="Wingdings" panose="05000000000000000000" pitchFamily="2" charset="2"/>
              <a:buChar char="ü"/>
            </a:pPr>
            <a:r>
              <a:rPr lang="en-US" b="1" i="1" dirty="0" smtClean="0"/>
              <a:t>Here </a:t>
            </a:r>
            <a:r>
              <a:rPr lang="en-US" b="1" i="1" dirty="0"/>
              <a:t>is a timeline of license plates that receive new metal every year or every other year.</a:t>
            </a:r>
            <a:endParaRPr lang="en-US" dirty="0"/>
          </a:p>
          <a:p>
            <a:pPr marL="1200150" lvl="2" indent="-285750">
              <a:buFont typeface="Wingdings" panose="05000000000000000000" pitchFamily="2" charset="2"/>
              <a:buChar char="§"/>
            </a:pPr>
            <a:r>
              <a:rPr lang="en-US" b="1" i="1" dirty="0"/>
              <a:t>Dealer - yearly</a:t>
            </a:r>
            <a:endParaRPr lang="en-US" dirty="0"/>
          </a:p>
          <a:p>
            <a:pPr marL="1200150" lvl="2" indent="-285750">
              <a:buFont typeface="Wingdings" panose="05000000000000000000" pitchFamily="2" charset="2"/>
              <a:buChar char="§"/>
            </a:pPr>
            <a:r>
              <a:rPr lang="en-US" b="1" i="1" dirty="0"/>
              <a:t>Rescue Squad -yearly</a:t>
            </a:r>
            <a:endParaRPr lang="en-US" dirty="0"/>
          </a:p>
          <a:p>
            <a:pPr marL="1200150" lvl="2" indent="-285750">
              <a:buFont typeface="Wingdings" panose="05000000000000000000" pitchFamily="2" charset="2"/>
              <a:buChar char="§"/>
            </a:pPr>
            <a:r>
              <a:rPr lang="en-US" b="1" i="1" dirty="0"/>
              <a:t>National Guard Officers - yearly</a:t>
            </a:r>
            <a:endParaRPr lang="en-US" dirty="0"/>
          </a:p>
          <a:p>
            <a:pPr marL="1200150" lvl="2" indent="-285750">
              <a:buFont typeface="Wingdings" panose="05000000000000000000" pitchFamily="2" charset="2"/>
              <a:buChar char="§"/>
            </a:pPr>
            <a:r>
              <a:rPr lang="en-US" b="1" i="1" dirty="0"/>
              <a:t>Tennessee State Guard Officers - yearly</a:t>
            </a:r>
            <a:endParaRPr lang="en-US" dirty="0"/>
          </a:p>
          <a:p>
            <a:pPr marL="1200150" lvl="2" indent="-285750">
              <a:buFont typeface="Wingdings" panose="05000000000000000000" pitchFamily="2" charset="2"/>
              <a:buChar char="§"/>
            </a:pPr>
            <a:r>
              <a:rPr lang="en-US" b="1" i="1" dirty="0"/>
              <a:t>Supreme Court Judiciary- every odd year</a:t>
            </a:r>
            <a:endParaRPr lang="en-US" dirty="0"/>
          </a:p>
          <a:p>
            <a:pPr lvl="1"/>
            <a:endParaRPr lang="en-US" sz="2800" i="1" dirty="0">
              <a:solidFill>
                <a:srgbClr val="FF0000"/>
              </a:solidFill>
            </a:endParaRPr>
          </a:p>
        </p:txBody>
      </p:sp>
      <p:pic>
        <p:nvPicPr>
          <p:cNvPr id="8" name="Picture 7"/>
          <p:cNvPicPr/>
          <p:nvPr/>
        </p:nvPicPr>
        <p:blipFill>
          <a:blip r:embed="rId3"/>
          <a:stretch>
            <a:fillRect/>
          </a:stretch>
        </p:blipFill>
        <p:spPr>
          <a:xfrm>
            <a:off x="7850505" y="152400"/>
            <a:ext cx="986790" cy="1104900"/>
          </a:xfrm>
          <a:prstGeom prst="rect">
            <a:avLst/>
          </a:prstGeom>
          <a:ln>
            <a:solidFill>
              <a:schemeClr val="accent1"/>
            </a:solidFill>
          </a:ln>
          <a:effectLst>
            <a:innerShdw blurRad="114300">
              <a:prstClr val="black"/>
            </a:innerShdw>
          </a:effectLst>
        </p:spPr>
      </p:pic>
    </p:spTree>
    <p:extLst>
      <p:ext uri="{BB962C8B-B14F-4D97-AF65-F5344CB8AC3E}">
        <p14:creationId xmlns:p14="http://schemas.microsoft.com/office/powerpoint/2010/main" val="3536312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Welcome!</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a:t>
            </a:fld>
            <a:endParaRPr lang="en-US" dirty="0"/>
          </a:p>
        </p:txBody>
      </p:sp>
      <p:sp>
        <p:nvSpPr>
          <p:cNvPr id="3" name="TextBox 2"/>
          <p:cNvSpPr txBox="1"/>
          <p:nvPr/>
        </p:nvSpPr>
        <p:spPr>
          <a:xfrm>
            <a:off x="228600" y="1219200"/>
            <a:ext cx="8686800" cy="6740307"/>
          </a:xfrm>
          <a:prstGeom prst="rect">
            <a:avLst/>
          </a:prstGeom>
          <a:noFill/>
        </p:spPr>
        <p:txBody>
          <a:bodyPr wrap="square" rtlCol="0">
            <a:spAutoFit/>
          </a:bodyPr>
          <a:lstStyle/>
          <a:p>
            <a:pPr marL="1028700" lvl="1" indent="-571500">
              <a:buFont typeface="Wingdings" panose="05000000000000000000" pitchFamily="2" charset="2"/>
              <a:buChar char="Ø"/>
            </a:pPr>
            <a:r>
              <a:rPr lang="en-US" sz="3600" cap="all" dirty="0" smtClean="0">
                <a:solidFill>
                  <a:srgbClr val="FF0000"/>
                </a:solidFill>
              </a:rPr>
              <a:t>OVERVIEW OF the TN Dept. of Revenue</a:t>
            </a:r>
          </a:p>
          <a:p>
            <a:pPr lvl="2"/>
            <a:endParaRPr lang="en-US" sz="3200" dirty="0" smtClean="0"/>
          </a:p>
          <a:p>
            <a:pPr marL="1028700" lvl="1" indent="-571500">
              <a:buFont typeface="Wingdings" panose="05000000000000000000" pitchFamily="2" charset="2"/>
              <a:buChar char="Ø"/>
            </a:pPr>
            <a:r>
              <a:rPr lang="en-US" sz="3600" cap="all" dirty="0" smtClean="0">
                <a:solidFill>
                  <a:srgbClr val="FF0000"/>
                </a:solidFill>
              </a:rPr>
              <a:t>About Vehicle Services</a:t>
            </a:r>
          </a:p>
          <a:p>
            <a:pPr lvl="1"/>
            <a:endParaRPr lang="en-US" sz="3600" cap="all" dirty="0" smtClean="0">
              <a:solidFill>
                <a:srgbClr val="FF0000"/>
              </a:solidFill>
            </a:endParaRPr>
          </a:p>
          <a:p>
            <a:pPr marL="1028700" lvl="1" indent="-571500">
              <a:buFont typeface="Wingdings" panose="05000000000000000000" pitchFamily="2" charset="2"/>
              <a:buChar char="Ø"/>
            </a:pPr>
            <a:r>
              <a:rPr lang="en-US" sz="3600" cap="all" dirty="0" smtClean="0">
                <a:solidFill>
                  <a:srgbClr val="FF0000"/>
                </a:solidFill>
              </a:rPr>
              <a:t>How each VS work unit works with the counties</a:t>
            </a:r>
          </a:p>
          <a:p>
            <a:pPr marL="1028700" lvl="1" indent="-571500">
              <a:buFont typeface="Wingdings" panose="05000000000000000000" pitchFamily="2" charset="2"/>
              <a:buChar char="Ø"/>
            </a:pPr>
            <a:endParaRPr lang="en-US" sz="3600" cap="all" dirty="0">
              <a:solidFill>
                <a:srgbClr val="FF0000"/>
              </a:solidFill>
            </a:endParaRPr>
          </a:p>
          <a:p>
            <a:pPr marL="1028700" lvl="1" indent="-571500">
              <a:buFont typeface="Wingdings" panose="05000000000000000000" pitchFamily="2" charset="2"/>
              <a:buChar char="Ø"/>
            </a:pPr>
            <a:r>
              <a:rPr lang="en-US" sz="3600" cap="all" dirty="0" smtClean="0">
                <a:solidFill>
                  <a:srgbClr val="FF0000"/>
                </a:solidFill>
              </a:rPr>
              <a:t>What’s coming up!</a:t>
            </a:r>
          </a:p>
          <a:p>
            <a:pPr marL="1028700" lvl="1" indent="-571500">
              <a:buFont typeface="Wingdings" panose="05000000000000000000" pitchFamily="2" charset="2"/>
              <a:buChar char="Ø"/>
            </a:pPr>
            <a:endParaRPr lang="en-US" sz="4000" cap="all" dirty="0" smtClean="0">
              <a:solidFill>
                <a:srgbClr val="FF0000"/>
              </a:solidFill>
            </a:endParaRPr>
          </a:p>
          <a:p>
            <a:pPr lvl="2"/>
            <a:endParaRPr lang="en-US" sz="3600" dirty="0" smtClean="0"/>
          </a:p>
          <a:p>
            <a:endParaRPr lang="en-US" dirty="0" smtClean="0"/>
          </a:p>
          <a:p>
            <a:endParaRPr lang="en-US" dirty="0"/>
          </a:p>
        </p:txBody>
      </p:sp>
    </p:spTree>
    <p:extLst>
      <p:ext uri="{BB962C8B-B14F-4D97-AF65-F5344CB8AC3E}">
        <p14:creationId xmlns:p14="http://schemas.microsoft.com/office/powerpoint/2010/main" val="2822990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Exceptions &amp; Operations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20</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Tammie Moyers, Manager</a:t>
            </a:r>
            <a:endParaRPr lang="en-US" dirty="0"/>
          </a:p>
        </p:txBody>
      </p:sp>
      <p:sp>
        <p:nvSpPr>
          <p:cNvPr id="7" name="TextBox 6"/>
          <p:cNvSpPr txBox="1"/>
          <p:nvPr/>
        </p:nvSpPr>
        <p:spPr>
          <a:xfrm>
            <a:off x="142875" y="1308616"/>
            <a:ext cx="8665845" cy="5201424"/>
          </a:xfrm>
          <a:prstGeom prst="rect">
            <a:avLst/>
          </a:prstGeom>
          <a:noFill/>
        </p:spPr>
        <p:txBody>
          <a:bodyPr wrap="square" rtlCol="0">
            <a:spAutoFit/>
          </a:bodyPr>
          <a:lstStyle/>
          <a:p>
            <a:r>
              <a:rPr lang="en-US" sz="3200" b="1" dirty="0"/>
              <a:t>Plate &amp; </a:t>
            </a:r>
            <a:r>
              <a:rPr lang="en-US" sz="3200" b="1" dirty="0" smtClean="0"/>
              <a:t>Supply</a:t>
            </a:r>
          </a:p>
          <a:p>
            <a:endParaRPr lang="en-US" i="1" dirty="0"/>
          </a:p>
          <a:p>
            <a:pPr marL="457200" indent="-457200">
              <a:buFont typeface="Arial" panose="020B0604020202020204" pitchFamily="34" charset="0"/>
              <a:buChar char="•"/>
            </a:pPr>
            <a:r>
              <a:rPr lang="en-US" sz="2800" i="1" dirty="0" smtClean="0">
                <a:solidFill>
                  <a:srgbClr val="FF0000"/>
                </a:solidFill>
              </a:rPr>
              <a:t>Ordering Process</a:t>
            </a:r>
          </a:p>
          <a:p>
            <a:pPr marL="800100" lvl="1" indent="-342900">
              <a:buFont typeface="+mj-lt"/>
              <a:buAutoNum type="arabicPeriod"/>
            </a:pPr>
            <a:r>
              <a:rPr lang="en-US" b="1" dirty="0" smtClean="0"/>
              <a:t>Complete the “Order </a:t>
            </a:r>
            <a:r>
              <a:rPr lang="en-US" b="1" dirty="0"/>
              <a:t>request for </a:t>
            </a:r>
            <a:r>
              <a:rPr lang="en-US" b="1" dirty="0" smtClean="0"/>
              <a:t>Forms”</a:t>
            </a:r>
            <a:r>
              <a:rPr lang="en-US" dirty="0" smtClean="0"/>
              <a:t> </a:t>
            </a:r>
            <a:r>
              <a:rPr lang="en-US" b="1" dirty="0" smtClean="0"/>
              <a:t>or </a:t>
            </a:r>
            <a:r>
              <a:rPr lang="en-US" b="1" dirty="0"/>
              <a:t>an </a:t>
            </a:r>
            <a:r>
              <a:rPr lang="en-US" b="1" dirty="0" smtClean="0"/>
              <a:t>“Order </a:t>
            </a:r>
            <a:r>
              <a:rPr lang="en-US" b="1" dirty="0"/>
              <a:t>Request for License </a:t>
            </a:r>
            <a:r>
              <a:rPr lang="en-US" b="1" dirty="0" smtClean="0"/>
              <a:t>Plates”, found in the Guide and on the revenue website forms page. </a:t>
            </a:r>
          </a:p>
          <a:p>
            <a:pPr marL="800100" lvl="1" indent="-342900">
              <a:buFont typeface="+mj-lt"/>
              <a:buAutoNum type="arabicPeriod"/>
            </a:pPr>
            <a:r>
              <a:rPr lang="en-US" b="1" dirty="0" smtClean="0"/>
              <a:t>Email the form to dg_plate&amp;supply.team@tn.gov</a:t>
            </a:r>
            <a:r>
              <a:rPr lang="en-US" dirty="0" smtClean="0"/>
              <a:t>  (faxing not recommended)</a:t>
            </a:r>
            <a:endParaRPr lang="en-US" dirty="0"/>
          </a:p>
          <a:p>
            <a:pPr lvl="0"/>
            <a:endParaRPr lang="en-US" i="1" dirty="0" smtClean="0"/>
          </a:p>
          <a:p>
            <a:pPr marL="457200" lvl="0" indent="-457200">
              <a:buFont typeface="Arial" panose="020B0604020202020204" pitchFamily="34" charset="0"/>
              <a:buChar char="•"/>
            </a:pPr>
            <a:r>
              <a:rPr lang="en-US" sz="2800" i="1" dirty="0" smtClean="0">
                <a:solidFill>
                  <a:srgbClr val="FF0000"/>
                </a:solidFill>
              </a:rPr>
              <a:t>Inventory </a:t>
            </a:r>
            <a:r>
              <a:rPr lang="en-US" sz="2800" i="1" dirty="0">
                <a:solidFill>
                  <a:srgbClr val="FF0000"/>
                </a:solidFill>
              </a:rPr>
              <a:t>tips </a:t>
            </a:r>
            <a:endParaRPr lang="en-US" i="1" dirty="0"/>
          </a:p>
          <a:p>
            <a:pPr marL="914400" lvl="1" indent="-457200">
              <a:buFont typeface="Wingdings" panose="05000000000000000000" pitchFamily="2" charset="2"/>
              <a:buChar char="ü"/>
            </a:pPr>
            <a:r>
              <a:rPr lang="en-US" b="1" dirty="0" smtClean="0"/>
              <a:t>Review </a:t>
            </a:r>
            <a:r>
              <a:rPr lang="en-US" b="1" dirty="0"/>
              <a:t>inventory on a regular basis to ensure that you have a three month supply according to your monthly sales. </a:t>
            </a:r>
            <a:endParaRPr lang="en-US" b="1" dirty="0" smtClean="0"/>
          </a:p>
          <a:p>
            <a:pPr marL="914400" lvl="1" indent="-457200">
              <a:buFont typeface="Wingdings" panose="05000000000000000000" pitchFamily="2" charset="2"/>
              <a:buChar char="ü"/>
            </a:pPr>
            <a:r>
              <a:rPr lang="en-US" b="1" dirty="0" smtClean="0"/>
              <a:t>Any </a:t>
            </a:r>
            <a:r>
              <a:rPr lang="en-US" b="1" dirty="0"/>
              <a:t>obsolete stock should be destroyed in your </a:t>
            </a:r>
            <a:r>
              <a:rPr lang="en-US" b="1" dirty="0" smtClean="0"/>
              <a:t>county</a:t>
            </a:r>
          </a:p>
          <a:p>
            <a:pPr marL="1371600" lvl="2" indent="-457200">
              <a:buFont typeface="+mj-lt"/>
              <a:buAutoNum type="arabicPeriod"/>
            </a:pPr>
            <a:r>
              <a:rPr lang="en-US" b="1" dirty="0" smtClean="0"/>
              <a:t>Complete Certificate </a:t>
            </a:r>
            <a:r>
              <a:rPr lang="en-US" b="1" dirty="0"/>
              <a:t>of Destruction </a:t>
            </a:r>
            <a:r>
              <a:rPr lang="en-US" b="1" dirty="0" smtClean="0"/>
              <a:t>(in Guide and on forms page) along </a:t>
            </a:r>
            <a:r>
              <a:rPr lang="en-US" b="1" dirty="0"/>
              <a:t>with an itemized listing of stock </a:t>
            </a:r>
            <a:r>
              <a:rPr lang="en-US" b="1" dirty="0" smtClean="0"/>
              <a:t>(in Guide and on forms page)</a:t>
            </a:r>
          </a:p>
          <a:p>
            <a:pPr marL="1371600" lvl="2" indent="-457200">
              <a:buFont typeface="+mj-lt"/>
              <a:buAutoNum type="arabicPeriod"/>
            </a:pPr>
            <a:r>
              <a:rPr lang="en-US" b="1" dirty="0" smtClean="0"/>
              <a:t>Email completed forms to </a:t>
            </a:r>
            <a:r>
              <a:rPr lang="en-US" b="1" dirty="0"/>
              <a:t>Vehicle Services Division at dg_plate&amp;supply.team@tn.gov </a:t>
            </a:r>
            <a:r>
              <a:rPr lang="en-US" b="1" dirty="0" smtClean="0"/>
              <a:t> </a:t>
            </a:r>
            <a:r>
              <a:rPr lang="en-US" dirty="0" smtClean="0"/>
              <a:t>(faxing not recommended)</a:t>
            </a:r>
            <a:endParaRPr lang="en-US" dirty="0"/>
          </a:p>
          <a:p>
            <a:pPr lvl="1"/>
            <a:endParaRPr lang="en-US" sz="2800" i="1" dirty="0">
              <a:solidFill>
                <a:srgbClr val="FF0000"/>
              </a:solidFill>
            </a:endParaRPr>
          </a:p>
        </p:txBody>
      </p:sp>
      <p:pic>
        <p:nvPicPr>
          <p:cNvPr id="8" name="Picture 7"/>
          <p:cNvPicPr/>
          <p:nvPr/>
        </p:nvPicPr>
        <p:blipFill>
          <a:blip r:embed="rId3"/>
          <a:stretch>
            <a:fillRect/>
          </a:stretch>
        </p:blipFill>
        <p:spPr>
          <a:xfrm>
            <a:off x="7850505" y="152400"/>
            <a:ext cx="986790" cy="1104900"/>
          </a:xfrm>
          <a:prstGeom prst="rect">
            <a:avLst/>
          </a:prstGeom>
          <a:ln>
            <a:solidFill>
              <a:schemeClr val="accent1"/>
            </a:solidFill>
          </a:ln>
          <a:effectLst>
            <a:innerShdw blurRad="114300">
              <a:prstClr val="black"/>
            </a:innerShdw>
          </a:effectLst>
        </p:spPr>
      </p:pic>
    </p:spTree>
    <p:extLst>
      <p:ext uri="{BB962C8B-B14F-4D97-AF65-F5344CB8AC3E}">
        <p14:creationId xmlns:p14="http://schemas.microsoft.com/office/powerpoint/2010/main" val="853976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Exceptions &amp; Operations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21</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Tammie Moyers, Manager</a:t>
            </a:r>
            <a:endParaRPr lang="en-US" dirty="0"/>
          </a:p>
        </p:txBody>
      </p:sp>
      <p:sp>
        <p:nvSpPr>
          <p:cNvPr id="7" name="TextBox 6"/>
          <p:cNvSpPr txBox="1"/>
          <p:nvPr/>
        </p:nvSpPr>
        <p:spPr>
          <a:xfrm>
            <a:off x="152400" y="1752600"/>
            <a:ext cx="8665845" cy="4431983"/>
          </a:xfrm>
          <a:prstGeom prst="rect">
            <a:avLst/>
          </a:prstGeom>
          <a:noFill/>
        </p:spPr>
        <p:txBody>
          <a:bodyPr wrap="square" rtlCol="0">
            <a:spAutoFit/>
          </a:bodyPr>
          <a:lstStyle/>
          <a:p>
            <a:r>
              <a:rPr lang="en-US" sz="3200" b="1" dirty="0"/>
              <a:t>Renewal/RO (Registration Only)</a:t>
            </a:r>
          </a:p>
          <a:p>
            <a:r>
              <a:rPr lang="en-US" i="1" dirty="0" smtClean="0"/>
              <a:t>Betty Sue Wright, Supervisor</a:t>
            </a:r>
          </a:p>
          <a:p>
            <a:r>
              <a:rPr lang="en-US" i="1" dirty="0" smtClean="0"/>
              <a:t>Betty.sue.wright@tn.gov 615-253-7276</a:t>
            </a:r>
          </a:p>
          <a:p>
            <a:endParaRPr lang="en-US" i="1" dirty="0"/>
          </a:p>
          <a:p>
            <a:r>
              <a:rPr lang="en-US" sz="2800" dirty="0"/>
              <a:t>This unit is responsible for handling Renewal and Registration Only errors.  When counties key customer renewals and RO’s, all errors </a:t>
            </a:r>
            <a:r>
              <a:rPr lang="en-US" sz="2800" dirty="0" smtClean="0"/>
              <a:t>are reported </a:t>
            </a:r>
            <a:r>
              <a:rPr lang="en-US" sz="2800" dirty="0"/>
              <a:t>on a daily </a:t>
            </a:r>
            <a:r>
              <a:rPr lang="en-US" sz="2800" dirty="0" smtClean="0"/>
              <a:t>report</a:t>
            </a:r>
            <a:r>
              <a:rPr lang="en-US" sz="2800" dirty="0"/>
              <a:t>.  The errors are corrected for the transaction to be completed.  This team also works the State Issue RO queue, where scanned RO images are verified for accuracy and the customer’s record is </a:t>
            </a:r>
            <a:r>
              <a:rPr lang="en-US" sz="2800" dirty="0" smtClean="0"/>
              <a:t>updated in the system</a:t>
            </a:r>
            <a:endParaRPr lang="en-US" sz="2800" b="1" dirty="0"/>
          </a:p>
        </p:txBody>
      </p:sp>
      <p:pic>
        <p:nvPicPr>
          <p:cNvPr id="8" name="Picture 7"/>
          <p:cNvPicPr/>
          <p:nvPr/>
        </p:nvPicPr>
        <p:blipFill>
          <a:blip r:embed="rId3"/>
          <a:stretch>
            <a:fillRect/>
          </a:stretch>
        </p:blipFill>
        <p:spPr>
          <a:xfrm>
            <a:off x="7850505" y="152400"/>
            <a:ext cx="986790" cy="1104900"/>
          </a:xfrm>
          <a:prstGeom prst="rect">
            <a:avLst/>
          </a:prstGeom>
          <a:ln>
            <a:solidFill>
              <a:schemeClr val="accent1"/>
            </a:solidFill>
          </a:ln>
          <a:effectLst>
            <a:innerShdw blurRad="114300">
              <a:prstClr val="black"/>
            </a:innerShdw>
          </a:effectLst>
        </p:spPr>
      </p:pic>
    </p:spTree>
    <p:extLst>
      <p:ext uri="{BB962C8B-B14F-4D97-AF65-F5344CB8AC3E}">
        <p14:creationId xmlns:p14="http://schemas.microsoft.com/office/powerpoint/2010/main" val="1408292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Exceptions &amp; Operations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22</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Tammie Moyers, Manager</a:t>
            </a:r>
            <a:endParaRPr lang="en-US" dirty="0"/>
          </a:p>
        </p:txBody>
      </p:sp>
      <p:sp>
        <p:nvSpPr>
          <p:cNvPr id="7" name="TextBox 6"/>
          <p:cNvSpPr txBox="1"/>
          <p:nvPr/>
        </p:nvSpPr>
        <p:spPr>
          <a:xfrm>
            <a:off x="152400" y="1752600"/>
            <a:ext cx="8665845" cy="2523768"/>
          </a:xfrm>
          <a:prstGeom prst="rect">
            <a:avLst/>
          </a:prstGeom>
          <a:noFill/>
        </p:spPr>
        <p:txBody>
          <a:bodyPr wrap="square" rtlCol="0">
            <a:spAutoFit/>
          </a:bodyPr>
          <a:lstStyle/>
          <a:p>
            <a:endParaRPr lang="en-US" i="1" dirty="0"/>
          </a:p>
          <a:p>
            <a:pPr marL="457200" indent="-457200">
              <a:buFont typeface="Arial" panose="020B0604020202020204" pitchFamily="34" charset="0"/>
              <a:buChar char="•"/>
            </a:pPr>
            <a:r>
              <a:rPr lang="en-US" sz="2800" i="1" dirty="0" smtClean="0">
                <a:solidFill>
                  <a:srgbClr val="FF0000"/>
                </a:solidFill>
              </a:rPr>
              <a:t>What is RO?</a:t>
            </a:r>
          </a:p>
          <a:p>
            <a:pPr lvl="0"/>
            <a:r>
              <a:rPr lang="en-US" sz="2800" b="1" i="1" dirty="0"/>
              <a:t>Registration Only is simply renewing, transferring, or purchasing a registration for a vehicle that has already been titled and registered in the applicant’s name.</a:t>
            </a:r>
            <a:endParaRPr lang="en-US" sz="2800" dirty="0"/>
          </a:p>
          <a:p>
            <a:pPr marL="457200" indent="-457200">
              <a:buFont typeface="Arial" panose="020B0604020202020204" pitchFamily="34" charset="0"/>
              <a:buChar char="•"/>
            </a:pPr>
            <a:endParaRPr lang="en-US" sz="2800" i="1" dirty="0">
              <a:solidFill>
                <a:srgbClr val="FF0000"/>
              </a:solidFill>
            </a:endParaRPr>
          </a:p>
        </p:txBody>
      </p:sp>
      <p:pic>
        <p:nvPicPr>
          <p:cNvPr id="8" name="Picture 7"/>
          <p:cNvPicPr/>
          <p:nvPr/>
        </p:nvPicPr>
        <p:blipFill>
          <a:blip r:embed="rId3"/>
          <a:stretch>
            <a:fillRect/>
          </a:stretch>
        </p:blipFill>
        <p:spPr>
          <a:xfrm>
            <a:off x="7850505" y="152400"/>
            <a:ext cx="986790" cy="1104900"/>
          </a:xfrm>
          <a:prstGeom prst="rect">
            <a:avLst/>
          </a:prstGeom>
          <a:ln>
            <a:solidFill>
              <a:schemeClr val="accent1"/>
            </a:solidFill>
          </a:ln>
          <a:effectLst>
            <a:innerShdw blurRad="114300">
              <a:prstClr val="black"/>
            </a:innerShdw>
          </a:effectLst>
        </p:spPr>
      </p:pic>
    </p:spTree>
    <p:extLst>
      <p:ext uri="{BB962C8B-B14F-4D97-AF65-F5344CB8AC3E}">
        <p14:creationId xmlns:p14="http://schemas.microsoft.com/office/powerpoint/2010/main" val="2306357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Exceptions &amp; Operations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23</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Tammie Moyers, Manager</a:t>
            </a:r>
            <a:endParaRPr lang="en-US" dirty="0"/>
          </a:p>
        </p:txBody>
      </p:sp>
      <p:sp>
        <p:nvSpPr>
          <p:cNvPr id="7" name="TextBox 6"/>
          <p:cNvSpPr txBox="1"/>
          <p:nvPr/>
        </p:nvSpPr>
        <p:spPr>
          <a:xfrm>
            <a:off x="200025" y="1327666"/>
            <a:ext cx="8665845" cy="5016758"/>
          </a:xfrm>
          <a:prstGeom prst="rect">
            <a:avLst/>
          </a:prstGeom>
          <a:noFill/>
        </p:spPr>
        <p:txBody>
          <a:bodyPr wrap="square" rtlCol="0">
            <a:spAutoFit/>
          </a:bodyPr>
          <a:lstStyle/>
          <a:p>
            <a:r>
              <a:rPr lang="en-US" sz="3200" b="1" dirty="0"/>
              <a:t>Renewal/RO (Registration Only)</a:t>
            </a:r>
          </a:p>
          <a:p>
            <a:endParaRPr lang="en-US" i="1" dirty="0"/>
          </a:p>
          <a:p>
            <a:pPr marL="457200" indent="-457200">
              <a:buFont typeface="Arial" panose="020B0604020202020204" pitchFamily="34" charset="0"/>
              <a:buChar char="•"/>
            </a:pPr>
            <a:r>
              <a:rPr lang="en-US" sz="2800" i="1" dirty="0" smtClean="0">
                <a:solidFill>
                  <a:srgbClr val="FF0000"/>
                </a:solidFill>
              </a:rPr>
              <a:t>Common Errors:</a:t>
            </a:r>
          </a:p>
          <a:p>
            <a:pPr marL="800100" lvl="1" indent="-342900">
              <a:buFont typeface="Wingdings" panose="05000000000000000000" pitchFamily="2" charset="2"/>
              <a:buChar char="ü"/>
            </a:pPr>
            <a:r>
              <a:rPr lang="en-US" sz="2000" dirty="0"/>
              <a:t>R</a:t>
            </a:r>
            <a:r>
              <a:rPr lang="en-US" sz="2000" dirty="0" smtClean="0"/>
              <a:t>enewing </a:t>
            </a:r>
            <a:r>
              <a:rPr lang="en-US" sz="2000" dirty="0"/>
              <a:t>a personalized plate that has been expired over 365 days without verifying with Vehicle Services that the applicant is still the owner and there has not been a new owner of the configuration. </a:t>
            </a:r>
            <a:endParaRPr lang="en-US" sz="2000" dirty="0">
              <a:solidFill>
                <a:srgbClr val="FF0000"/>
              </a:solidFill>
            </a:endParaRPr>
          </a:p>
          <a:p>
            <a:pPr marL="342900" indent="-342900">
              <a:buFont typeface="Arial" panose="020B0604020202020204" pitchFamily="34" charset="0"/>
              <a:buChar char="•"/>
            </a:pPr>
            <a:r>
              <a:rPr lang="en-US" sz="2800" i="1" dirty="0" smtClean="0">
                <a:solidFill>
                  <a:srgbClr val="FF0000"/>
                </a:solidFill>
              </a:rPr>
              <a:t>Tips/Advice</a:t>
            </a:r>
          </a:p>
          <a:p>
            <a:pPr marL="742950" lvl="1" indent="-285750">
              <a:buFont typeface="Wingdings" panose="05000000000000000000" pitchFamily="2" charset="2"/>
              <a:buChar char="ü"/>
            </a:pPr>
            <a:r>
              <a:rPr lang="en-US" dirty="0" smtClean="0"/>
              <a:t>License </a:t>
            </a:r>
            <a:r>
              <a:rPr lang="en-US" dirty="0"/>
              <a:t>plates that an applicant had to be qualified to receive the license plate can be transferred from two names to one name as long as the one name is the qualifying applicant. Example: Disabled Persons license plate.</a:t>
            </a:r>
          </a:p>
          <a:p>
            <a:pPr marL="742950" lvl="1" indent="-285750">
              <a:buFont typeface="Wingdings" panose="05000000000000000000" pitchFamily="2" charset="2"/>
              <a:buChar char="ü"/>
            </a:pPr>
            <a:r>
              <a:rPr lang="en-US" dirty="0"/>
              <a:t>Do not attach the out-of-state title to the Registration Only Application</a:t>
            </a:r>
          </a:p>
          <a:p>
            <a:pPr marL="742950" lvl="1" indent="-285750">
              <a:buFont typeface="Wingdings" panose="05000000000000000000" pitchFamily="2" charset="2"/>
              <a:buChar char="ü"/>
            </a:pPr>
            <a:r>
              <a:rPr lang="en-US" dirty="0"/>
              <a:t>Attach a copy of the rejection letter to the out-of-state title and mail to the state.</a:t>
            </a:r>
          </a:p>
          <a:p>
            <a:pPr marL="742950" lvl="1" indent="-285750">
              <a:buFont typeface="Wingdings" panose="05000000000000000000" pitchFamily="2" charset="2"/>
              <a:buChar char="ü"/>
            </a:pPr>
            <a:r>
              <a:rPr lang="en-US" dirty="0"/>
              <a:t>Mark the Registration Only transaction as incomplete and send to the State for processing</a:t>
            </a:r>
          </a:p>
          <a:p>
            <a:pPr marL="342900" indent="-342900">
              <a:buFont typeface="Arial" panose="020B0604020202020204" pitchFamily="34" charset="0"/>
              <a:buChar char="•"/>
            </a:pPr>
            <a:endParaRPr lang="en-US" sz="2800" i="1" dirty="0" smtClean="0"/>
          </a:p>
        </p:txBody>
      </p:sp>
      <p:pic>
        <p:nvPicPr>
          <p:cNvPr id="8" name="Picture 7"/>
          <p:cNvPicPr/>
          <p:nvPr/>
        </p:nvPicPr>
        <p:blipFill>
          <a:blip r:embed="rId3"/>
          <a:stretch>
            <a:fillRect/>
          </a:stretch>
        </p:blipFill>
        <p:spPr>
          <a:xfrm>
            <a:off x="7850505" y="152400"/>
            <a:ext cx="986790" cy="1104900"/>
          </a:xfrm>
          <a:prstGeom prst="rect">
            <a:avLst/>
          </a:prstGeom>
          <a:ln>
            <a:solidFill>
              <a:schemeClr val="accent1"/>
            </a:solidFill>
          </a:ln>
          <a:effectLst>
            <a:innerShdw blurRad="114300">
              <a:prstClr val="black"/>
            </a:innerShdw>
          </a:effectLst>
        </p:spPr>
      </p:pic>
    </p:spTree>
    <p:extLst>
      <p:ext uri="{BB962C8B-B14F-4D97-AF65-F5344CB8AC3E}">
        <p14:creationId xmlns:p14="http://schemas.microsoft.com/office/powerpoint/2010/main" val="795954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Exceptions &amp; Operations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24</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Tammie Moyers, Manager</a:t>
            </a:r>
            <a:endParaRPr lang="en-US" dirty="0"/>
          </a:p>
        </p:txBody>
      </p:sp>
      <p:sp>
        <p:nvSpPr>
          <p:cNvPr id="7" name="TextBox 6"/>
          <p:cNvSpPr txBox="1"/>
          <p:nvPr/>
        </p:nvSpPr>
        <p:spPr>
          <a:xfrm>
            <a:off x="152400" y="1752600"/>
            <a:ext cx="8665845" cy="4431983"/>
          </a:xfrm>
          <a:prstGeom prst="rect">
            <a:avLst/>
          </a:prstGeom>
          <a:noFill/>
        </p:spPr>
        <p:txBody>
          <a:bodyPr wrap="square" rtlCol="0">
            <a:spAutoFit/>
          </a:bodyPr>
          <a:lstStyle/>
          <a:p>
            <a:r>
              <a:rPr lang="en-US" sz="3200" b="1" dirty="0"/>
              <a:t>SAT (Specialized Application Team)</a:t>
            </a:r>
          </a:p>
          <a:p>
            <a:r>
              <a:rPr lang="en-US" i="1" dirty="0" smtClean="0"/>
              <a:t>Sheila Crockett, Supervisor</a:t>
            </a:r>
          </a:p>
          <a:p>
            <a:r>
              <a:rPr lang="en-US" i="1" dirty="0" smtClean="0"/>
              <a:t>Sheila.crockett@tn.gov 615-532-7408</a:t>
            </a:r>
          </a:p>
          <a:p>
            <a:endParaRPr lang="en-US" i="1" dirty="0"/>
          </a:p>
          <a:p>
            <a:r>
              <a:rPr lang="en-US" sz="2800" dirty="0"/>
              <a:t>This unit is responsible for handling plate requests by federal government agencies.  They also deal with the Title/Registration requests for all state/local government agencies, Bellsouth/UPS fleets,  Nissan/Volkswagen OEM, and dealer plates.  De-titles (when mobile homes are permanently affixed to land) are also handled by this team.</a:t>
            </a:r>
            <a:endParaRPr lang="en-US" sz="2800" b="1" dirty="0"/>
          </a:p>
        </p:txBody>
      </p:sp>
      <p:pic>
        <p:nvPicPr>
          <p:cNvPr id="8" name="Picture 7"/>
          <p:cNvPicPr/>
          <p:nvPr/>
        </p:nvPicPr>
        <p:blipFill>
          <a:blip r:embed="rId3"/>
          <a:stretch>
            <a:fillRect/>
          </a:stretch>
        </p:blipFill>
        <p:spPr>
          <a:xfrm>
            <a:off x="7850505" y="152400"/>
            <a:ext cx="986790" cy="1104900"/>
          </a:xfrm>
          <a:prstGeom prst="rect">
            <a:avLst/>
          </a:prstGeom>
          <a:ln>
            <a:solidFill>
              <a:schemeClr val="accent1"/>
            </a:solidFill>
          </a:ln>
          <a:effectLst>
            <a:innerShdw blurRad="114300">
              <a:prstClr val="black"/>
            </a:innerShdw>
          </a:effectLst>
        </p:spPr>
      </p:pic>
    </p:spTree>
    <p:extLst>
      <p:ext uri="{BB962C8B-B14F-4D97-AF65-F5344CB8AC3E}">
        <p14:creationId xmlns:p14="http://schemas.microsoft.com/office/powerpoint/2010/main" val="2917673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Exceptions &amp; Operations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25</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Tammie Moyers, Manager</a:t>
            </a:r>
            <a:endParaRPr lang="en-US" dirty="0"/>
          </a:p>
        </p:txBody>
      </p:sp>
      <p:sp>
        <p:nvSpPr>
          <p:cNvPr id="7" name="TextBox 6"/>
          <p:cNvSpPr txBox="1"/>
          <p:nvPr/>
        </p:nvSpPr>
        <p:spPr>
          <a:xfrm>
            <a:off x="152400" y="1752600"/>
            <a:ext cx="8665845" cy="4185761"/>
          </a:xfrm>
          <a:prstGeom prst="rect">
            <a:avLst/>
          </a:prstGeom>
          <a:noFill/>
        </p:spPr>
        <p:txBody>
          <a:bodyPr wrap="square" rtlCol="0">
            <a:spAutoFit/>
          </a:bodyPr>
          <a:lstStyle/>
          <a:p>
            <a:r>
              <a:rPr lang="en-US" sz="3200" b="1" dirty="0"/>
              <a:t>SAT (Specialized Application Team)</a:t>
            </a:r>
          </a:p>
          <a:p>
            <a:r>
              <a:rPr lang="en-US" i="1" dirty="0" smtClean="0"/>
              <a:t>Sheila Crockett, Supervisor</a:t>
            </a:r>
          </a:p>
          <a:p>
            <a:endParaRPr lang="en-US" i="1" dirty="0" smtClean="0"/>
          </a:p>
          <a:p>
            <a:pPr marL="742950" lvl="1" indent="-285750">
              <a:buFont typeface="Arial" panose="020B0604020202020204" pitchFamily="34" charset="0"/>
              <a:buChar char="•"/>
            </a:pPr>
            <a:r>
              <a:rPr lang="en-US" dirty="0">
                <a:solidFill>
                  <a:srgbClr val="FF0000"/>
                </a:solidFill>
              </a:rPr>
              <a:t>Government Service – </a:t>
            </a:r>
            <a:r>
              <a:rPr lang="en-US" dirty="0"/>
              <a:t>must </a:t>
            </a:r>
            <a:r>
              <a:rPr lang="en-US" dirty="0" smtClean="0"/>
              <a:t>be titled </a:t>
            </a:r>
            <a:r>
              <a:rPr lang="en-US" dirty="0"/>
              <a:t>and registered in the government agencies name or leased in the government agencies name prior to registering a blind or undercover registration</a:t>
            </a:r>
          </a:p>
          <a:p>
            <a:pPr marL="742950" lvl="1" indent="-285750">
              <a:buFont typeface="Arial" panose="020B0604020202020204" pitchFamily="34" charset="0"/>
              <a:buChar char="•"/>
            </a:pPr>
            <a:endParaRPr lang="en-US" dirty="0" smtClean="0">
              <a:solidFill>
                <a:srgbClr val="FF0000"/>
              </a:solidFill>
            </a:endParaRPr>
          </a:p>
          <a:p>
            <a:pPr marL="742950" lvl="1" indent="-285750">
              <a:buFont typeface="Arial" panose="020B0604020202020204" pitchFamily="34" charset="0"/>
              <a:buChar char="•"/>
            </a:pPr>
            <a:r>
              <a:rPr lang="en-US" dirty="0" smtClean="0">
                <a:solidFill>
                  <a:srgbClr val="FF0000"/>
                </a:solidFill>
              </a:rPr>
              <a:t>De-Titles </a:t>
            </a:r>
            <a:r>
              <a:rPr lang="en-US" dirty="0">
                <a:solidFill>
                  <a:srgbClr val="FF0000"/>
                </a:solidFill>
              </a:rPr>
              <a:t>– </a:t>
            </a:r>
            <a:r>
              <a:rPr lang="en-US" dirty="0"/>
              <a:t>only mobile homes that are being de-titled are processed directly through the State.  If they are just titling a mobile home they go directly through the county clerk’s office. </a:t>
            </a:r>
          </a:p>
          <a:p>
            <a:pPr marL="742950" lvl="1" indent="-285750">
              <a:buFont typeface="Arial" panose="020B0604020202020204" pitchFamily="34" charset="0"/>
              <a:buChar char="•"/>
            </a:pPr>
            <a:endParaRPr lang="en-US" dirty="0" smtClean="0">
              <a:solidFill>
                <a:srgbClr val="FF0000"/>
              </a:solidFill>
            </a:endParaRPr>
          </a:p>
          <a:p>
            <a:pPr marL="742950" lvl="1" indent="-285750">
              <a:buFont typeface="Arial" panose="020B0604020202020204" pitchFamily="34" charset="0"/>
              <a:buChar char="•"/>
            </a:pPr>
            <a:r>
              <a:rPr lang="en-US" dirty="0" smtClean="0">
                <a:solidFill>
                  <a:srgbClr val="FF0000"/>
                </a:solidFill>
              </a:rPr>
              <a:t>Fleets </a:t>
            </a:r>
            <a:r>
              <a:rPr lang="en-US" dirty="0">
                <a:solidFill>
                  <a:srgbClr val="FF0000"/>
                </a:solidFill>
              </a:rPr>
              <a:t>– </a:t>
            </a:r>
            <a:r>
              <a:rPr lang="en-US" dirty="0"/>
              <a:t>Nissan, Volkswagen, UPS, and FedEx title and register directly through the State. </a:t>
            </a:r>
          </a:p>
          <a:p>
            <a:endParaRPr lang="en-US" i="1" dirty="0"/>
          </a:p>
        </p:txBody>
      </p:sp>
      <p:pic>
        <p:nvPicPr>
          <p:cNvPr id="8" name="Picture 7"/>
          <p:cNvPicPr/>
          <p:nvPr/>
        </p:nvPicPr>
        <p:blipFill>
          <a:blip r:embed="rId3"/>
          <a:stretch>
            <a:fillRect/>
          </a:stretch>
        </p:blipFill>
        <p:spPr>
          <a:xfrm>
            <a:off x="7850505" y="152400"/>
            <a:ext cx="986790" cy="1104900"/>
          </a:xfrm>
          <a:prstGeom prst="rect">
            <a:avLst/>
          </a:prstGeom>
          <a:ln>
            <a:solidFill>
              <a:schemeClr val="accent1"/>
            </a:solidFill>
          </a:ln>
          <a:effectLst>
            <a:innerShdw blurRad="114300">
              <a:prstClr val="black"/>
            </a:innerShdw>
          </a:effectLst>
        </p:spPr>
      </p:pic>
    </p:spTree>
    <p:extLst>
      <p:ext uri="{BB962C8B-B14F-4D97-AF65-F5344CB8AC3E}">
        <p14:creationId xmlns:p14="http://schemas.microsoft.com/office/powerpoint/2010/main" val="3684601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Exceptions &amp; Operations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26</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Tammie Moyers, Manager</a:t>
            </a:r>
            <a:endParaRPr lang="en-US" dirty="0"/>
          </a:p>
        </p:txBody>
      </p:sp>
      <p:sp>
        <p:nvSpPr>
          <p:cNvPr id="7" name="TextBox 6"/>
          <p:cNvSpPr txBox="1"/>
          <p:nvPr/>
        </p:nvSpPr>
        <p:spPr>
          <a:xfrm>
            <a:off x="152400" y="1752600"/>
            <a:ext cx="8665845" cy="4739759"/>
          </a:xfrm>
          <a:prstGeom prst="rect">
            <a:avLst/>
          </a:prstGeom>
          <a:noFill/>
        </p:spPr>
        <p:txBody>
          <a:bodyPr wrap="square" rtlCol="0">
            <a:spAutoFit/>
          </a:bodyPr>
          <a:lstStyle/>
          <a:p>
            <a:r>
              <a:rPr lang="en-US" sz="3200" b="1" dirty="0"/>
              <a:t>SAT (Specialized Application Team)</a:t>
            </a:r>
          </a:p>
          <a:p>
            <a:r>
              <a:rPr lang="en-US" i="1" dirty="0" smtClean="0"/>
              <a:t>Sheila Crockett, Supervisor</a:t>
            </a:r>
          </a:p>
          <a:p>
            <a:endParaRPr lang="en-US" i="1" dirty="0" smtClean="0"/>
          </a:p>
          <a:p>
            <a:pPr marL="285750" indent="-285750">
              <a:buFont typeface="Arial" panose="020B0604020202020204" pitchFamily="34" charset="0"/>
              <a:buChar char="•"/>
            </a:pPr>
            <a:r>
              <a:rPr lang="en-US" dirty="0" smtClean="0">
                <a:solidFill>
                  <a:srgbClr val="FF0000"/>
                </a:solidFill>
              </a:rPr>
              <a:t>What do counties need to know about government registrations, fleets, de-titling?</a:t>
            </a:r>
          </a:p>
          <a:p>
            <a:pPr marL="742950" lvl="1" indent="-285750">
              <a:buFont typeface="Wingdings" panose="05000000000000000000" pitchFamily="2" charset="2"/>
              <a:buChar char="ü"/>
            </a:pPr>
            <a:r>
              <a:rPr lang="en-US" dirty="0"/>
              <a:t>Any county may </a:t>
            </a:r>
            <a:r>
              <a:rPr lang="en-US" dirty="0" smtClean="0"/>
              <a:t>completely process a </a:t>
            </a:r>
            <a:r>
              <a:rPr lang="en-US" u="sng" dirty="0"/>
              <a:t>local government service agency</a:t>
            </a:r>
            <a:r>
              <a:rPr lang="en-US" dirty="0"/>
              <a:t>. Do not send these in as incompletes unless there is an issue that prevents the county from processing the application.</a:t>
            </a:r>
          </a:p>
          <a:p>
            <a:pPr marL="742950" lvl="1" indent="-285750">
              <a:buFont typeface="Wingdings" panose="05000000000000000000" pitchFamily="2" charset="2"/>
              <a:buChar char="ü"/>
            </a:pPr>
            <a:r>
              <a:rPr lang="en-US" dirty="0"/>
              <a:t>If a customer is  just titling a mobile home they go directly through the county clerk’s office.</a:t>
            </a:r>
          </a:p>
          <a:p>
            <a:pPr marL="742950" lvl="1" indent="-285750">
              <a:buFont typeface="Wingdings" panose="05000000000000000000" pitchFamily="2" charset="2"/>
              <a:buChar char="ü"/>
            </a:pPr>
            <a:r>
              <a:rPr lang="en-US" dirty="0"/>
              <a:t>AT&amp;T and UPS vehicles that are a part of the Commercial Fleet Program processed by the State cannot be renewed by the County Clerk’s.</a:t>
            </a:r>
          </a:p>
          <a:p>
            <a:pPr marL="742950" lvl="1" indent="-285750">
              <a:buFont typeface="Wingdings" panose="05000000000000000000" pitchFamily="2" charset="2"/>
              <a:buChar char="ü"/>
            </a:pPr>
            <a:r>
              <a:rPr lang="en-US" dirty="0"/>
              <a:t>Nissan and Volkswagen Fleet Vehicles are processed by the state.</a:t>
            </a:r>
          </a:p>
          <a:p>
            <a:pPr marL="742950" lvl="1" indent="-285750">
              <a:buFont typeface="Wingdings" panose="05000000000000000000" pitchFamily="2" charset="2"/>
              <a:buChar char="ü"/>
            </a:pPr>
            <a:r>
              <a:rPr lang="en-US" dirty="0" smtClean="0"/>
              <a:t>Questions </a:t>
            </a:r>
            <a:r>
              <a:rPr lang="en-US" dirty="0"/>
              <a:t>pertaining to these items may be emailed to dg_SAT.team@tn.gov.</a:t>
            </a:r>
          </a:p>
          <a:p>
            <a:pPr marL="285750" indent="-285750">
              <a:buFont typeface="Arial" panose="020B0604020202020204" pitchFamily="34" charset="0"/>
              <a:buChar char="•"/>
            </a:pPr>
            <a:endParaRPr lang="en-US" dirty="0" smtClean="0">
              <a:solidFill>
                <a:srgbClr val="FF0000"/>
              </a:solidFill>
            </a:endParaRPr>
          </a:p>
          <a:p>
            <a:pPr lvl="1"/>
            <a:endParaRPr lang="en-US" dirty="0"/>
          </a:p>
          <a:p>
            <a:endParaRPr lang="en-US" i="1" dirty="0"/>
          </a:p>
        </p:txBody>
      </p:sp>
      <p:pic>
        <p:nvPicPr>
          <p:cNvPr id="8" name="Picture 7"/>
          <p:cNvPicPr/>
          <p:nvPr/>
        </p:nvPicPr>
        <p:blipFill>
          <a:blip r:embed="rId3"/>
          <a:stretch>
            <a:fillRect/>
          </a:stretch>
        </p:blipFill>
        <p:spPr>
          <a:xfrm>
            <a:off x="7850505" y="152400"/>
            <a:ext cx="986790" cy="1104900"/>
          </a:xfrm>
          <a:prstGeom prst="rect">
            <a:avLst/>
          </a:prstGeom>
          <a:ln>
            <a:solidFill>
              <a:schemeClr val="accent1"/>
            </a:solidFill>
          </a:ln>
          <a:effectLst>
            <a:innerShdw blurRad="114300">
              <a:prstClr val="black"/>
            </a:innerShdw>
          </a:effectLst>
        </p:spPr>
      </p:pic>
    </p:spTree>
    <p:extLst>
      <p:ext uri="{BB962C8B-B14F-4D97-AF65-F5344CB8AC3E}">
        <p14:creationId xmlns:p14="http://schemas.microsoft.com/office/powerpoint/2010/main" val="1942364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Call Center/Research</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27</a:t>
            </a:fld>
            <a:endParaRPr lang="en-US" dirty="0"/>
          </a:p>
        </p:txBody>
      </p:sp>
      <p:sp>
        <p:nvSpPr>
          <p:cNvPr id="6" name="TextBox 5"/>
          <p:cNvSpPr txBox="1"/>
          <p:nvPr/>
        </p:nvSpPr>
        <p:spPr>
          <a:xfrm>
            <a:off x="5943600" y="1308616"/>
            <a:ext cx="3027045" cy="923330"/>
          </a:xfrm>
          <a:prstGeom prst="rect">
            <a:avLst/>
          </a:prstGeom>
          <a:noFill/>
        </p:spPr>
        <p:txBody>
          <a:bodyPr wrap="square" rtlCol="0">
            <a:spAutoFit/>
          </a:bodyPr>
          <a:lstStyle/>
          <a:p>
            <a:pPr algn="r"/>
            <a:r>
              <a:rPr lang="en-US" dirty="0" smtClean="0"/>
              <a:t>Elizabeth Sibal, Manager</a:t>
            </a:r>
          </a:p>
          <a:p>
            <a:pPr algn="r"/>
            <a:r>
              <a:rPr lang="en-US" dirty="0" smtClean="0">
                <a:hlinkClick r:id="rId3"/>
              </a:rPr>
              <a:t>Elizabeth.sibal@tn.gov</a:t>
            </a:r>
            <a:endParaRPr lang="en-US" dirty="0" smtClean="0"/>
          </a:p>
          <a:p>
            <a:pPr algn="r"/>
            <a:r>
              <a:rPr lang="en-US" dirty="0" smtClean="0"/>
              <a:t>615-770-6844</a:t>
            </a:r>
            <a:endParaRPr lang="en-US" dirty="0"/>
          </a:p>
        </p:txBody>
      </p:sp>
      <p:sp>
        <p:nvSpPr>
          <p:cNvPr id="7" name="TextBox 6"/>
          <p:cNvSpPr txBox="1"/>
          <p:nvPr/>
        </p:nvSpPr>
        <p:spPr>
          <a:xfrm>
            <a:off x="152398" y="1219200"/>
            <a:ext cx="8665845" cy="4985980"/>
          </a:xfrm>
          <a:prstGeom prst="rect">
            <a:avLst/>
          </a:prstGeom>
          <a:noFill/>
        </p:spPr>
        <p:txBody>
          <a:bodyPr wrap="square" rtlCol="0">
            <a:spAutoFit/>
          </a:bodyPr>
          <a:lstStyle/>
          <a:p>
            <a:pPr lvl="0"/>
            <a:r>
              <a:rPr lang="en-US" sz="3200" b="1" dirty="0"/>
              <a:t>Call </a:t>
            </a:r>
            <a:r>
              <a:rPr lang="en-US" sz="3200" b="1" dirty="0" smtClean="0"/>
              <a:t>Center </a:t>
            </a:r>
            <a:r>
              <a:rPr lang="en-US" b="1" dirty="0" smtClean="0">
                <a:latin typeface="Open Sans" panose="020B0606030504020204" pitchFamily="34" charset="0"/>
                <a:ea typeface="Open Sans" panose="020B0606030504020204" pitchFamily="34" charset="0"/>
                <a:cs typeface="Open Sans" panose="020B0606030504020204" pitchFamily="34" charset="0"/>
              </a:rPr>
              <a:t>(</a:t>
            </a:r>
            <a:r>
              <a:rPr lang="en-US" b="1" dirty="0">
                <a:latin typeface="Open Sans" panose="020B0606030504020204" pitchFamily="34" charset="0"/>
                <a:ea typeface="Open Sans" panose="020B0606030504020204" pitchFamily="34" charset="0"/>
                <a:cs typeface="Open Sans" panose="020B0606030504020204" pitchFamily="34" charset="0"/>
              </a:rPr>
              <a:t>888)871-3171 or (</a:t>
            </a:r>
            <a:r>
              <a:rPr lang="en-US" b="1" dirty="0" smtClean="0">
                <a:latin typeface="Open Sans" panose="020B0606030504020204" pitchFamily="34" charset="0"/>
                <a:ea typeface="Open Sans" panose="020B0606030504020204" pitchFamily="34" charset="0"/>
                <a:cs typeface="Open Sans" panose="020B0606030504020204" pitchFamily="34" charset="0"/>
              </a:rPr>
              <a:t>615)741-3101</a:t>
            </a:r>
            <a:endParaRPr lang="en-US" dirty="0"/>
          </a:p>
          <a:p>
            <a:r>
              <a:rPr lang="en-US" i="1" dirty="0" smtClean="0"/>
              <a:t>Supervisors: </a:t>
            </a:r>
          </a:p>
          <a:p>
            <a:r>
              <a:rPr lang="en-US" i="1" dirty="0" smtClean="0"/>
              <a:t>Pamela Pennimon, pamela.pennimon@tn.gov, 615-253-5164</a:t>
            </a:r>
          </a:p>
          <a:p>
            <a:r>
              <a:rPr lang="en-US" i="1" dirty="0" smtClean="0"/>
              <a:t>Paula Bynum, paula.bynum@tn.gov, 615-532-7407</a:t>
            </a:r>
          </a:p>
          <a:p>
            <a:r>
              <a:rPr lang="en-US" i="1" dirty="0" smtClean="0"/>
              <a:t>Lauren Schexnider, lauren.schexnider@tn.gov. 615-253-7260 </a:t>
            </a:r>
            <a:endParaRPr lang="en-US" i="1" dirty="0"/>
          </a:p>
          <a:p>
            <a:endParaRPr lang="en-US" i="1" dirty="0"/>
          </a:p>
          <a:p>
            <a:r>
              <a:rPr lang="en-US" sz="2800" dirty="0"/>
              <a:t>This unit is responsible for answering calls from taxpayers, lending institutions, law enforcement, attorneys, dealers, tow companies, garage keepers and other states.  Call Center representatives remove stops, update or correct a registration records and key title corrections.  They examine documentation for the complete chain of ownership and lien </a:t>
            </a:r>
            <a:r>
              <a:rPr lang="en-US" sz="2800" dirty="0" smtClean="0"/>
              <a:t>information.</a:t>
            </a:r>
            <a:endParaRPr lang="en-US" sz="2800" dirty="0"/>
          </a:p>
        </p:txBody>
      </p:sp>
      <p:pic>
        <p:nvPicPr>
          <p:cNvPr id="9" name="Picture 8"/>
          <p:cNvPicPr/>
          <p:nvPr/>
        </p:nvPicPr>
        <p:blipFill>
          <a:blip r:embed="rId4"/>
          <a:stretch>
            <a:fillRect/>
          </a:stretch>
        </p:blipFill>
        <p:spPr>
          <a:xfrm>
            <a:off x="7696200" y="152400"/>
            <a:ext cx="1141095" cy="1156216"/>
          </a:xfrm>
          <a:prstGeom prst="rect">
            <a:avLst/>
          </a:prstGeom>
          <a:ln>
            <a:solidFill>
              <a:schemeClr val="accent1"/>
            </a:solidFill>
          </a:ln>
        </p:spPr>
      </p:pic>
    </p:spTree>
    <p:extLst>
      <p:ext uri="{BB962C8B-B14F-4D97-AF65-F5344CB8AC3E}">
        <p14:creationId xmlns:p14="http://schemas.microsoft.com/office/powerpoint/2010/main" val="4014270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Call Center/Research</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28</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Elizabeth Sibal, Manager</a:t>
            </a:r>
            <a:endParaRPr lang="en-US" dirty="0"/>
          </a:p>
        </p:txBody>
      </p:sp>
      <p:sp>
        <p:nvSpPr>
          <p:cNvPr id="7" name="TextBox 6"/>
          <p:cNvSpPr txBox="1"/>
          <p:nvPr/>
        </p:nvSpPr>
        <p:spPr>
          <a:xfrm>
            <a:off x="152400" y="1752600"/>
            <a:ext cx="8665845" cy="3508653"/>
          </a:xfrm>
          <a:prstGeom prst="rect">
            <a:avLst/>
          </a:prstGeom>
          <a:noFill/>
        </p:spPr>
        <p:txBody>
          <a:bodyPr wrap="square" rtlCol="0">
            <a:spAutoFit/>
          </a:bodyPr>
          <a:lstStyle/>
          <a:p>
            <a:r>
              <a:rPr lang="en-US" sz="3200" b="1" dirty="0"/>
              <a:t>Call </a:t>
            </a:r>
            <a:r>
              <a:rPr lang="en-US" sz="3200" b="1" dirty="0" smtClean="0"/>
              <a:t>Center - </a:t>
            </a:r>
            <a:r>
              <a:rPr lang="en-US" sz="3200" b="1" dirty="0"/>
              <a:t>County </a:t>
            </a:r>
            <a:r>
              <a:rPr lang="en-US" sz="3200" b="1" dirty="0" smtClean="0"/>
              <a:t>Clerk Line (press option 6)</a:t>
            </a:r>
            <a:endParaRPr lang="en-US" sz="3200" b="1" dirty="0"/>
          </a:p>
          <a:p>
            <a:r>
              <a:rPr lang="en-US" sz="3200" b="1" dirty="0" smtClean="0"/>
              <a:t> </a:t>
            </a:r>
            <a:r>
              <a:rPr lang="en-US" i="1" dirty="0" smtClean="0"/>
              <a:t>(Supervisors: </a:t>
            </a:r>
            <a:r>
              <a:rPr lang="en-US" i="1" dirty="0"/>
              <a:t>Pamela Pennimon, Paula Bynum, Lauren Schexnider </a:t>
            </a:r>
            <a:r>
              <a:rPr lang="en-US" i="1" dirty="0" smtClean="0"/>
              <a:t>)</a:t>
            </a:r>
            <a:endParaRPr lang="en-US" i="1" dirty="0"/>
          </a:p>
          <a:p>
            <a:endParaRPr lang="en-US" i="1" dirty="0"/>
          </a:p>
          <a:p>
            <a:r>
              <a:rPr lang="en-US" sz="2800" dirty="0"/>
              <a:t>This unit is responsible for answering calls from the 95 county clerk offices.  Call Center representatives remove stops, update or correct </a:t>
            </a:r>
            <a:r>
              <a:rPr lang="en-US" sz="2800" dirty="0" smtClean="0"/>
              <a:t>records </a:t>
            </a:r>
            <a:r>
              <a:rPr lang="en-US" sz="2800" dirty="0"/>
              <a:t>and key title corrections.  They examine documentation for the complete chain of ownership and lien information from </a:t>
            </a:r>
            <a:r>
              <a:rPr lang="en-US" sz="2800" dirty="0" smtClean="0"/>
              <a:t>documentation.</a:t>
            </a:r>
            <a:endParaRPr lang="en-US" sz="2800" dirty="0"/>
          </a:p>
        </p:txBody>
      </p:sp>
      <p:pic>
        <p:nvPicPr>
          <p:cNvPr id="9" name="Picture 8"/>
          <p:cNvPicPr/>
          <p:nvPr/>
        </p:nvPicPr>
        <p:blipFill>
          <a:blip r:embed="rId3"/>
          <a:stretch>
            <a:fillRect/>
          </a:stretch>
        </p:blipFill>
        <p:spPr>
          <a:xfrm>
            <a:off x="7696200" y="152400"/>
            <a:ext cx="1141095" cy="1156216"/>
          </a:xfrm>
          <a:prstGeom prst="rect">
            <a:avLst/>
          </a:prstGeom>
          <a:ln>
            <a:solidFill>
              <a:schemeClr val="accent1"/>
            </a:solidFill>
          </a:ln>
        </p:spPr>
      </p:pic>
    </p:spTree>
    <p:extLst>
      <p:ext uri="{BB962C8B-B14F-4D97-AF65-F5344CB8AC3E}">
        <p14:creationId xmlns:p14="http://schemas.microsoft.com/office/powerpoint/2010/main" val="3597186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Call Center/Research</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29</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Elizabeth Sibal, Manager</a:t>
            </a:r>
            <a:endParaRPr lang="en-US" dirty="0"/>
          </a:p>
        </p:txBody>
      </p:sp>
      <p:sp>
        <p:nvSpPr>
          <p:cNvPr id="7" name="TextBox 6"/>
          <p:cNvSpPr txBox="1"/>
          <p:nvPr/>
        </p:nvSpPr>
        <p:spPr>
          <a:xfrm>
            <a:off x="152400" y="1752600"/>
            <a:ext cx="8665845" cy="3693319"/>
          </a:xfrm>
          <a:prstGeom prst="rect">
            <a:avLst/>
          </a:prstGeom>
          <a:noFill/>
        </p:spPr>
        <p:txBody>
          <a:bodyPr wrap="square" rtlCol="0">
            <a:spAutoFit/>
          </a:bodyPr>
          <a:lstStyle/>
          <a:p>
            <a:endParaRPr lang="en-US" i="1" dirty="0"/>
          </a:p>
          <a:p>
            <a:pPr marL="457200" indent="-457200">
              <a:buFont typeface="Arial" panose="020B0604020202020204" pitchFamily="34" charset="0"/>
              <a:buChar char="•"/>
            </a:pPr>
            <a:r>
              <a:rPr lang="en-US" sz="4000" b="1" i="1" dirty="0">
                <a:solidFill>
                  <a:srgbClr val="FF0000"/>
                </a:solidFill>
              </a:rPr>
              <a:t>Counties can now call Vehicle Services for </a:t>
            </a:r>
            <a:r>
              <a:rPr lang="en-US" sz="4000" b="1" i="1" dirty="0" smtClean="0">
                <a:solidFill>
                  <a:srgbClr val="FF0000"/>
                </a:solidFill>
              </a:rPr>
              <a:t>many VTRS edits.</a:t>
            </a:r>
          </a:p>
          <a:p>
            <a:r>
              <a:rPr lang="en-US" sz="2800" b="1" i="1" dirty="0" smtClean="0">
                <a:solidFill>
                  <a:srgbClr val="FF0000"/>
                </a:solidFill>
              </a:rPr>
              <a:t> </a:t>
            </a:r>
            <a:endParaRPr lang="en-US" sz="2800" b="1" i="1" dirty="0">
              <a:solidFill>
                <a:srgbClr val="FF0000"/>
              </a:solidFill>
            </a:endParaRPr>
          </a:p>
          <a:p>
            <a:pPr marL="914400" lvl="1" indent="-457200">
              <a:buFont typeface="Wingdings" panose="05000000000000000000" pitchFamily="2" charset="2"/>
              <a:buChar char="ü"/>
            </a:pPr>
            <a:r>
              <a:rPr lang="en-US" sz="3600" dirty="0"/>
              <a:t>send requests to CountyClerkHelp@tn.gov </a:t>
            </a:r>
            <a:r>
              <a:rPr lang="en-US" sz="3600" dirty="0" smtClean="0"/>
              <a:t>or </a:t>
            </a:r>
            <a:r>
              <a:rPr lang="en-US" sz="3600" dirty="0"/>
              <a:t>call the call center</a:t>
            </a:r>
          </a:p>
        </p:txBody>
      </p:sp>
      <p:pic>
        <p:nvPicPr>
          <p:cNvPr id="9" name="Picture 8"/>
          <p:cNvPicPr/>
          <p:nvPr/>
        </p:nvPicPr>
        <p:blipFill>
          <a:blip r:embed="rId3"/>
          <a:stretch>
            <a:fillRect/>
          </a:stretch>
        </p:blipFill>
        <p:spPr>
          <a:xfrm>
            <a:off x="7696200" y="152400"/>
            <a:ext cx="1141095" cy="1156216"/>
          </a:xfrm>
          <a:prstGeom prst="rect">
            <a:avLst/>
          </a:prstGeom>
          <a:ln>
            <a:solidFill>
              <a:schemeClr val="accent1"/>
            </a:solidFill>
          </a:ln>
        </p:spPr>
      </p:pic>
    </p:spTree>
    <p:extLst>
      <p:ext uri="{BB962C8B-B14F-4D97-AF65-F5344CB8AC3E}">
        <p14:creationId xmlns:p14="http://schemas.microsoft.com/office/powerpoint/2010/main" val="2024935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TN Dept. of Revenue</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3</a:t>
            </a:fld>
            <a:endParaRPr lang="en-US" dirty="0"/>
          </a:p>
        </p:txBody>
      </p:sp>
      <p:sp>
        <p:nvSpPr>
          <p:cNvPr id="3" name="TextBox 2"/>
          <p:cNvSpPr txBox="1"/>
          <p:nvPr/>
        </p:nvSpPr>
        <p:spPr>
          <a:xfrm>
            <a:off x="6324600" y="1219200"/>
            <a:ext cx="2590800" cy="4493538"/>
          </a:xfrm>
          <a:prstGeom prst="rect">
            <a:avLst/>
          </a:prstGeom>
          <a:noFill/>
        </p:spPr>
        <p:txBody>
          <a:bodyPr wrap="square" rtlCol="0">
            <a:spAutoFit/>
          </a:bodyPr>
          <a:lstStyle/>
          <a:p>
            <a:r>
              <a:rPr lang="en-US" sz="2200" dirty="0"/>
              <a:t>As Tennessee’s chief tax collector, Revenue </a:t>
            </a:r>
            <a:r>
              <a:rPr lang="en-US" sz="2200" dirty="0" smtClean="0"/>
              <a:t>(DOR) is </a:t>
            </a:r>
            <a:r>
              <a:rPr lang="en-US" sz="2200" dirty="0"/>
              <a:t>responsible for the administration of state tax laws and motor vehicle title and registration laws established by the legislature and the collection of taxes and fees associated with those laws</a:t>
            </a:r>
            <a:r>
              <a:rPr lang="en-US" sz="2200" dirty="0" smtClean="0"/>
              <a:t>.</a:t>
            </a:r>
            <a:endParaRPr lang="en-US" sz="2200" dirty="0"/>
          </a:p>
        </p:txBody>
      </p:sp>
      <p:pic>
        <p:nvPicPr>
          <p:cNvPr id="5" name="Picture 4"/>
          <p:cNvPicPr/>
          <p:nvPr/>
        </p:nvPicPr>
        <p:blipFill>
          <a:blip r:embed="rId3">
            <a:clrChange>
              <a:clrFrom>
                <a:srgbClr val="FFD2D9"/>
              </a:clrFrom>
              <a:clrTo>
                <a:srgbClr val="FFD2D9">
                  <a:alpha val="0"/>
                </a:srgbClr>
              </a:clrTo>
            </a:clrChange>
          </a:blip>
          <a:stretch>
            <a:fillRect/>
          </a:stretch>
        </p:blipFill>
        <p:spPr>
          <a:xfrm>
            <a:off x="76200" y="1143000"/>
            <a:ext cx="6172200" cy="4953000"/>
          </a:xfrm>
          <a:prstGeom prst="rect">
            <a:avLst/>
          </a:prstGeom>
        </p:spPr>
      </p:pic>
    </p:spTree>
    <p:extLst>
      <p:ext uri="{BB962C8B-B14F-4D97-AF65-F5344CB8AC3E}">
        <p14:creationId xmlns:p14="http://schemas.microsoft.com/office/powerpoint/2010/main" val="3782329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VEHICLE SERVICES – </a:t>
            </a:r>
            <a:r>
              <a:rPr lang="en-US" dirty="0">
                <a:latin typeface="Times New Roman" panose="02020603050405020304" pitchFamily="18" charset="0"/>
                <a:cs typeface="Times New Roman" panose="02020603050405020304" pitchFamily="18" charset="0"/>
              </a:rPr>
              <a:t>VTRS Edits</a:t>
            </a:r>
          </a:p>
        </p:txBody>
      </p:sp>
      <p:sp>
        <p:nvSpPr>
          <p:cNvPr id="5" name="Content Placeholder 4"/>
          <p:cNvSpPr>
            <a:spLocks noGrp="1"/>
          </p:cNvSpPr>
          <p:nvPr>
            <p:ph idx="1"/>
          </p:nvPr>
        </p:nvSpPr>
        <p:spPr/>
        <p:txBody>
          <a:bodyPr>
            <a:normAutofit/>
          </a:bodyPr>
          <a:lstStyle/>
          <a:p>
            <a:pPr marL="457200" lvl="1" indent="0">
              <a:buNone/>
            </a:pPr>
            <a:r>
              <a:rPr lang="en-US" sz="2400" dirty="0" smtClean="0">
                <a:solidFill>
                  <a:srgbClr val="FF0000"/>
                </a:solidFill>
              </a:rPr>
              <a:t>Examples:</a:t>
            </a:r>
          </a:p>
          <a:p>
            <a:pPr marL="457200" lvl="1" indent="0">
              <a:buNone/>
            </a:pPr>
            <a:endParaRPr lang="en-US" dirty="0" smtClean="0"/>
          </a:p>
          <a:p>
            <a:pPr marL="457200" lvl="1" indent="0">
              <a:buNone/>
            </a:pPr>
            <a:r>
              <a:rPr lang="en-US" sz="2400" b="1" dirty="0" smtClean="0"/>
              <a:t>Title Status Change</a:t>
            </a:r>
            <a:r>
              <a:rPr lang="en-US" sz="2400" dirty="0" smtClean="0"/>
              <a:t>: </a:t>
            </a:r>
            <a:r>
              <a:rPr lang="en-US" sz="2400" dirty="0"/>
              <a:t>County </a:t>
            </a:r>
            <a:r>
              <a:rPr lang="en-US" sz="2400" dirty="0" smtClean="0"/>
              <a:t>is attempting to </a:t>
            </a:r>
            <a:r>
              <a:rPr lang="en-US" sz="2400" dirty="0"/>
              <a:t>do a transaction with the title and </a:t>
            </a:r>
            <a:r>
              <a:rPr lang="en-US" sz="2400" dirty="0" smtClean="0"/>
              <a:t>receives message that it is </a:t>
            </a:r>
            <a:r>
              <a:rPr lang="en-US" sz="2400" dirty="0"/>
              <a:t>not valid and </a:t>
            </a:r>
            <a:r>
              <a:rPr lang="en-US" sz="2400" dirty="0" smtClean="0"/>
              <a:t>has </a:t>
            </a:r>
            <a:r>
              <a:rPr lang="en-US" sz="2400" dirty="0"/>
              <a:t>been surrendered when it </a:t>
            </a:r>
            <a:r>
              <a:rPr lang="en-US" sz="2400" dirty="0" smtClean="0"/>
              <a:t>has not.  VS can change the title </a:t>
            </a:r>
            <a:r>
              <a:rPr lang="en-US" sz="2400" dirty="0"/>
              <a:t>status</a:t>
            </a:r>
            <a:r>
              <a:rPr lang="en-US" sz="2400" dirty="0" smtClean="0"/>
              <a:t>.</a:t>
            </a:r>
          </a:p>
          <a:p>
            <a:pPr marL="457200" lvl="1" indent="0">
              <a:buNone/>
            </a:pPr>
            <a:endParaRPr lang="en-US" sz="2400" dirty="0" smtClean="0"/>
          </a:p>
          <a:p>
            <a:pPr marL="457200" lvl="1" indent="0">
              <a:buNone/>
            </a:pPr>
            <a:endParaRPr lang="en-US" sz="2400" dirty="0"/>
          </a:p>
          <a:p>
            <a:pPr marL="457200" lvl="1" indent="0">
              <a:buClr>
                <a:srgbClr val="E6D395"/>
              </a:buClr>
              <a:buNone/>
            </a:pPr>
            <a:r>
              <a:rPr lang="en-US" sz="2400" b="1" dirty="0">
                <a:solidFill>
                  <a:prstClr val="black"/>
                </a:solidFill>
              </a:rPr>
              <a:t>Change Owner Name/Address/Name Code</a:t>
            </a:r>
            <a:r>
              <a:rPr lang="en-US" sz="2400" dirty="0">
                <a:solidFill>
                  <a:prstClr val="black"/>
                </a:solidFill>
              </a:rPr>
              <a:t>: The owner’s information is incorrect, possibly due to conversion and the title was already printed with the correct information, VS can make the edit.</a:t>
            </a:r>
          </a:p>
          <a:p>
            <a:pPr marL="457200" lvl="1" indent="0">
              <a:buNone/>
            </a:pPr>
            <a:endParaRPr lang="en-US" dirty="0" smtClean="0"/>
          </a:p>
          <a:p>
            <a:pPr marL="457200" lvl="1" indent="0">
              <a:buNone/>
            </a:pPr>
            <a:endParaRPr lang="en-US" dirty="0"/>
          </a:p>
          <a:p>
            <a:pPr lvl="0"/>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30</a:t>
            </a:fld>
            <a:endParaRPr lang="en-US" dirty="0"/>
          </a:p>
        </p:txBody>
      </p:sp>
    </p:spTree>
    <p:extLst>
      <p:ext uri="{BB962C8B-B14F-4D97-AF65-F5344CB8AC3E}">
        <p14:creationId xmlns:p14="http://schemas.microsoft.com/office/powerpoint/2010/main" val="1574659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VEHICLE </a:t>
            </a:r>
            <a:r>
              <a:rPr lang="en-US" dirty="0" smtClean="0">
                <a:latin typeface="Times New Roman" panose="02020603050405020304" pitchFamily="18" charset="0"/>
                <a:cs typeface="Times New Roman" panose="02020603050405020304" pitchFamily="18" charset="0"/>
              </a:rPr>
              <a:t>SERVICES – </a:t>
            </a:r>
            <a:r>
              <a:rPr lang="en-US" dirty="0">
                <a:latin typeface="Times New Roman" panose="02020603050405020304" pitchFamily="18" charset="0"/>
                <a:cs typeface="Times New Roman" panose="02020603050405020304" pitchFamily="18" charset="0"/>
              </a:rPr>
              <a:t>VTRS Edits</a:t>
            </a:r>
          </a:p>
        </p:txBody>
      </p:sp>
      <p:sp>
        <p:nvSpPr>
          <p:cNvPr id="5" name="Content Placeholder 4"/>
          <p:cNvSpPr>
            <a:spLocks noGrp="1"/>
          </p:cNvSpPr>
          <p:nvPr>
            <p:ph idx="1"/>
          </p:nvPr>
        </p:nvSpPr>
        <p:spPr/>
        <p:txBody>
          <a:bodyPr>
            <a:normAutofit/>
          </a:bodyPr>
          <a:lstStyle/>
          <a:p>
            <a:pPr marL="457200" lvl="1" indent="0">
              <a:buNone/>
            </a:pPr>
            <a:r>
              <a:rPr lang="en-US" sz="2400" dirty="0" smtClean="0">
                <a:solidFill>
                  <a:srgbClr val="FF0000"/>
                </a:solidFill>
              </a:rPr>
              <a:t>Examples, cont’d:</a:t>
            </a:r>
          </a:p>
          <a:p>
            <a:pPr marL="457200" lvl="1" indent="0">
              <a:buNone/>
            </a:pPr>
            <a:endParaRPr lang="en-US" dirty="0" smtClean="0"/>
          </a:p>
          <a:p>
            <a:pPr marL="457200" lvl="1" indent="0">
              <a:buNone/>
            </a:pPr>
            <a:r>
              <a:rPr lang="en-US" sz="2400" b="1" dirty="0" smtClean="0"/>
              <a:t>Change Plate Information</a:t>
            </a:r>
            <a:r>
              <a:rPr lang="en-US" sz="2400" dirty="0" smtClean="0"/>
              <a:t> (plate number</a:t>
            </a:r>
            <a:r>
              <a:rPr lang="en-US" sz="2400" dirty="0"/>
              <a:t>, expiration date, county of registration, class, issue year):  </a:t>
            </a:r>
            <a:r>
              <a:rPr lang="en-US" sz="2400" dirty="0" smtClean="0"/>
              <a:t>County does </a:t>
            </a:r>
            <a:r>
              <a:rPr lang="en-US" sz="2400" dirty="0"/>
              <a:t>a </a:t>
            </a:r>
            <a:r>
              <a:rPr lang="en-US" sz="2400" dirty="0" smtClean="0"/>
              <a:t>renewal then </a:t>
            </a:r>
            <a:r>
              <a:rPr lang="en-US" sz="2400" dirty="0"/>
              <a:t>the state does a transaction </a:t>
            </a:r>
            <a:r>
              <a:rPr lang="en-US" sz="2400" dirty="0" smtClean="0"/>
              <a:t>that sets </a:t>
            </a:r>
            <a:r>
              <a:rPr lang="en-US" sz="2400" dirty="0"/>
              <a:t>the expiration date back.  </a:t>
            </a:r>
            <a:r>
              <a:rPr lang="en-US" sz="2400" dirty="0" smtClean="0"/>
              <a:t>VS can update the </a:t>
            </a:r>
            <a:r>
              <a:rPr lang="en-US" sz="2400" dirty="0"/>
              <a:t>information. </a:t>
            </a:r>
            <a:endParaRPr lang="en-US" sz="2400" dirty="0" smtClean="0"/>
          </a:p>
          <a:p>
            <a:pPr marL="457200" lvl="1" indent="0">
              <a:buNone/>
            </a:pPr>
            <a:endParaRPr lang="en-US" sz="2400" dirty="0"/>
          </a:p>
          <a:p>
            <a:pPr marL="457200" lvl="1" indent="0">
              <a:buClr>
                <a:srgbClr val="E6D395"/>
              </a:buClr>
              <a:buNone/>
            </a:pPr>
            <a:r>
              <a:rPr lang="en-US" sz="2400" b="1" dirty="0">
                <a:solidFill>
                  <a:prstClr val="black"/>
                </a:solidFill>
              </a:rPr>
              <a:t>Change Former Title/State</a:t>
            </a:r>
            <a:r>
              <a:rPr lang="en-US" sz="2400" dirty="0">
                <a:solidFill>
                  <a:prstClr val="black"/>
                </a:solidFill>
              </a:rPr>
              <a:t>: County keys the wrong former title number/state.  VS can edit the information.</a:t>
            </a:r>
          </a:p>
          <a:p>
            <a:pPr lvl="0"/>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31</a:t>
            </a:fld>
            <a:endParaRPr lang="en-US" dirty="0"/>
          </a:p>
        </p:txBody>
      </p:sp>
    </p:spTree>
    <p:extLst>
      <p:ext uri="{BB962C8B-B14F-4D97-AF65-F5344CB8AC3E}">
        <p14:creationId xmlns:p14="http://schemas.microsoft.com/office/powerpoint/2010/main" val="3522247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VEHICLE </a:t>
            </a:r>
            <a:r>
              <a:rPr lang="en-US" dirty="0" smtClean="0">
                <a:latin typeface="Times New Roman" panose="02020603050405020304" pitchFamily="18" charset="0"/>
                <a:cs typeface="Times New Roman" panose="02020603050405020304" pitchFamily="18" charset="0"/>
              </a:rPr>
              <a:t>SERVICES – </a:t>
            </a:r>
            <a:r>
              <a:rPr lang="en-US" dirty="0">
                <a:latin typeface="Times New Roman" panose="02020603050405020304" pitchFamily="18" charset="0"/>
                <a:cs typeface="Times New Roman" panose="02020603050405020304" pitchFamily="18" charset="0"/>
              </a:rPr>
              <a:t>VTRS Edits</a:t>
            </a:r>
          </a:p>
        </p:txBody>
      </p:sp>
      <p:sp>
        <p:nvSpPr>
          <p:cNvPr id="5" name="Content Placeholder 4"/>
          <p:cNvSpPr>
            <a:spLocks noGrp="1"/>
          </p:cNvSpPr>
          <p:nvPr>
            <p:ph idx="1"/>
          </p:nvPr>
        </p:nvSpPr>
        <p:spPr/>
        <p:txBody>
          <a:bodyPr>
            <a:normAutofit lnSpcReduction="10000"/>
          </a:bodyPr>
          <a:lstStyle/>
          <a:p>
            <a:pPr marL="457200" lvl="1" indent="0">
              <a:buNone/>
            </a:pPr>
            <a:r>
              <a:rPr lang="en-US" sz="2400" dirty="0" smtClean="0">
                <a:solidFill>
                  <a:srgbClr val="FF0000"/>
                </a:solidFill>
              </a:rPr>
              <a:t>Examples, cont’d:</a:t>
            </a:r>
          </a:p>
          <a:p>
            <a:pPr marL="457200" lvl="1" indent="0">
              <a:buNone/>
            </a:pPr>
            <a:endParaRPr lang="en-US" dirty="0" smtClean="0"/>
          </a:p>
          <a:p>
            <a:pPr marL="457200" lvl="1" indent="0">
              <a:buClr>
                <a:srgbClr val="E6D395"/>
              </a:buClr>
              <a:buNone/>
            </a:pPr>
            <a:r>
              <a:rPr lang="en-US" sz="2800" b="1" dirty="0">
                <a:solidFill>
                  <a:prstClr val="black"/>
                </a:solidFill>
              </a:rPr>
              <a:t>Transaction Status Change</a:t>
            </a:r>
            <a:r>
              <a:rPr lang="en-US" sz="2800" dirty="0">
                <a:solidFill>
                  <a:prstClr val="black"/>
                </a:solidFill>
              </a:rPr>
              <a:t>: County receives “there is a pending incomplete transaction” – VS can change it from Incomplete to Complete.</a:t>
            </a:r>
          </a:p>
          <a:p>
            <a:pPr marL="457200" lvl="1" indent="0">
              <a:buClr>
                <a:srgbClr val="E6D395"/>
              </a:buClr>
              <a:buNone/>
            </a:pPr>
            <a:endParaRPr lang="en-US" sz="2800" b="1" dirty="0" smtClean="0">
              <a:solidFill>
                <a:prstClr val="black"/>
              </a:solidFill>
            </a:endParaRPr>
          </a:p>
          <a:p>
            <a:pPr marL="457200" lvl="1" indent="0">
              <a:buClr>
                <a:srgbClr val="E6D395"/>
              </a:buClr>
              <a:buNone/>
            </a:pPr>
            <a:r>
              <a:rPr lang="en-US" sz="2800" b="1" dirty="0" smtClean="0">
                <a:solidFill>
                  <a:prstClr val="black"/>
                </a:solidFill>
              </a:rPr>
              <a:t>Change </a:t>
            </a:r>
            <a:r>
              <a:rPr lang="en-US" sz="2800" b="1" dirty="0">
                <a:solidFill>
                  <a:prstClr val="black"/>
                </a:solidFill>
              </a:rPr>
              <a:t>Vehicle Information</a:t>
            </a:r>
            <a:r>
              <a:rPr lang="en-US" sz="2800" dirty="0">
                <a:solidFill>
                  <a:prstClr val="black"/>
                </a:solidFill>
              </a:rPr>
              <a:t>:  County keys incorrect make, model, year, color, body, odometer indicator, odometer, new/used, fuel type, vehicle type, vehicle use, gross weight, axles, class/seat, company vehicle #, purchase date.  </a:t>
            </a:r>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32</a:t>
            </a:fld>
            <a:endParaRPr lang="en-US" dirty="0"/>
          </a:p>
        </p:txBody>
      </p:sp>
    </p:spTree>
    <p:extLst>
      <p:ext uri="{BB962C8B-B14F-4D97-AF65-F5344CB8AC3E}">
        <p14:creationId xmlns:p14="http://schemas.microsoft.com/office/powerpoint/2010/main" val="2516421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VEHICLE </a:t>
            </a:r>
            <a:r>
              <a:rPr lang="en-US" dirty="0" smtClean="0">
                <a:latin typeface="Times New Roman" panose="02020603050405020304" pitchFamily="18" charset="0"/>
                <a:cs typeface="Times New Roman" panose="02020603050405020304" pitchFamily="18" charset="0"/>
              </a:rPr>
              <a:t>SERVICES – VTRS Edits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marL="457200" lvl="1" indent="0">
              <a:buNone/>
            </a:pPr>
            <a:r>
              <a:rPr lang="en-US" sz="2400" dirty="0" smtClean="0">
                <a:solidFill>
                  <a:srgbClr val="FF0000"/>
                </a:solidFill>
              </a:rPr>
              <a:t>Examples, cont’d:</a:t>
            </a:r>
          </a:p>
          <a:p>
            <a:pPr marL="457200" lvl="1" indent="0">
              <a:buNone/>
            </a:pPr>
            <a:endParaRPr lang="en-US" dirty="0" smtClean="0"/>
          </a:p>
          <a:p>
            <a:pPr marL="457200" lvl="1" indent="0">
              <a:buClr>
                <a:srgbClr val="E6D395"/>
              </a:buClr>
              <a:buNone/>
            </a:pPr>
            <a:r>
              <a:rPr lang="en-US" sz="2400" b="1" dirty="0" smtClean="0">
                <a:solidFill>
                  <a:prstClr val="black"/>
                </a:solidFill>
              </a:rPr>
              <a:t>Add Lien Holder</a:t>
            </a:r>
            <a:r>
              <a:rPr lang="en-US" sz="2400" dirty="0">
                <a:solidFill>
                  <a:prstClr val="black"/>
                </a:solidFill>
              </a:rPr>
              <a:t>:  </a:t>
            </a:r>
            <a:r>
              <a:rPr lang="en-US" sz="2400" dirty="0" smtClean="0">
                <a:solidFill>
                  <a:prstClr val="black"/>
                </a:solidFill>
              </a:rPr>
              <a:t>County adds </a:t>
            </a:r>
            <a:r>
              <a:rPr lang="en-US" sz="2400" dirty="0">
                <a:solidFill>
                  <a:prstClr val="black"/>
                </a:solidFill>
              </a:rPr>
              <a:t>a lien to the vehicle but </a:t>
            </a:r>
            <a:r>
              <a:rPr lang="en-US" sz="2400" dirty="0" smtClean="0">
                <a:solidFill>
                  <a:prstClr val="black"/>
                </a:solidFill>
              </a:rPr>
              <a:t>it does not appear on </a:t>
            </a:r>
            <a:r>
              <a:rPr lang="en-US" sz="2400" dirty="0">
                <a:solidFill>
                  <a:prstClr val="black"/>
                </a:solidFill>
              </a:rPr>
              <a:t>VTRS.  </a:t>
            </a:r>
            <a:r>
              <a:rPr lang="en-US" sz="2400" dirty="0" smtClean="0">
                <a:solidFill>
                  <a:prstClr val="black"/>
                </a:solidFill>
              </a:rPr>
              <a:t>VS can add a lien but CANNOT </a:t>
            </a:r>
            <a:r>
              <a:rPr lang="en-US" sz="2400" dirty="0">
                <a:solidFill>
                  <a:prstClr val="black"/>
                </a:solidFill>
              </a:rPr>
              <a:t>remove a lien</a:t>
            </a:r>
            <a:r>
              <a:rPr lang="en-US" sz="2400" dirty="0" smtClean="0">
                <a:solidFill>
                  <a:prstClr val="black"/>
                </a:solidFill>
              </a:rPr>
              <a:t>.</a:t>
            </a:r>
          </a:p>
          <a:p>
            <a:pPr marL="457200" lvl="1" indent="0">
              <a:buClr>
                <a:srgbClr val="E6D395"/>
              </a:buClr>
              <a:buNone/>
            </a:pPr>
            <a:endParaRPr lang="en-US" sz="2400" dirty="0" smtClean="0"/>
          </a:p>
          <a:p>
            <a:pPr marL="457200" lvl="1" indent="0">
              <a:buClr>
                <a:srgbClr val="E6D395"/>
              </a:buClr>
              <a:buNone/>
            </a:pPr>
            <a:r>
              <a:rPr lang="en-US" sz="2400" b="1" dirty="0"/>
              <a:t>VIN correction when correct VIN not already on VTRS</a:t>
            </a:r>
            <a:r>
              <a:rPr lang="en-US" sz="2400" dirty="0"/>
              <a:t>: County keys a titling transaction incorrectly. It’s the only transaction for the incorrect VIN and the correct one is not on VTRS and the title has already been issued.  VS can go in and change the VIN (not merge VINs).</a:t>
            </a:r>
          </a:p>
          <a:p>
            <a:pPr marL="457200" lvl="1" indent="0">
              <a:buClr>
                <a:srgbClr val="E6D395"/>
              </a:buClr>
              <a:buNone/>
            </a:pPr>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33</a:t>
            </a:fld>
            <a:endParaRPr lang="en-US" dirty="0"/>
          </a:p>
        </p:txBody>
      </p:sp>
    </p:spTree>
    <p:extLst>
      <p:ext uri="{BB962C8B-B14F-4D97-AF65-F5344CB8AC3E}">
        <p14:creationId xmlns:p14="http://schemas.microsoft.com/office/powerpoint/2010/main" val="3722559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VEHICLE </a:t>
            </a:r>
            <a:r>
              <a:rPr lang="en-US" dirty="0" smtClean="0">
                <a:latin typeface="Times New Roman" panose="02020603050405020304" pitchFamily="18" charset="0"/>
                <a:cs typeface="Times New Roman" panose="02020603050405020304" pitchFamily="18" charset="0"/>
              </a:rPr>
              <a:t>SERVICES – VTRS Edits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92500" lnSpcReduction="10000"/>
          </a:bodyPr>
          <a:lstStyle/>
          <a:p>
            <a:pPr marL="457200" lvl="1" indent="0" algn="ctr">
              <a:buNone/>
            </a:pPr>
            <a:r>
              <a:rPr lang="en-US" sz="2800" b="1" dirty="0" smtClean="0">
                <a:solidFill>
                  <a:srgbClr val="FF0000"/>
                </a:solidFill>
              </a:rPr>
              <a:t>Vehicle Services can NOT make </a:t>
            </a:r>
          </a:p>
          <a:p>
            <a:pPr marL="457200" lvl="1" indent="0" algn="ctr">
              <a:buNone/>
            </a:pPr>
            <a:r>
              <a:rPr lang="en-US" sz="2800" b="1" dirty="0" smtClean="0">
                <a:solidFill>
                  <a:srgbClr val="FF0000"/>
                </a:solidFill>
              </a:rPr>
              <a:t>the following edits:</a:t>
            </a:r>
          </a:p>
          <a:p>
            <a:pPr marL="457200" lvl="1" indent="0">
              <a:buNone/>
            </a:pPr>
            <a:endParaRPr lang="en-US" dirty="0" smtClean="0"/>
          </a:p>
          <a:p>
            <a:pPr lvl="0"/>
            <a:r>
              <a:rPr lang="en-US" sz="2800" dirty="0"/>
              <a:t>M</a:t>
            </a:r>
            <a:r>
              <a:rPr lang="en-US" sz="2800" dirty="0" smtClean="0"/>
              <a:t>erge </a:t>
            </a:r>
            <a:r>
              <a:rPr lang="en-US" sz="2800" dirty="0"/>
              <a:t>existing records </a:t>
            </a:r>
            <a:r>
              <a:rPr lang="en-US" sz="2800" dirty="0" smtClean="0"/>
              <a:t>together (wrong </a:t>
            </a:r>
            <a:r>
              <a:rPr lang="en-US" sz="2800" dirty="0"/>
              <a:t>and the right VINs are on VTRS with transactions under </a:t>
            </a:r>
            <a:r>
              <a:rPr lang="en-US" sz="2800" dirty="0" smtClean="0"/>
              <a:t>both)</a:t>
            </a:r>
            <a:endParaRPr lang="en-US" dirty="0"/>
          </a:p>
          <a:p>
            <a:pPr lvl="0"/>
            <a:r>
              <a:rPr lang="en-US" sz="2800" dirty="0" smtClean="0"/>
              <a:t>Remove lienholder</a:t>
            </a:r>
          </a:p>
          <a:p>
            <a:pPr lvl="0"/>
            <a:r>
              <a:rPr lang="en-US" sz="2800" dirty="0" smtClean="0"/>
              <a:t>Change/update title #</a:t>
            </a:r>
            <a:endParaRPr lang="en-US" dirty="0"/>
          </a:p>
          <a:p>
            <a:pPr lvl="0"/>
            <a:r>
              <a:rPr lang="en-US" sz="2800" dirty="0" smtClean="0"/>
              <a:t>Pulling </a:t>
            </a:r>
            <a:r>
              <a:rPr lang="en-US" sz="2800" dirty="0"/>
              <a:t>a record through that did not make it to </a:t>
            </a:r>
            <a:r>
              <a:rPr lang="en-US" sz="2800" dirty="0" smtClean="0"/>
              <a:t>VTRS</a:t>
            </a:r>
            <a:endParaRPr lang="en-US" dirty="0"/>
          </a:p>
          <a:p>
            <a:pPr lvl="0"/>
            <a:r>
              <a:rPr lang="en-US" sz="2800" dirty="0"/>
              <a:t>C</a:t>
            </a:r>
            <a:r>
              <a:rPr lang="en-US" sz="2800" dirty="0" smtClean="0"/>
              <a:t>hange </a:t>
            </a:r>
            <a:r>
              <a:rPr lang="en-US" sz="2800" dirty="0"/>
              <a:t>title </a:t>
            </a:r>
            <a:r>
              <a:rPr lang="en-US" sz="2800" dirty="0" smtClean="0"/>
              <a:t>brands</a:t>
            </a:r>
          </a:p>
          <a:p>
            <a:pPr lvl="0"/>
            <a:r>
              <a:rPr lang="en-US" sz="2800" dirty="0" smtClean="0"/>
              <a:t>Remove plate from history</a:t>
            </a:r>
          </a:p>
          <a:p>
            <a:pPr lvl="0"/>
            <a:r>
              <a:rPr lang="en-US" sz="2800" dirty="0" smtClean="0"/>
              <a:t>Call BIS with issues completing 03 transaction</a:t>
            </a:r>
            <a:endParaRPr lang="en-US" dirty="0"/>
          </a:p>
          <a:p>
            <a:pPr marL="457200" lvl="1" indent="0">
              <a:buClr>
                <a:srgbClr val="E6D395"/>
              </a:buClr>
              <a:buNone/>
            </a:pPr>
            <a:endParaRPr lang="en-US" dirty="0"/>
          </a:p>
          <a:p>
            <a:pPr marL="457200" lvl="1" indent="0">
              <a:buNone/>
            </a:pPr>
            <a:endParaRPr lang="en-US" b="1" dirty="0"/>
          </a:p>
          <a:p>
            <a:pPr marL="0" indent="0">
              <a:buNone/>
            </a:pPr>
            <a:endParaRPr lang="en-US" dirty="0"/>
          </a:p>
          <a:p>
            <a:pPr lvl="1"/>
            <a:endParaRPr lang="en-US" dirty="0"/>
          </a:p>
          <a:p>
            <a:endParaRPr lang="en-US" dirty="0"/>
          </a:p>
          <a:p>
            <a:endParaRPr lang="en-US" b="1"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34</a:t>
            </a:fld>
            <a:endParaRPr lang="en-US" dirty="0"/>
          </a:p>
        </p:txBody>
      </p:sp>
    </p:spTree>
    <p:extLst>
      <p:ext uri="{BB962C8B-B14F-4D97-AF65-F5344CB8AC3E}">
        <p14:creationId xmlns:p14="http://schemas.microsoft.com/office/powerpoint/2010/main" val="3833178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Call Center/Research</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35</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Elizabeth Sibal, Manager</a:t>
            </a:r>
            <a:endParaRPr lang="en-US" dirty="0"/>
          </a:p>
        </p:txBody>
      </p:sp>
      <p:sp>
        <p:nvSpPr>
          <p:cNvPr id="7" name="TextBox 6"/>
          <p:cNvSpPr txBox="1"/>
          <p:nvPr/>
        </p:nvSpPr>
        <p:spPr>
          <a:xfrm>
            <a:off x="152400" y="1650921"/>
            <a:ext cx="8665845" cy="4585871"/>
          </a:xfrm>
          <a:prstGeom prst="rect">
            <a:avLst/>
          </a:prstGeom>
          <a:noFill/>
        </p:spPr>
        <p:txBody>
          <a:bodyPr wrap="square" rtlCol="0">
            <a:spAutoFit/>
          </a:bodyPr>
          <a:lstStyle/>
          <a:p>
            <a:r>
              <a:rPr lang="en-US" sz="3200" b="1" dirty="0"/>
              <a:t>Research Group/NCIC (National Crime Information Center)</a:t>
            </a:r>
          </a:p>
          <a:p>
            <a:r>
              <a:rPr lang="en-US" i="1" dirty="0" smtClean="0"/>
              <a:t>(Supervisors: </a:t>
            </a:r>
            <a:r>
              <a:rPr lang="en-US" i="1" dirty="0"/>
              <a:t>Pamela Pennimon, Paula Bynum, Lauren Schexnider </a:t>
            </a:r>
            <a:r>
              <a:rPr lang="en-US" i="1" dirty="0" smtClean="0"/>
              <a:t>)</a:t>
            </a:r>
            <a:endParaRPr lang="en-US" i="1" dirty="0"/>
          </a:p>
          <a:p>
            <a:endParaRPr lang="en-US" i="1" dirty="0"/>
          </a:p>
          <a:p>
            <a:r>
              <a:rPr lang="en-US" sz="2400" dirty="0"/>
              <a:t>This unit is responsible for examining and processing (or rejecting) Vehicle Information Requests (VIR’s) and Requests for Verification of Ownership (abandoned) applications.  This group also includes a Terminal Agency Coordinator with NCIC (National Crime Information Center) who adds and removes stops on reported stolen vehicles, processes the NCIC Hit report in which some VINs are signified as stolen, and runs stolen VINs for Law Enforcement and Vehicle Services teams.</a:t>
            </a:r>
          </a:p>
        </p:txBody>
      </p:sp>
      <p:pic>
        <p:nvPicPr>
          <p:cNvPr id="9" name="Picture 8"/>
          <p:cNvPicPr/>
          <p:nvPr/>
        </p:nvPicPr>
        <p:blipFill>
          <a:blip r:embed="rId3"/>
          <a:stretch>
            <a:fillRect/>
          </a:stretch>
        </p:blipFill>
        <p:spPr>
          <a:xfrm>
            <a:off x="7696200" y="152400"/>
            <a:ext cx="1141095" cy="1156216"/>
          </a:xfrm>
          <a:prstGeom prst="rect">
            <a:avLst/>
          </a:prstGeom>
          <a:ln>
            <a:solidFill>
              <a:schemeClr val="accent1"/>
            </a:solidFill>
          </a:ln>
        </p:spPr>
      </p:pic>
    </p:spTree>
    <p:extLst>
      <p:ext uri="{BB962C8B-B14F-4D97-AF65-F5344CB8AC3E}">
        <p14:creationId xmlns:p14="http://schemas.microsoft.com/office/powerpoint/2010/main" val="3113338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Call Center/Research</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36</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Elizabeth Sibal, Manager</a:t>
            </a:r>
            <a:endParaRPr lang="en-US" dirty="0"/>
          </a:p>
        </p:txBody>
      </p:sp>
      <p:sp>
        <p:nvSpPr>
          <p:cNvPr id="7" name="TextBox 6"/>
          <p:cNvSpPr txBox="1"/>
          <p:nvPr/>
        </p:nvSpPr>
        <p:spPr>
          <a:xfrm>
            <a:off x="152400" y="1219200"/>
            <a:ext cx="8665845" cy="4647426"/>
          </a:xfrm>
          <a:prstGeom prst="rect">
            <a:avLst/>
          </a:prstGeom>
          <a:noFill/>
        </p:spPr>
        <p:txBody>
          <a:bodyPr wrap="square" rtlCol="0">
            <a:spAutoFit/>
          </a:bodyPr>
          <a:lstStyle/>
          <a:p>
            <a:r>
              <a:rPr lang="en-US" sz="3200" b="1" dirty="0"/>
              <a:t>Research Group/NCIC (National </a:t>
            </a:r>
            <a:endParaRPr lang="en-US" sz="3200" b="1" dirty="0" smtClean="0"/>
          </a:p>
          <a:p>
            <a:r>
              <a:rPr lang="en-US" sz="3200" b="1" dirty="0" smtClean="0"/>
              <a:t>Crime </a:t>
            </a:r>
            <a:r>
              <a:rPr lang="en-US" sz="3200" b="1" dirty="0"/>
              <a:t>Information Center)</a:t>
            </a:r>
          </a:p>
          <a:p>
            <a:r>
              <a:rPr lang="en-US" i="1" dirty="0" smtClean="0"/>
              <a:t>(Supervisors: </a:t>
            </a:r>
            <a:r>
              <a:rPr lang="en-US" i="1" dirty="0"/>
              <a:t>Pamela Pennimon, Paula Bynum, Lauren Schexnider </a:t>
            </a:r>
            <a:r>
              <a:rPr lang="en-US" i="1" dirty="0" smtClean="0"/>
              <a:t>)</a:t>
            </a:r>
            <a:endParaRPr lang="en-US" i="1" dirty="0"/>
          </a:p>
          <a:p>
            <a:endParaRPr lang="en-US" i="1" dirty="0" smtClean="0"/>
          </a:p>
          <a:p>
            <a:pPr marL="742950" lvl="1" indent="-285750">
              <a:buFont typeface="Wingdings" panose="05000000000000000000" pitchFamily="2" charset="2"/>
              <a:buChar char="ü"/>
            </a:pPr>
            <a:r>
              <a:rPr lang="en-US" sz="2800" dirty="0"/>
              <a:t>NCIC-only </a:t>
            </a:r>
            <a:r>
              <a:rPr lang="en-US" sz="2800" dirty="0" smtClean="0"/>
              <a:t>clerks offices may </a:t>
            </a:r>
            <a:r>
              <a:rPr lang="en-US" sz="2800" dirty="0"/>
              <a:t>call </a:t>
            </a:r>
            <a:r>
              <a:rPr lang="en-US" sz="2800" dirty="0" smtClean="0"/>
              <a:t>to inquire </a:t>
            </a:r>
            <a:r>
              <a:rPr lang="en-US" sz="2800" dirty="0"/>
              <a:t>about running a VIN for stolen, the customers cannot call themselves</a:t>
            </a:r>
            <a:r>
              <a:rPr lang="en-US" sz="2800" dirty="0" smtClean="0"/>
              <a:t>.</a:t>
            </a:r>
          </a:p>
          <a:p>
            <a:pPr marL="742950" lvl="1" indent="-285750">
              <a:buFont typeface="Wingdings" panose="05000000000000000000" pitchFamily="2" charset="2"/>
              <a:buChar char="ü"/>
            </a:pPr>
            <a:r>
              <a:rPr lang="en-US" sz="2800" dirty="0" smtClean="0"/>
              <a:t>For questions about VIRs or AVs, email Vehicleservices.research@tn.gov</a:t>
            </a:r>
          </a:p>
          <a:p>
            <a:pPr marL="742950" lvl="1" indent="-285750">
              <a:buFont typeface="Wingdings" panose="05000000000000000000" pitchFamily="2" charset="2"/>
              <a:buChar char="ü"/>
            </a:pPr>
            <a:r>
              <a:rPr lang="en-US" sz="2800" dirty="0" smtClean="0"/>
              <a:t>The County Clerk Guide explains exactly what is needed for the county to process </a:t>
            </a:r>
            <a:r>
              <a:rPr lang="en-US" sz="2800" dirty="0" smtClean="0"/>
              <a:t>AVs</a:t>
            </a:r>
            <a:r>
              <a:rPr lang="en-US" sz="2800" dirty="0" smtClean="0"/>
              <a:t>.</a:t>
            </a:r>
            <a:endParaRPr lang="en-US" sz="2800" dirty="0"/>
          </a:p>
        </p:txBody>
      </p:sp>
      <p:pic>
        <p:nvPicPr>
          <p:cNvPr id="9" name="Picture 8"/>
          <p:cNvPicPr/>
          <p:nvPr/>
        </p:nvPicPr>
        <p:blipFill>
          <a:blip r:embed="rId3"/>
          <a:stretch>
            <a:fillRect/>
          </a:stretch>
        </p:blipFill>
        <p:spPr>
          <a:xfrm>
            <a:off x="7696200" y="152400"/>
            <a:ext cx="1141095" cy="1156216"/>
          </a:xfrm>
          <a:prstGeom prst="rect">
            <a:avLst/>
          </a:prstGeom>
          <a:ln>
            <a:solidFill>
              <a:schemeClr val="accent1"/>
            </a:solidFill>
          </a:ln>
        </p:spPr>
      </p:pic>
    </p:spTree>
    <p:extLst>
      <p:ext uri="{BB962C8B-B14F-4D97-AF65-F5344CB8AC3E}">
        <p14:creationId xmlns:p14="http://schemas.microsoft.com/office/powerpoint/2010/main" val="2906523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Motor Carrier</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37</a:t>
            </a:fld>
            <a:endParaRPr lang="en-US" dirty="0"/>
          </a:p>
        </p:txBody>
      </p:sp>
      <p:sp>
        <p:nvSpPr>
          <p:cNvPr id="6" name="TextBox 5"/>
          <p:cNvSpPr txBox="1"/>
          <p:nvPr/>
        </p:nvSpPr>
        <p:spPr>
          <a:xfrm>
            <a:off x="6019800" y="1289566"/>
            <a:ext cx="3027045" cy="923330"/>
          </a:xfrm>
          <a:prstGeom prst="rect">
            <a:avLst/>
          </a:prstGeom>
          <a:noFill/>
        </p:spPr>
        <p:txBody>
          <a:bodyPr wrap="square" rtlCol="0">
            <a:spAutoFit/>
          </a:bodyPr>
          <a:lstStyle/>
          <a:p>
            <a:pPr algn="r"/>
            <a:r>
              <a:rPr lang="en-US" dirty="0" smtClean="0"/>
              <a:t>Robyn Meeks, Manager</a:t>
            </a:r>
          </a:p>
          <a:p>
            <a:pPr algn="r"/>
            <a:r>
              <a:rPr lang="en-US" dirty="0" smtClean="0"/>
              <a:t>Robyn.meeks@tn.gov</a:t>
            </a:r>
          </a:p>
          <a:p>
            <a:pPr algn="r"/>
            <a:r>
              <a:rPr lang="en-US" dirty="0" smtClean="0"/>
              <a:t>615-532-1265</a:t>
            </a:r>
            <a:endParaRPr lang="en-US" dirty="0"/>
          </a:p>
        </p:txBody>
      </p:sp>
      <p:sp>
        <p:nvSpPr>
          <p:cNvPr id="7" name="TextBox 6"/>
          <p:cNvSpPr txBox="1"/>
          <p:nvPr/>
        </p:nvSpPr>
        <p:spPr>
          <a:xfrm>
            <a:off x="152400" y="1650921"/>
            <a:ext cx="8665845" cy="4093428"/>
          </a:xfrm>
          <a:prstGeom prst="rect">
            <a:avLst/>
          </a:prstGeom>
          <a:noFill/>
        </p:spPr>
        <p:txBody>
          <a:bodyPr wrap="square" rtlCol="0">
            <a:spAutoFit/>
          </a:bodyPr>
          <a:lstStyle/>
          <a:p>
            <a:r>
              <a:rPr lang="en-US" sz="3200" b="1" dirty="0"/>
              <a:t>IRP</a:t>
            </a:r>
            <a:r>
              <a:rPr lang="en-US" sz="3200" dirty="0"/>
              <a:t> (International Registration Plan)</a:t>
            </a:r>
            <a:endParaRPr lang="en-US" sz="3200" b="1" dirty="0"/>
          </a:p>
          <a:p>
            <a:r>
              <a:rPr lang="en-US" i="1" dirty="0" smtClean="0"/>
              <a:t>(Supervisor: Romany Hanna, romany.hanna@tn.gov, 615-770-6842)</a:t>
            </a:r>
          </a:p>
          <a:p>
            <a:endParaRPr lang="en-US" i="1" dirty="0"/>
          </a:p>
          <a:p>
            <a:r>
              <a:rPr lang="en-US" sz="2400" dirty="0" smtClean="0"/>
              <a:t>IRP </a:t>
            </a:r>
            <a:r>
              <a:rPr lang="en-US" sz="2400" dirty="0"/>
              <a:t>is an agreement among states of the US, the District of Columbia and provinces of Canada providing for payment of commercial motor carrier registration fees. To operate in multiple states or provinces, motor carriers must register in their base jurisdiction (state or province).  The IRP team handles registrations for TN based carriers via </a:t>
            </a:r>
            <a:r>
              <a:rPr lang="en-US" sz="2400" dirty="0" smtClean="0"/>
              <a:t>TNTAP, mail</a:t>
            </a:r>
            <a:r>
              <a:rPr lang="en-US" sz="2400" dirty="0"/>
              <a:t>, fax, e-mail and walk-in. </a:t>
            </a:r>
            <a:r>
              <a:rPr lang="en-US" sz="2400" dirty="0" smtClean="0"/>
              <a:t>The </a:t>
            </a:r>
            <a:r>
              <a:rPr lang="en-US" sz="2400" dirty="0"/>
              <a:t>IRP unit also issues titles and Tennessee Temporary Authorization Permits. Remittance for credentials is accepted </a:t>
            </a:r>
            <a:r>
              <a:rPr lang="en-US" sz="2400" dirty="0" smtClean="0"/>
              <a:t>and </a:t>
            </a:r>
            <a:r>
              <a:rPr lang="en-US" sz="2400" dirty="0"/>
              <a:t>receipts are </a:t>
            </a:r>
            <a:r>
              <a:rPr lang="en-US" sz="2400" dirty="0" smtClean="0"/>
              <a:t>issued.</a:t>
            </a:r>
            <a:endParaRPr lang="en-US" sz="2400" i="1" dirty="0"/>
          </a:p>
        </p:txBody>
      </p:sp>
      <p:pic>
        <p:nvPicPr>
          <p:cNvPr id="8" name="Picture 7"/>
          <p:cNvPicPr/>
          <p:nvPr/>
        </p:nvPicPr>
        <p:blipFill>
          <a:blip r:embed="rId3"/>
          <a:stretch>
            <a:fillRect/>
          </a:stretch>
        </p:blipFill>
        <p:spPr>
          <a:xfrm>
            <a:off x="7759065" y="168791"/>
            <a:ext cx="1059180" cy="112077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3223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Motor Carrier</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38</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Robyn Meeks, Manager</a:t>
            </a:r>
            <a:endParaRPr lang="en-US" dirty="0"/>
          </a:p>
        </p:txBody>
      </p:sp>
      <p:sp>
        <p:nvSpPr>
          <p:cNvPr id="7" name="TextBox 6"/>
          <p:cNvSpPr txBox="1"/>
          <p:nvPr/>
        </p:nvSpPr>
        <p:spPr>
          <a:xfrm>
            <a:off x="152400" y="1102578"/>
            <a:ext cx="8665845" cy="5570756"/>
          </a:xfrm>
          <a:prstGeom prst="rect">
            <a:avLst/>
          </a:prstGeom>
          <a:noFill/>
        </p:spPr>
        <p:txBody>
          <a:bodyPr wrap="square" rtlCol="0">
            <a:spAutoFit/>
          </a:bodyPr>
          <a:lstStyle/>
          <a:p>
            <a:r>
              <a:rPr lang="en-US" sz="3200" b="1" dirty="0" smtClean="0"/>
              <a:t>HVUT</a:t>
            </a:r>
            <a:endParaRPr lang="en-US" i="1" dirty="0"/>
          </a:p>
          <a:p>
            <a:endParaRPr lang="en-US" sz="2400" dirty="0" smtClean="0"/>
          </a:p>
          <a:p>
            <a:pPr marL="285750" indent="-285750">
              <a:buFont typeface="Wingdings" panose="05000000000000000000" pitchFamily="2" charset="2"/>
              <a:buChar char="ü"/>
            </a:pPr>
            <a:r>
              <a:rPr lang="en-US" sz="2200" dirty="0" smtClean="0"/>
              <a:t>HVUT:  a </a:t>
            </a:r>
            <a:r>
              <a:rPr lang="en-US" sz="2200" dirty="0"/>
              <a:t>fee assessed annually on heavy </a:t>
            </a:r>
            <a:r>
              <a:rPr lang="en-US" sz="2200" dirty="0" smtClean="0"/>
              <a:t>vehicles operating </a:t>
            </a:r>
            <a:r>
              <a:rPr lang="en-US" sz="2200" dirty="0"/>
              <a:t>on public highways at registered gross weights equal to or </a:t>
            </a:r>
            <a:r>
              <a:rPr lang="en-US" sz="2200" dirty="0" smtClean="0"/>
              <a:t>exceeding 55,000 </a:t>
            </a:r>
            <a:r>
              <a:rPr lang="en-US" sz="2200" dirty="0"/>
              <a:t>pounds. </a:t>
            </a:r>
            <a:r>
              <a:rPr lang="en-US" sz="2200" dirty="0" smtClean="0"/>
              <a:t> </a:t>
            </a:r>
          </a:p>
          <a:p>
            <a:pPr marL="285750" indent="-285750">
              <a:buFont typeface="Wingdings" panose="05000000000000000000" pitchFamily="2" charset="2"/>
              <a:buChar char="ü"/>
            </a:pPr>
            <a:r>
              <a:rPr lang="en-US" sz="2200" dirty="0" smtClean="0"/>
              <a:t>TNClerk will flag every transaction for applicable plates to prompt the clerk to ask the registrant to provide proof that HVUT was paid OR proof of HVUT exemption.  </a:t>
            </a:r>
            <a:r>
              <a:rPr lang="en-US" sz="2200" b="1" dirty="0" smtClean="0"/>
              <a:t>No proof of HVUT or exemption is required within 60 days of the date of purchase of the vehicle.  </a:t>
            </a:r>
          </a:p>
          <a:p>
            <a:pPr marL="285750" indent="-285750">
              <a:buFont typeface="Wingdings" panose="05000000000000000000" pitchFamily="2" charset="2"/>
              <a:buChar char="ü"/>
            </a:pPr>
            <a:r>
              <a:rPr lang="en-US" sz="2200" dirty="0" smtClean="0"/>
              <a:t>The HVUT form </a:t>
            </a:r>
            <a:r>
              <a:rPr lang="en-US" sz="2200" dirty="0"/>
              <a:t>expires June 30 of each year. However, it  must be filed and paid by August 31 of each year. We can accept current year or expired year during the filing period. </a:t>
            </a:r>
          </a:p>
          <a:p>
            <a:pPr marL="285750" indent="-285750">
              <a:buFont typeface="Wingdings" panose="05000000000000000000" pitchFamily="2" charset="2"/>
              <a:buChar char="ü"/>
            </a:pPr>
            <a:r>
              <a:rPr lang="en-US" sz="2200" dirty="0" smtClean="0"/>
              <a:t>Audits are performed each year to ensure proof of HVUT has been acquired by the county and/or state issuing the registration.</a:t>
            </a:r>
            <a:endParaRPr lang="en-US" sz="2200" dirty="0"/>
          </a:p>
          <a:p>
            <a:pPr marL="742950" lvl="1" indent="-285750">
              <a:buFont typeface="Wingdings" panose="05000000000000000000" pitchFamily="2" charset="2"/>
              <a:buChar char="ü"/>
            </a:pPr>
            <a:endParaRPr lang="en-US" dirty="0"/>
          </a:p>
          <a:p>
            <a:pPr marL="285750" indent="-285750">
              <a:buFont typeface="Arial" panose="020B0604020202020204" pitchFamily="34" charset="0"/>
              <a:buChar char="•"/>
            </a:pPr>
            <a:endParaRPr lang="en-US" i="1" dirty="0">
              <a:solidFill>
                <a:srgbClr val="FF0000"/>
              </a:solidFill>
            </a:endParaRPr>
          </a:p>
        </p:txBody>
      </p:sp>
      <p:pic>
        <p:nvPicPr>
          <p:cNvPr id="8" name="Picture 7"/>
          <p:cNvPicPr/>
          <p:nvPr/>
        </p:nvPicPr>
        <p:blipFill>
          <a:blip r:embed="rId3"/>
          <a:stretch>
            <a:fillRect/>
          </a:stretch>
        </p:blipFill>
        <p:spPr>
          <a:xfrm>
            <a:off x="7759065" y="168791"/>
            <a:ext cx="1059180" cy="112077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28000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Motor Carrier</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39</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Robyn Meeks, Manager</a:t>
            </a:r>
            <a:endParaRPr lang="en-US" dirty="0"/>
          </a:p>
        </p:txBody>
      </p:sp>
      <p:sp>
        <p:nvSpPr>
          <p:cNvPr id="7" name="TextBox 6"/>
          <p:cNvSpPr txBox="1"/>
          <p:nvPr/>
        </p:nvSpPr>
        <p:spPr>
          <a:xfrm>
            <a:off x="152400" y="1102578"/>
            <a:ext cx="8665845" cy="4616648"/>
          </a:xfrm>
          <a:prstGeom prst="rect">
            <a:avLst/>
          </a:prstGeom>
          <a:noFill/>
        </p:spPr>
        <p:txBody>
          <a:bodyPr wrap="square" rtlCol="0">
            <a:spAutoFit/>
          </a:bodyPr>
          <a:lstStyle/>
          <a:p>
            <a:r>
              <a:rPr lang="en-US" sz="3200" b="1" dirty="0" smtClean="0"/>
              <a:t>IRP</a:t>
            </a:r>
            <a:endParaRPr lang="en-US" sz="3200" b="1" dirty="0"/>
          </a:p>
          <a:p>
            <a:r>
              <a:rPr lang="en-US" i="1" dirty="0" smtClean="0"/>
              <a:t>(Supervisor: Romany Hanna)</a:t>
            </a:r>
          </a:p>
          <a:p>
            <a:endParaRPr lang="en-US" i="1" dirty="0"/>
          </a:p>
          <a:p>
            <a:r>
              <a:rPr lang="en-US" sz="2800" b="1" dirty="0" smtClean="0"/>
              <a:t>IRP Title-Only</a:t>
            </a:r>
            <a:endParaRPr lang="en-US" sz="2800" dirty="0"/>
          </a:p>
          <a:p>
            <a:r>
              <a:rPr lang="en-US" dirty="0" smtClean="0"/>
              <a:t>IRP Registrants </a:t>
            </a:r>
            <a:r>
              <a:rPr lang="en-US" dirty="0"/>
              <a:t>have the option to apply for </a:t>
            </a:r>
            <a:r>
              <a:rPr lang="en-US" dirty="0" smtClean="0"/>
              <a:t>title-only </a:t>
            </a:r>
            <a:r>
              <a:rPr lang="en-US" dirty="0"/>
              <a:t>through the county clerk’s office prior to registering the vehicle with </a:t>
            </a:r>
            <a:r>
              <a:rPr lang="en-US" dirty="0" smtClean="0"/>
              <a:t>IRP.  Requirements include:</a:t>
            </a:r>
          </a:p>
          <a:p>
            <a:pPr marL="285750" indent="-285750">
              <a:buFont typeface="Arial" panose="020B0604020202020204" pitchFamily="34" charset="0"/>
              <a:buChar char="•"/>
            </a:pPr>
            <a:r>
              <a:rPr lang="en-US" dirty="0" smtClean="0"/>
              <a:t>Form: </a:t>
            </a:r>
            <a:r>
              <a:rPr lang="en-US" cap="all" dirty="0" smtClean="0"/>
              <a:t>title only verification for out of state </a:t>
            </a:r>
            <a:r>
              <a:rPr lang="en-US" cap="all" dirty="0" err="1" smtClean="0"/>
              <a:t>irp</a:t>
            </a:r>
            <a:r>
              <a:rPr lang="en-US" cap="all" dirty="0" smtClean="0"/>
              <a:t> registration</a:t>
            </a:r>
            <a:endParaRPr lang="en-US" cap="all" dirty="0"/>
          </a:p>
          <a:p>
            <a:pPr marL="285750" lvl="0" indent="-285750">
              <a:buFont typeface="Arial" panose="020B0604020202020204" pitchFamily="34" charset="0"/>
              <a:buChar char="•"/>
            </a:pPr>
            <a:r>
              <a:rPr lang="en-US" dirty="0"/>
              <a:t>Original Title or MSO</a:t>
            </a:r>
          </a:p>
          <a:p>
            <a:pPr marL="742950" lvl="1" indent="-285750">
              <a:buFont typeface="Wingdings" panose="05000000000000000000" pitchFamily="2" charset="2"/>
              <a:buChar char="Ø"/>
            </a:pPr>
            <a:r>
              <a:rPr lang="en-US" dirty="0"/>
              <a:t>MSO must accompany a bill of sale ALWAYS.  Some original titles may not have the bill of sale, but the purchase price must be shown on the title or shown in the title documents. </a:t>
            </a:r>
          </a:p>
          <a:p>
            <a:pPr marL="285750" lvl="0" indent="-285750">
              <a:buFont typeface="Arial" panose="020B0604020202020204" pitchFamily="34" charset="0"/>
              <a:buChar char="•"/>
            </a:pPr>
            <a:r>
              <a:rPr lang="en-US" dirty="0"/>
              <a:t>Sales Tax Exemption, if applicable. </a:t>
            </a:r>
            <a:endParaRPr lang="en-US" dirty="0" smtClean="0"/>
          </a:p>
          <a:p>
            <a:pPr marL="285750" lvl="0" indent="-285750">
              <a:buFont typeface="Arial" panose="020B0604020202020204" pitchFamily="34" charset="0"/>
              <a:buChar char="•"/>
            </a:pPr>
            <a:r>
              <a:rPr lang="en-US" dirty="0" smtClean="0"/>
              <a:t>Owner’s </a:t>
            </a:r>
            <a:r>
              <a:rPr lang="en-US" dirty="0"/>
              <a:t>Authorization to Lessee form, if applicable. </a:t>
            </a:r>
          </a:p>
          <a:p>
            <a:pPr marL="742950" lvl="1" indent="-285750">
              <a:buFont typeface="Wingdings" panose="05000000000000000000" pitchFamily="2" charset="2"/>
              <a:buChar char="ü"/>
            </a:pPr>
            <a:endParaRPr lang="en-US" dirty="0"/>
          </a:p>
          <a:p>
            <a:pPr marL="285750" indent="-285750">
              <a:buFont typeface="Arial" panose="020B0604020202020204" pitchFamily="34" charset="0"/>
              <a:buChar char="•"/>
            </a:pPr>
            <a:endParaRPr lang="en-US" i="1" dirty="0">
              <a:solidFill>
                <a:srgbClr val="FF0000"/>
              </a:solidFill>
            </a:endParaRPr>
          </a:p>
        </p:txBody>
      </p:sp>
      <p:pic>
        <p:nvPicPr>
          <p:cNvPr id="8" name="Picture 7"/>
          <p:cNvPicPr/>
          <p:nvPr/>
        </p:nvPicPr>
        <p:blipFill>
          <a:blip r:embed="rId3"/>
          <a:stretch>
            <a:fillRect/>
          </a:stretch>
        </p:blipFill>
        <p:spPr>
          <a:xfrm>
            <a:off x="7759065" y="168791"/>
            <a:ext cx="1059180" cy="112077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9636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LINKS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28600" y="1447800"/>
            <a:ext cx="8763000" cy="4704465"/>
          </a:xfrm>
        </p:spPr>
        <p:txBody>
          <a:bodyPr>
            <a:normAutofit fontScale="47500" lnSpcReduction="20000"/>
          </a:bodyPr>
          <a:lstStyle/>
          <a:p>
            <a:pPr lvl="0">
              <a:buClr>
                <a:srgbClr val="E6D395"/>
              </a:buClr>
            </a:pPr>
            <a:r>
              <a:rPr lang="en-US" sz="2900" b="1" dirty="0">
                <a:solidFill>
                  <a:prstClr val="black"/>
                </a:solidFill>
              </a:rPr>
              <a:t>About the Dept. of Revenue (video)</a:t>
            </a:r>
          </a:p>
          <a:p>
            <a:pPr marL="457200" lvl="1" indent="0">
              <a:buClr>
                <a:srgbClr val="E6D395"/>
              </a:buClr>
              <a:buNone/>
            </a:pPr>
            <a:r>
              <a:rPr lang="en-US" sz="2600" u="sng" dirty="0">
                <a:solidFill>
                  <a:prstClr val="black"/>
                </a:solidFill>
                <a:hlinkClick r:id="rId3"/>
              </a:rPr>
              <a:t>https://www.youtube.com/watch?v=EqVehaU27QE&amp;feature=youtu.be</a:t>
            </a:r>
            <a:endParaRPr lang="en-US" sz="2600" b="1" dirty="0">
              <a:solidFill>
                <a:prstClr val="black"/>
              </a:solidFill>
            </a:endParaRPr>
          </a:p>
          <a:p>
            <a:pPr lvl="0">
              <a:buClr>
                <a:srgbClr val="E6D395"/>
              </a:buClr>
            </a:pPr>
            <a:endParaRPr lang="en-US" sz="2600" b="1" dirty="0">
              <a:solidFill>
                <a:prstClr val="black"/>
              </a:solidFill>
            </a:endParaRPr>
          </a:p>
          <a:p>
            <a:pPr lvl="0">
              <a:buClr>
                <a:srgbClr val="E6D395"/>
              </a:buClr>
            </a:pPr>
            <a:r>
              <a:rPr lang="en-US" sz="2900" b="1" dirty="0">
                <a:solidFill>
                  <a:prstClr val="black"/>
                </a:solidFill>
              </a:rPr>
              <a:t>Department of Revenue’s website</a:t>
            </a:r>
          </a:p>
          <a:p>
            <a:pPr marL="457200" lvl="1" indent="0">
              <a:buClr>
                <a:srgbClr val="E6D395"/>
              </a:buClr>
              <a:buNone/>
            </a:pPr>
            <a:r>
              <a:rPr lang="en-US" sz="2600" dirty="0">
                <a:solidFill>
                  <a:prstClr val="black"/>
                </a:solidFill>
                <a:hlinkClick r:id="rId4"/>
              </a:rPr>
              <a:t>https://www.tn.gov/revenue/</a:t>
            </a:r>
            <a:endParaRPr lang="en-US" sz="2600" dirty="0">
              <a:solidFill>
                <a:prstClr val="black"/>
              </a:solidFill>
            </a:endParaRPr>
          </a:p>
          <a:p>
            <a:pPr marL="457200" lvl="1" indent="0">
              <a:buClr>
                <a:srgbClr val="E6D395"/>
              </a:buClr>
              <a:buNone/>
            </a:pPr>
            <a:endParaRPr lang="en-US" sz="2600" dirty="0">
              <a:solidFill>
                <a:prstClr val="black"/>
              </a:solidFill>
            </a:endParaRPr>
          </a:p>
          <a:p>
            <a:pPr lvl="0">
              <a:buClr>
                <a:srgbClr val="E6D395"/>
              </a:buClr>
            </a:pPr>
            <a:r>
              <a:rPr lang="en-US" sz="2900" b="1" dirty="0">
                <a:solidFill>
                  <a:prstClr val="black"/>
                </a:solidFill>
              </a:rPr>
              <a:t>Revenue’s Annual Report</a:t>
            </a:r>
          </a:p>
          <a:p>
            <a:pPr marL="457200" lvl="1" indent="0">
              <a:buClr>
                <a:srgbClr val="E6D395"/>
              </a:buClr>
              <a:buNone/>
            </a:pPr>
            <a:r>
              <a:rPr lang="en-US" sz="2600" dirty="0">
                <a:solidFill>
                  <a:prstClr val="black"/>
                </a:solidFill>
                <a:hlinkClick r:id="rId5"/>
              </a:rPr>
              <a:t>https://www.tn.gov/revenue/news---events/hot-topics/annual-report-now-available.html</a:t>
            </a:r>
            <a:r>
              <a:rPr lang="en-US" sz="2600" dirty="0">
                <a:solidFill>
                  <a:prstClr val="black"/>
                </a:solidFill>
              </a:rPr>
              <a:t> </a:t>
            </a:r>
          </a:p>
          <a:p>
            <a:pPr lvl="1">
              <a:buClr>
                <a:srgbClr val="E6D395"/>
              </a:buClr>
            </a:pPr>
            <a:endParaRPr lang="en-US" sz="2600" dirty="0">
              <a:solidFill>
                <a:prstClr val="black"/>
              </a:solidFill>
            </a:endParaRPr>
          </a:p>
          <a:p>
            <a:pPr lvl="0">
              <a:buClr>
                <a:srgbClr val="E6D395"/>
              </a:buClr>
            </a:pPr>
            <a:r>
              <a:rPr lang="en-US" sz="2900" b="1" dirty="0">
                <a:solidFill>
                  <a:prstClr val="black"/>
                </a:solidFill>
              </a:rPr>
              <a:t>Legislative Summaries </a:t>
            </a:r>
          </a:p>
          <a:p>
            <a:pPr marL="457200" lvl="1" indent="0">
              <a:buClr>
                <a:srgbClr val="E6D395"/>
              </a:buClr>
              <a:buNone/>
            </a:pPr>
            <a:r>
              <a:rPr lang="en-US" sz="2600" dirty="0">
                <a:solidFill>
                  <a:prstClr val="black"/>
                </a:solidFill>
                <a:hlinkClick r:id="rId6"/>
              </a:rPr>
              <a:t>https://www.tn.gov/revenue/tax-resources/legal-resources/legislative-summaries.html</a:t>
            </a:r>
            <a:endParaRPr lang="en-US" sz="2600" dirty="0">
              <a:solidFill>
                <a:prstClr val="black"/>
              </a:solidFill>
            </a:endParaRPr>
          </a:p>
          <a:p>
            <a:pPr marL="457200" lvl="1" indent="0">
              <a:buClr>
                <a:srgbClr val="E6D395"/>
              </a:buClr>
              <a:buNone/>
            </a:pPr>
            <a:endParaRPr lang="en-US" sz="2600" dirty="0">
              <a:solidFill>
                <a:prstClr val="black"/>
              </a:solidFill>
            </a:endParaRPr>
          </a:p>
          <a:p>
            <a:pPr lvl="0">
              <a:buClr>
                <a:srgbClr val="E6D395"/>
              </a:buClr>
            </a:pPr>
            <a:r>
              <a:rPr lang="en-US" sz="2900" b="1" dirty="0">
                <a:solidFill>
                  <a:prstClr val="black"/>
                </a:solidFill>
              </a:rPr>
              <a:t>County Clerk Guide</a:t>
            </a:r>
          </a:p>
          <a:p>
            <a:pPr marL="457200" lvl="1" indent="0">
              <a:buClr>
                <a:srgbClr val="E6D395"/>
              </a:buClr>
              <a:buNone/>
            </a:pPr>
            <a:r>
              <a:rPr lang="en-US" sz="2600" u="sng" dirty="0">
                <a:solidFill>
                  <a:prstClr val="black"/>
                </a:solidFill>
                <a:hlinkClick r:id="rId7"/>
              </a:rPr>
              <a:t>https://tnclerks.zendesk.com</a:t>
            </a:r>
            <a:endParaRPr lang="en-US" sz="2600" u="sng" dirty="0">
              <a:solidFill>
                <a:prstClr val="black"/>
              </a:solidFill>
            </a:endParaRPr>
          </a:p>
          <a:p>
            <a:pPr marL="457200" lvl="1" indent="0">
              <a:buClr>
                <a:srgbClr val="E6D395"/>
              </a:buClr>
              <a:buNone/>
            </a:pPr>
            <a:endParaRPr lang="en-US" sz="2600" u="sng" dirty="0">
              <a:solidFill>
                <a:prstClr val="black"/>
              </a:solidFill>
            </a:endParaRPr>
          </a:p>
          <a:p>
            <a:pPr lvl="0">
              <a:buClr>
                <a:srgbClr val="E6D395"/>
              </a:buClr>
            </a:pPr>
            <a:r>
              <a:rPr lang="en-US" sz="2900" b="1" dirty="0">
                <a:solidFill>
                  <a:prstClr val="black"/>
                </a:solidFill>
              </a:rPr>
              <a:t>VTRS Web Inquiry</a:t>
            </a:r>
          </a:p>
          <a:p>
            <a:pPr marL="400050" lvl="1" indent="0">
              <a:buClr>
                <a:srgbClr val="E6D395"/>
              </a:buClr>
              <a:buNone/>
            </a:pPr>
            <a:r>
              <a:rPr lang="en-US" sz="2600" dirty="0">
                <a:solidFill>
                  <a:prstClr val="black"/>
                </a:solidFill>
                <a:hlinkClick r:id="rId8"/>
              </a:rPr>
              <a:t>https://vehiclelookup.revenue.tn.gov/#/login</a:t>
            </a:r>
            <a:endParaRPr lang="en-US" sz="2600" dirty="0">
              <a:solidFill>
                <a:prstClr val="black"/>
              </a:solidFill>
            </a:endParaRPr>
          </a:p>
          <a:p>
            <a:pPr marL="0" indent="0">
              <a:buNone/>
            </a:pPr>
            <a:endParaRPr lang="en-US" sz="2900" dirty="0" smtClean="0"/>
          </a:p>
          <a:p>
            <a:r>
              <a:rPr lang="en-US" sz="2900" b="1" dirty="0" smtClean="0"/>
              <a:t>Online Law Book</a:t>
            </a:r>
          </a:p>
          <a:p>
            <a:pPr marL="400050" lvl="1" indent="0">
              <a:buNone/>
            </a:pPr>
            <a:r>
              <a:rPr lang="en-US" sz="2500" dirty="0">
                <a:hlinkClick r:id="rId9"/>
              </a:rPr>
              <a:t>http://www.lexisnexis.com/hottopics/tncode</a:t>
            </a:r>
            <a:r>
              <a:rPr lang="en-US" sz="2500" dirty="0" smtClean="0">
                <a:hlinkClick r:id="rId9"/>
              </a:rPr>
              <a:t>/</a:t>
            </a:r>
            <a:endParaRPr lang="en-US" sz="2500" dirty="0" smtClean="0"/>
          </a:p>
          <a:p>
            <a:pPr marL="0" indent="0">
              <a:buNone/>
            </a:pPr>
            <a:endParaRPr lang="en-US" sz="2900" dirty="0" smtClean="0"/>
          </a:p>
          <a:p>
            <a:endParaRPr lang="en-US" sz="3300" dirty="0" smtClean="0"/>
          </a:p>
          <a:p>
            <a:pPr marL="0" indent="0">
              <a:buNone/>
            </a:pPr>
            <a:r>
              <a:rPr lang="en-US" sz="4000" dirty="0"/>
              <a:t> </a:t>
            </a:r>
          </a:p>
          <a:p>
            <a:pPr marL="0" indent="0">
              <a:buNone/>
            </a:pPr>
            <a:endParaRPr lang="en-US" sz="4000" dirty="0" smtClean="0"/>
          </a:p>
          <a:p>
            <a:pPr lvl="1"/>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4</a:t>
            </a:fld>
            <a:endParaRPr lang="en-US" dirty="0"/>
          </a:p>
        </p:txBody>
      </p:sp>
    </p:spTree>
    <p:extLst>
      <p:ext uri="{BB962C8B-B14F-4D97-AF65-F5344CB8AC3E}">
        <p14:creationId xmlns:p14="http://schemas.microsoft.com/office/powerpoint/2010/main" val="3486466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Motor Carrier</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40</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Robyn Meeks, Manager</a:t>
            </a:r>
            <a:endParaRPr lang="en-US" dirty="0"/>
          </a:p>
        </p:txBody>
      </p:sp>
      <p:sp>
        <p:nvSpPr>
          <p:cNvPr id="7" name="TextBox 6"/>
          <p:cNvSpPr txBox="1"/>
          <p:nvPr/>
        </p:nvSpPr>
        <p:spPr>
          <a:xfrm>
            <a:off x="152400" y="1102578"/>
            <a:ext cx="8665845" cy="5724644"/>
          </a:xfrm>
          <a:prstGeom prst="rect">
            <a:avLst/>
          </a:prstGeom>
          <a:noFill/>
        </p:spPr>
        <p:txBody>
          <a:bodyPr wrap="square" rtlCol="0">
            <a:spAutoFit/>
          </a:bodyPr>
          <a:lstStyle/>
          <a:p>
            <a:r>
              <a:rPr lang="en-US" sz="3200" b="1" dirty="0" smtClean="0"/>
              <a:t>IRP</a:t>
            </a:r>
            <a:endParaRPr lang="en-US" sz="3200" b="1" dirty="0"/>
          </a:p>
          <a:p>
            <a:r>
              <a:rPr lang="en-US" i="1" dirty="0" smtClean="0"/>
              <a:t>(Supervisor: Romany Hanna)</a:t>
            </a:r>
          </a:p>
          <a:p>
            <a:endParaRPr lang="en-US" i="1" dirty="0"/>
          </a:p>
          <a:p>
            <a:r>
              <a:rPr lang="en-US" sz="2800" b="1" dirty="0" smtClean="0"/>
              <a:t>IRP – Sales Tax Exemption</a:t>
            </a:r>
          </a:p>
          <a:p>
            <a:r>
              <a:rPr lang="en-US" dirty="0" smtClean="0"/>
              <a:t>Qualified </a:t>
            </a:r>
            <a:r>
              <a:rPr lang="en-US" dirty="0"/>
              <a:t>Sales Tax </a:t>
            </a:r>
            <a:r>
              <a:rPr lang="en-US" dirty="0" smtClean="0"/>
              <a:t>Exemptions </a:t>
            </a:r>
            <a:r>
              <a:rPr lang="en-US" dirty="0"/>
              <a:t>Include:</a:t>
            </a:r>
          </a:p>
          <a:p>
            <a:pPr marL="285750" indent="-285750">
              <a:buFont typeface="Arial" panose="020B0604020202020204" pitchFamily="34" charset="0"/>
              <a:buChar char="•"/>
            </a:pPr>
            <a:r>
              <a:rPr lang="en-US" dirty="0"/>
              <a:t>Registrants who hold Motor Carrier (MC) Number with Federal Motor Carrier Safety Administration- since clerks does not have access to this portal, this number should be included on the form. </a:t>
            </a:r>
          </a:p>
          <a:p>
            <a:r>
              <a:rPr lang="en-US" dirty="0" smtClean="0"/>
              <a:t>	- MC </a:t>
            </a:r>
            <a:r>
              <a:rPr lang="en-US" dirty="0"/>
              <a:t>numbers are designed for registrants who are </a:t>
            </a:r>
            <a:r>
              <a:rPr lang="en-US" dirty="0" smtClean="0"/>
              <a:t>Authorized </a:t>
            </a:r>
            <a:r>
              <a:rPr lang="en-US" dirty="0"/>
              <a:t>for </a:t>
            </a:r>
            <a:r>
              <a:rPr lang="en-US" dirty="0" smtClean="0"/>
              <a:t>Hire (TCA 67-	6-331 - The </a:t>
            </a:r>
            <a:r>
              <a:rPr lang="en-US" dirty="0"/>
              <a:t>motor vehicle or trailer will be used to transport passengers or </a:t>
            </a:r>
            <a:r>
              <a:rPr lang="en-US" dirty="0" smtClean="0"/>
              <a:t>	cargo </a:t>
            </a:r>
            <a:r>
              <a:rPr lang="en-US" dirty="0"/>
              <a:t>principally (more than 50%) in interstate or foreign commerce. </a:t>
            </a:r>
            <a:r>
              <a:rPr lang="en-US" dirty="0" smtClean="0"/>
              <a:t>)</a:t>
            </a:r>
            <a:endParaRPr lang="en-US" dirty="0"/>
          </a:p>
          <a:p>
            <a:pPr marL="285750" indent="-285750">
              <a:buFont typeface="Arial" panose="020B0604020202020204" pitchFamily="34" charset="0"/>
              <a:buChar char="•"/>
            </a:pPr>
            <a:r>
              <a:rPr lang="en-US" dirty="0"/>
              <a:t>Registrants who are </a:t>
            </a:r>
            <a:r>
              <a:rPr lang="en-US" i="1" dirty="0"/>
              <a:t>exempt for hire,</a:t>
            </a:r>
            <a:r>
              <a:rPr lang="en-US" dirty="0"/>
              <a:t> meaning exclusively hauling exempt commodities (not federally regulated), are also sales tax exempt. (See Exempt Commodities) Exempt for hire registrants will not hold a MC number and carriers will follow the third option- The motor vehicle or trailer will be used to transport exempt commodities as defined by federal law</a:t>
            </a:r>
            <a:r>
              <a:rPr lang="en-US" b="1" dirty="0"/>
              <a:t>. </a:t>
            </a:r>
            <a:endParaRPr lang="en-US" dirty="0"/>
          </a:p>
          <a:p>
            <a:endParaRPr lang="en-US" dirty="0" smtClean="0"/>
          </a:p>
          <a:p>
            <a:pPr marL="742950" lvl="1" indent="-285750">
              <a:buFont typeface="Wingdings" panose="05000000000000000000" pitchFamily="2" charset="2"/>
              <a:buChar char="ü"/>
            </a:pPr>
            <a:endParaRPr lang="en-US" dirty="0"/>
          </a:p>
          <a:p>
            <a:pPr marL="285750" indent="-285750">
              <a:buFont typeface="Arial" panose="020B0604020202020204" pitchFamily="34" charset="0"/>
              <a:buChar char="•"/>
            </a:pPr>
            <a:endParaRPr lang="en-US" i="1" dirty="0">
              <a:solidFill>
                <a:srgbClr val="FF0000"/>
              </a:solidFill>
            </a:endParaRPr>
          </a:p>
        </p:txBody>
      </p:sp>
      <p:pic>
        <p:nvPicPr>
          <p:cNvPr id="8" name="Picture 7"/>
          <p:cNvPicPr/>
          <p:nvPr/>
        </p:nvPicPr>
        <p:blipFill>
          <a:blip r:embed="rId3"/>
          <a:stretch>
            <a:fillRect/>
          </a:stretch>
        </p:blipFill>
        <p:spPr>
          <a:xfrm>
            <a:off x="7759065" y="168791"/>
            <a:ext cx="1059180" cy="112077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8575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Motor Carrier</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41</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Robyn Meeks, Manager</a:t>
            </a:r>
            <a:endParaRPr lang="en-US" dirty="0"/>
          </a:p>
        </p:txBody>
      </p:sp>
      <p:sp>
        <p:nvSpPr>
          <p:cNvPr id="7" name="TextBox 6"/>
          <p:cNvSpPr txBox="1"/>
          <p:nvPr/>
        </p:nvSpPr>
        <p:spPr>
          <a:xfrm>
            <a:off x="152400" y="1650921"/>
            <a:ext cx="8665845" cy="3354765"/>
          </a:xfrm>
          <a:prstGeom prst="rect">
            <a:avLst/>
          </a:prstGeom>
          <a:noFill/>
        </p:spPr>
        <p:txBody>
          <a:bodyPr wrap="square" rtlCol="0">
            <a:spAutoFit/>
          </a:bodyPr>
          <a:lstStyle/>
          <a:p>
            <a:r>
              <a:rPr lang="en-US" sz="3200" b="1" dirty="0"/>
              <a:t>IFTA</a:t>
            </a:r>
            <a:r>
              <a:rPr lang="en-US" sz="3200" dirty="0"/>
              <a:t> (International Fuel Tax Agreement)</a:t>
            </a:r>
            <a:endParaRPr lang="en-US" sz="3200" b="1" dirty="0"/>
          </a:p>
          <a:p>
            <a:r>
              <a:rPr lang="en-US" i="1" dirty="0" smtClean="0"/>
              <a:t>(Supervisor: Romany Hanna)</a:t>
            </a:r>
          </a:p>
          <a:p>
            <a:endParaRPr lang="en-US" i="1" dirty="0"/>
          </a:p>
          <a:p>
            <a:r>
              <a:rPr lang="en-US" b="1" dirty="0"/>
              <a:t>IFTA is an agreement between the lower 48 states of the United States and the Canadian provinces, to simplify the reporting of fuel use by motor carriers that operate in more than one jurisdiction.  Operating carriers with IFTA receive an IFTA license and two decals for each qualifying vehicle. The carrier files a quarterly fuel tax report which is used to determine the net tax or refund due and to redistribute taxes from collecting states to states that it is due.  This unit verifies and processes applications, keys IFTA tax returns and verifies e-filed returns, issues temporary permits and receipts for remittances (payments through </a:t>
            </a:r>
            <a:r>
              <a:rPr lang="en-US" b="1" dirty="0" err="1"/>
              <a:t>iNovah</a:t>
            </a:r>
            <a:r>
              <a:rPr lang="en-US" b="1" dirty="0"/>
              <a:t>).</a:t>
            </a:r>
            <a:endParaRPr lang="en-US" i="1" dirty="0"/>
          </a:p>
        </p:txBody>
      </p:sp>
      <p:pic>
        <p:nvPicPr>
          <p:cNvPr id="8" name="Picture 7"/>
          <p:cNvPicPr/>
          <p:nvPr/>
        </p:nvPicPr>
        <p:blipFill>
          <a:blip r:embed="rId3"/>
          <a:stretch>
            <a:fillRect/>
          </a:stretch>
        </p:blipFill>
        <p:spPr>
          <a:xfrm>
            <a:off x="7759065" y="168791"/>
            <a:ext cx="1059180" cy="112077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2098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Motor Carrier</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42</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Robyn Meeks, Manager</a:t>
            </a:r>
            <a:endParaRPr lang="en-US" dirty="0"/>
          </a:p>
        </p:txBody>
      </p:sp>
      <p:sp>
        <p:nvSpPr>
          <p:cNvPr id="7" name="TextBox 6"/>
          <p:cNvSpPr txBox="1"/>
          <p:nvPr/>
        </p:nvSpPr>
        <p:spPr>
          <a:xfrm>
            <a:off x="152400" y="1650921"/>
            <a:ext cx="8665845" cy="4401205"/>
          </a:xfrm>
          <a:prstGeom prst="rect">
            <a:avLst/>
          </a:prstGeom>
          <a:noFill/>
        </p:spPr>
        <p:txBody>
          <a:bodyPr wrap="square" rtlCol="0">
            <a:spAutoFit/>
          </a:bodyPr>
          <a:lstStyle/>
          <a:p>
            <a:r>
              <a:rPr lang="en-US" sz="3200" b="1" dirty="0"/>
              <a:t>UCR</a:t>
            </a:r>
            <a:r>
              <a:rPr lang="en-US" sz="3200" dirty="0"/>
              <a:t> (Unified Carrier Registration</a:t>
            </a:r>
            <a:r>
              <a:rPr lang="en-US" sz="3200" dirty="0" smtClean="0"/>
              <a:t>) and</a:t>
            </a:r>
            <a:endParaRPr lang="en-US" sz="3200" b="1" dirty="0" smtClean="0"/>
          </a:p>
          <a:p>
            <a:r>
              <a:rPr lang="en-US" sz="3200" b="1" dirty="0" smtClean="0"/>
              <a:t>Intrastate </a:t>
            </a:r>
            <a:r>
              <a:rPr lang="en-US" sz="3200" b="1" dirty="0"/>
              <a:t>Authority </a:t>
            </a:r>
            <a:r>
              <a:rPr lang="en-US" i="1" dirty="0" smtClean="0"/>
              <a:t>(Supervisor: Romany Hanna)</a:t>
            </a:r>
          </a:p>
          <a:p>
            <a:endParaRPr lang="en-US" i="1" dirty="0"/>
          </a:p>
          <a:p>
            <a:r>
              <a:rPr lang="en-US" dirty="0"/>
              <a:t>Vehicles engaged in interstate travel must register through UCR, based on the size of their fleet.  The UCR unit verifies and processes applications, issues receipts utilizing the national UCR database, </a:t>
            </a:r>
            <a:r>
              <a:rPr lang="en-US" dirty="0" smtClean="0"/>
              <a:t> and issues credentials from the system.</a:t>
            </a:r>
          </a:p>
          <a:p>
            <a:endParaRPr lang="en-US" dirty="0" smtClean="0"/>
          </a:p>
          <a:p>
            <a:r>
              <a:rPr lang="en-US" dirty="0"/>
              <a:t>Intrastate Authority allows for-hire motor carriers and private towing and wrecker services to use any of the public highways of Tennessee for the transportation of persons or property, or both, in intrastate commerce. This unit verifies and processes Intrastate Authority applications, verifies and enters Insurance and Process Agent information, assists customers and issues credentials, accepts remittance for credentials and issues receipts through the system.</a:t>
            </a:r>
          </a:p>
          <a:p>
            <a:endParaRPr lang="en-US" i="1" dirty="0"/>
          </a:p>
        </p:txBody>
      </p:sp>
      <p:pic>
        <p:nvPicPr>
          <p:cNvPr id="8" name="Picture 7"/>
          <p:cNvPicPr/>
          <p:nvPr/>
        </p:nvPicPr>
        <p:blipFill>
          <a:blip r:embed="rId3"/>
          <a:stretch>
            <a:fillRect/>
          </a:stretch>
        </p:blipFill>
        <p:spPr>
          <a:xfrm>
            <a:off x="7759065" y="168791"/>
            <a:ext cx="1059180" cy="112077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1161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Anti-Theft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43</a:t>
            </a:fld>
            <a:endParaRPr lang="en-US" dirty="0"/>
          </a:p>
        </p:txBody>
      </p:sp>
      <p:sp>
        <p:nvSpPr>
          <p:cNvPr id="6" name="TextBox 5"/>
          <p:cNvSpPr txBox="1"/>
          <p:nvPr/>
        </p:nvSpPr>
        <p:spPr>
          <a:xfrm>
            <a:off x="5943600" y="1308616"/>
            <a:ext cx="3027045" cy="923330"/>
          </a:xfrm>
          <a:prstGeom prst="rect">
            <a:avLst/>
          </a:prstGeom>
          <a:noFill/>
        </p:spPr>
        <p:txBody>
          <a:bodyPr wrap="square" rtlCol="0">
            <a:spAutoFit/>
          </a:bodyPr>
          <a:lstStyle/>
          <a:p>
            <a:pPr algn="r"/>
            <a:r>
              <a:rPr lang="en-US" dirty="0" smtClean="0"/>
              <a:t>Jackie Wilson, Manager</a:t>
            </a:r>
          </a:p>
          <a:p>
            <a:pPr algn="r"/>
            <a:r>
              <a:rPr lang="en-US" dirty="0" smtClean="0"/>
              <a:t>Jackie.wilson@tn.gov</a:t>
            </a:r>
          </a:p>
          <a:p>
            <a:pPr algn="r"/>
            <a:r>
              <a:rPr lang="en-US" dirty="0" smtClean="0"/>
              <a:t>615-741-6857</a:t>
            </a:r>
            <a:endParaRPr lang="en-US" dirty="0"/>
          </a:p>
        </p:txBody>
      </p:sp>
      <p:sp>
        <p:nvSpPr>
          <p:cNvPr id="7" name="TextBox 6"/>
          <p:cNvSpPr txBox="1"/>
          <p:nvPr/>
        </p:nvSpPr>
        <p:spPr>
          <a:xfrm>
            <a:off x="152400" y="2667000"/>
            <a:ext cx="8665845" cy="2954655"/>
          </a:xfrm>
          <a:prstGeom prst="rect">
            <a:avLst/>
          </a:prstGeom>
          <a:noFill/>
        </p:spPr>
        <p:txBody>
          <a:bodyPr wrap="square" rtlCol="0">
            <a:spAutoFit/>
          </a:bodyPr>
          <a:lstStyle/>
          <a:p>
            <a:r>
              <a:rPr lang="en-US" sz="2400" dirty="0"/>
              <a:t>Anti-Theft is a unit within Vehicle Services that process </a:t>
            </a:r>
            <a:r>
              <a:rPr lang="en-US" sz="2400" dirty="0" smtClean="0"/>
              <a:t>applications for </a:t>
            </a:r>
            <a:r>
              <a:rPr lang="en-US" sz="2400" dirty="0"/>
              <a:t>Salvage, Non-Repairable and Rebuilt Titles. By law a motor vehicle less than 10 model years old that has sustained 75% or more damage is subject to Salvage and Rebuilt Laws. The vehicle must be issued a salvage certificate until such time it is rebuilt and made road worthy again. Vehicles issued non-repairable titles cannot be driven upon the highways again and can only be used for parts.</a:t>
            </a:r>
          </a:p>
          <a:p>
            <a:endParaRPr lang="en-US" i="1" dirty="0"/>
          </a:p>
        </p:txBody>
      </p:sp>
      <p:pic>
        <p:nvPicPr>
          <p:cNvPr id="9" name="Picture 8"/>
          <p:cNvPicPr/>
          <p:nvPr/>
        </p:nvPicPr>
        <p:blipFill>
          <a:blip r:embed="rId3"/>
          <a:stretch>
            <a:fillRect/>
          </a:stretch>
        </p:blipFill>
        <p:spPr>
          <a:xfrm>
            <a:off x="7620000" y="76200"/>
            <a:ext cx="1150619" cy="1232416"/>
          </a:xfrm>
          <a:prstGeom prst="rect">
            <a:avLst/>
          </a:prstGeom>
          <a:ln w="12700">
            <a:solidFill>
              <a:schemeClr val="accent1"/>
            </a:solidFill>
          </a:ln>
          <a:effectLst>
            <a:outerShdw blurRad="50800" dist="38100" dir="2700000" algn="tl" rotWithShape="0">
              <a:prstClr val="black">
                <a:alpha val="40000"/>
              </a:prstClr>
            </a:outerShdw>
            <a:softEdge rad="12700"/>
          </a:effectLst>
        </p:spPr>
      </p:pic>
    </p:spTree>
    <p:extLst>
      <p:ext uri="{BB962C8B-B14F-4D97-AF65-F5344CB8AC3E}">
        <p14:creationId xmlns:p14="http://schemas.microsoft.com/office/powerpoint/2010/main" val="1843374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Anti-Theft Unit</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44</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Jackie Wilson, Manager</a:t>
            </a:r>
            <a:endParaRPr lang="en-US" dirty="0"/>
          </a:p>
        </p:txBody>
      </p:sp>
      <p:sp>
        <p:nvSpPr>
          <p:cNvPr id="7" name="TextBox 6"/>
          <p:cNvSpPr txBox="1"/>
          <p:nvPr/>
        </p:nvSpPr>
        <p:spPr>
          <a:xfrm>
            <a:off x="152400" y="2133600"/>
            <a:ext cx="8665845" cy="3693319"/>
          </a:xfrm>
          <a:prstGeom prst="rect">
            <a:avLst/>
          </a:prstGeom>
          <a:noFill/>
        </p:spPr>
        <p:txBody>
          <a:bodyPr wrap="square" rtlCol="0">
            <a:spAutoFit/>
          </a:bodyPr>
          <a:lstStyle/>
          <a:p>
            <a:pPr marL="285750" lvl="0" indent="-285750">
              <a:buFont typeface="Wingdings" panose="05000000000000000000" pitchFamily="2" charset="2"/>
              <a:buChar char="Ø"/>
            </a:pPr>
            <a:r>
              <a:rPr lang="en-US" dirty="0"/>
              <a:t>The County Clerk’s role in the rebuilt process is to issue a title with the proper brands (rebuilt, flood, etc.), after the vehicle has gone through the rebuilt process and has been approved and inspected by the state</a:t>
            </a:r>
            <a:r>
              <a:rPr lang="en-US" dirty="0" smtClean="0"/>
              <a:t>.</a:t>
            </a:r>
          </a:p>
          <a:p>
            <a:pPr lvl="0"/>
            <a:endParaRPr lang="en-US" dirty="0"/>
          </a:p>
          <a:p>
            <a:pPr marL="285750" lvl="0" indent="-285750">
              <a:buFont typeface="Wingdings" panose="05000000000000000000" pitchFamily="2" charset="2"/>
              <a:buChar char="Ø"/>
            </a:pPr>
            <a:r>
              <a:rPr lang="en-US" dirty="0"/>
              <a:t>The owner will bring an approval letter and </a:t>
            </a:r>
            <a:r>
              <a:rPr lang="en-US" dirty="0" smtClean="0"/>
              <a:t>copies </a:t>
            </a:r>
            <a:r>
              <a:rPr lang="en-US" dirty="0"/>
              <a:t>of the ownership documents to the County Clerk’s office for title issuance</a:t>
            </a:r>
            <a:r>
              <a:rPr lang="en-US" dirty="0" smtClean="0"/>
              <a:t>.</a:t>
            </a:r>
          </a:p>
          <a:p>
            <a:pPr lvl="0"/>
            <a:endParaRPr lang="en-US" dirty="0"/>
          </a:p>
          <a:p>
            <a:pPr marL="285750" lvl="0" indent="-285750">
              <a:buFont typeface="Wingdings" panose="05000000000000000000" pitchFamily="2" charset="2"/>
              <a:buChar char="Ø"/>
            </a:pPr>
            <a:r>
              <a:rPr lang="en-US" dirty="0"/>
              <a:t>New functionality is being developed by BIS which will eliminate the need for the owner to bring </a:t>
            </a:r>
            <a:r>
              <a:rPr lang="en-US" dirty="0" smtClean="0"/>
              <a:t>copies </a:t>
            </a:r>
            <a:r>
              <a:rPr lang="en-US" dirty="0"/>
              <a:t>of the ownership in to the County Clerk’s Office.  The images of the ownership documents will </a:t>
            </a:r>
            <a:r>
              <a:rPr lang="en-US" dirty="0" smtClean="0"/>
              <a:t>soon be </a:t>
            </a:r>
            <a:r>
              <a:rPr lang="en-US" dirty="0"/>
              <a:t>available on VTRS for the County Clerk to access.  This new process will also eliminate the need to for the County Clerk to re-enter information in their system as the owner information will populate when the State’s Database is accessed.</a:t>
            </a:r>
          </a:p>
        </p:txBody>
      </p:sp>
      <p:pic>
        <p:nvPicPr>
          <p:cNvPr id="9" name="Picture 8"/>
          <p:cNvPicPr/>
          <p:nvPr/>
        </p:nvPicPr>
        <p:blipFill>
          <a:blip r:embed="rId3"/>
          <a:stretch>
            <a:fillRect/>
          </a:stretch>
        </p:blipFill>
        <p:spPr>
          <a:xfrm>
            <a:off x="7620000" y="76200"/>
            <a:ext cx="1150619" cy="1232416"/>
          </a:xfrm>
          <a:prstGeom prst="rect">
            <a:avLst/>
          </a:prstGeom>
          <a:ln w="12700">
            <a:solidFill>
              <a:schemeClr val="accent1"/>
            </a:solidFill>
          </a:ln>
          <a:effectLst>
            <a:outerShdw blurRad="50800" dist="38100" dir="2700000" algn="tl" rotWithShape="0">
              <a:prstClr val="black">
                <a:alpha val="40000"/>
              </a:prstClr>
            </a:outerShdw>
            <a:softEdge rad="12700"/>
          </a:effectLst>
        </p:spPr>
      </p:pic>
    </p:spTree>
    <p:extLst>
      <p:ext uri="{BB962C8B-B14F-4D97-AF65-F5344CB8AC3E}">
        <p14:creationId xmlns:p14="http://schemas.microsoft.com/office/powerpoint/2010/main" val="856823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EIVS</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45</a:t>
            </a:fld>
            <a:endParaRPr lang="en-US" dirty="0"/>
          </a:p>
        </p:txBody>
      </p:sp>
      <p:sp>
        <p:nvSpPr>
          <p:cNvPr id="6" name="TextBox 5"/>
          <p:cNvSpPr txBox="1"/>
          <p:nvPr/>
        </p:nvSpPr>
        <p:spPr>
          <a:xfrm>
            <a:off x="6019800" y="1169432"/>
            <a:ext cx="3027045" cy="923330"/>
          </a:xfrm>
          <a:prstGeom prst="rect">
            <a:avLst/>
          </a:prstGeom>
          <a:noFill/>
        </p:spPr>
        <p:txBody>
          <a:bodyPr wrap="square" rtlCol="0">
            <a:spAutoFit/>
          </a:bodyPr>
          <a:lstStyle/>
          <a:p>
            <a:pPr algn="r"/>
            <a:r>
              <a:rPr lang="en-US" dirty="0" smtClean="0"/>
              <a:t>Shaun Lane, Manager</a:t>
            </a:r>
          </a:p>
          <a:p>
            <a:pPr algn="r"/>
            <a:r>
              <a:rPr lang="en-US" dirty="0" smtClean="0"/>
              <a:t>Antonio.lane@tn.gov</a:t>
            </a:r>
          </a:p>
          <a:p>
            <a:pPr algn="r"/>
            <a:r>
              <a:rPr lang="en-US" dirty="0" smtClean="0"/>
              <a:t>615-770-6835</a:t>
            </a:r>
            <a:endParaRPr lang="en-US" dirty="0"/>
          </a:p>
        </p:txBody>
      </p:sp>
      <p:sp>
        <p:nvSpPr>
          <p:cNvPr id="7" name="TextBox 6"/>
          <p:cNvSpPr txBox="1"/>
          <p:nvPr/>
        </p:nvSpPr>
        <p:spPr>
          <a:xfrm>
            <a:off x="132397" y="1308616"/>
            <a:ext cx="8665845" cy="5232202"/>
          </a:xfrm>
          <a:prstGeom prst="rect">
            <a:avLst/>
          </a:prstGeom>
          <a:noFill/>
        </p:spPr>
        <p:txBody>
          <a:bodyPr wrap="square" rtlCol="0">
            <a:spAutoFit/>
          </a:bodyPr>
          <a:lstStyle/>
          <a:p>
            <a:r>
              <a:rPr lang="en-US" sz="3200" b="1" dirty="0"/>
              <a:t>EIVS </a:t>
            </a:r>
            <a:endParaRPr lang="en-US" sz="3200" b="1" dirty="0" smtClean="0"/>
          </a:p>
          <a:p>
            <a:r>
              <a:rPr lang="en-US" sz="3200" b="1" dirty="0" smtClean="0"/>
              <a:t>(</a:t>
            </a:r>
            <a:r>
              <a:rPr lang="en-US" sz="3200" b="1" dirty="0"/>
              <a:t>Electronic Insurance Verification System)</a:t>
            </a:r>
            <a:endParaRPr lang="en-US" sz="3200" dirty="0"/>
          </a:p>
          <a:p>
            <a:endParaRPr lang="en-US" i="1" dirty="0"/>
          </a:p>
          <a:p>
            <a:r>
              <a:rPr lang="en-US" dirty="0"/>
              <a:t>The Tennessee Department of Revenue is launched a new insurance verification system in January 2017 to encourage compliance with the state’s Financial Responsibility Law. Under the program, all insurance carriers registered to write personal automobile liability policies in Tennessee must register with the Department and provide required policy information. The state’s new insurance verification system will check the policies provided by the insurance companies against all currently registered Vehicle Identification Numbers (VINs) in Tennessee. This will happen on a continual basis.  If the system is unable to confirm insurance coverage for a vehicle, a notice will be sent to that owner directing the registrant to www.DriveInsuredTN.com where he or she can provide proof of minimum liability insurance or exemption.  If a customer does not respond to the initial notice, subsequent notices will follow. Failure to comply with the notices could result in fines and eventual vehicle registration suspension. </a:t>
            </a:r>
          </a:p>
          <a:p>
            <a:endParaRPr lang="en-US" dirty="0"/>
          </a:p>
          <a:p>
            <a:endParaRPr lang="en-US" i="1" dirty="0"/>
          </a:p>
        </p:txBody>
      </p:sp>
      <p:pic>
        <p:nvPicPr>
          <p:cNvPr id="10" name="Picture 9"/>
          <p:cNvPicPr/>
          <p:nvPr/>
        </p:nvPicPr>
        <p:blipFill>
          <a:blip r:embed="rId3"/>
          <a:stretch>
            <a:fillRect/>
          </a:stretch>
        </p:blipFill>
        <p:spPr>
          <a:xfrm>
            <a:off x="7772400" y="76200"/>
            <a:ext cx="1035367" cy="1143000"/>
          </a:xfrm>
          <a:prstGeom prst="rect">
            <a:avLst/>
          </a:prstGeom>
          <a:ln>
            <a:solidFill>
              <a:schemeClr val="accent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5053148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EIVS</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46</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Shaun Lane, Manager</a:t>
            </a:r>
            <a:endParaRPr lang="en-US" dirty="0"/>
          </a:p>
        </p:txBody>
      </p:sp>
      <p:sp>
        <p:nvSpPr>
          <p:cNvPr id="7" name="TextBox 6"/>
          <p:cNvSpPr txBox="1"/>
          <p:nvPr/>
        </p:nvSpPr>
        <p:spPr>
          <a:xfrm>
            <a:off x="152400" y="1650921"/>
            <a:ext cx="8665845" cy="5539978"/>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t>Clerks </a:t>
            </a:r>
            <a:r>
              <a:rPr lang="en-US" sz="2800" dirty="0" smtClean="0"/>
              <a:t>assist </a:t>
            </a:r>
            <a:r>
              <a:rPr lang="en-US" sz="2800" dirty="0"/>
              <a:t>in confirming </a:t>
            </a:r>
            <a:r>
              <a:rPr lang="en-US" sz="2800" dirty="0" smtClean="0"/>
              <a:t>insurance and </a:t>
            </a:r>
            <a:r>
              <a:rPr lang="en-US" sz="2800" dirty="0"/>
              <a:t>taking payments for EIVS stops when customer goes to </a:t>
            </a:r>
            <a:r>
              <a:rPr lang="en-US" sz="2800" dirty="0" smtClean="0"/>
              <a:t>renew </a:t>
            </a:r>
            <a:r>
              <a:rPr lang="en-US" sz="2800" dirty="0"/>
              <a:t>their vehicle. </a:t>
            </a:r>
            <a:endParaRPr lang="en-US" sz="2800" dirty="0" smtClean="0"/>
          </a:p>
          <a:p>
            <a:pPr marL="285750" lvl="0" indent="-285750">
              <a:buFont typeface="Wingdings" panose="05000000000000000000" pitchFamily="2" charset="2"/>
              <a:buChar char="Ø"/>
            </a:pPr>
            <a:r>
              <a:rPr lang="en-US" sz="2800" dirty="0"/>
              <a:t>The EIVS call center cannot take over the phone payments. </a:t>
            </a:r>
            <a:r>
              <a:rPr lang="en-US" sz="2800" dirty="0" smtClean="0"/>
              <a:t>Customers </a:t>
            </a:r>
            <a:r>
              <a:rPr lang="en-US" sz="2800" dirty="0"/>
              <a:t>can pay at DriveInsuredTN.com, pay at their local county clerk or send in a money order to </a:t>
            </a:r>
            <a:r>
              <a:rPr lang="en-US" sz="2800" dirty="0" smtClean="0"/>
              <a:t>Vehicle Services</a:t>
            </a:r>
            <a:endParaRPr lang="en-US" sz="2800" dirty="0"/>
          </a:p>
          <a:p>
            <a:pPr marL="285750" lvl="0" indent="-285750">
              <a:buFont typeface="Wingdings" panose="05000000000000000000" pitchFamily="2" charset="2"/>
              <a:buChar char="Ø"/>
            </a:pPr>
            <a:r>
              <a:rPr lang="en-US" sz="2800" dirty="0"/>
              <a:t>When EIVS information is being imputed, information needs to be saved at State level as well for the updated information to display at the EIVS call </a:t>
            </a:r>
            <a:r>
              <a:rPr lang="en-US" sz="2800" dirty="0" smtClean="0"/>
              <a:t>center</a:t>
            </a:r>
          </a:p>
          <a:p>
            <a:endParaRPr lang="en-US" sz="2000" dirty="0"/>
          </a:p>
          <a:p>
            <a:pPr lvl="0"/>
            <a:endParaRPr lang="en-US" dirty="0"/>
          </a:p>
          <a:p>
            <a:endParaRPr lang="en-US" dirty="0"/>
          </a:p>
          <a:p>
            <a:endParaRPr lang="en-US" i="1" dirty="0"/>
          </a:p>
        </p:txBody>
      </p:sp>
      <p:pic>
        <p:nvPicPr>
          <p:cNvPr id="10" name="Picture 9"/>
          <p:cNvPicPr/>
          <p:nvPr/>
        </p:nvPicPr>
        <p:blipFill>
          <a:blip r:embed="rId3"/>
          <a:stretch>
            <a:fillRect/>
          </a:stretch>
        </p:blipFill>
        <p:spPr>
          <a:xfrm>
            <a:off x="7772400" y="76200"/>
            <a:ext cx="1035367" cy="1143000"/>
          </a:xfrm>
          <a:prstGeom prst="rect">
            <a:avLst/>
          </a:prstGeom>
          <a:ln>
            <a:solidFill>
              <a:schemeClr val="accent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848696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EIVS</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47</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Shaun Lane, Manager</a:t>
            </a:r>
            <a:endParaRPr lang="en-US" dirty="0"/>
          </a:p>
        </p:txBody>
      </p:sp>
      <p:sp>
        <p:nvSpPr>
          <p:cNvPr id="7" name="TextBox 6"/>
          <p:cNvSpPr txBox="1"/>
          <p:nvPr/>
        </p:nvSpPr>
        <p:spPr>
          <a:xfrm>
            <a:off x="141922" y="4191000"/>
            <a:ext cx="8665845" cy="1938992"/>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Customers can use the website (www.driveinsuredtn.com) to make payments and submit insurance information to confirm insurance.</a:t>
            </a:r>
          </a:p>
          <a:p>
            <a:pPr marL="285750" indent="-285750">
              <a:buFont typeface="Wingdings" panose="05000000000000000000" pitchFamily="2" charset="2"/>
              <a:buChar char="Ø"/>
            </a:pPr>
            <a:r>
              <a:rPr lang="en-US" sz="2000" dirty="0"/>
              <a:t>Customers need to have their pin number (which can be found on the notice they received) and the plate number of the vehicle in question to log in.</a:t>
            </a:r>
          </a:p>
          <a:p>
            <a:pPr marL="285750" indent="-285750">
              <a:buFont typeface="Wingdings" panose="05000000000000000000" pitchFamily="2" charset="2"/>
              <a:buChar char="Ø"/>
            </a:pPr>
            <a:r>
              <a:rPr lang="en-US" sz="2000" dirty="0"/>
              <a:t>All affidavits for exemptions can also be submitted through the website. </a:t>
            </a:r>
          </a:p>
          <a:p>
            <a:pPr marL="285750" indent="-285750">
              <a:buFont typeface="Wingdings" panose="05000000000000000000" pitchFamily="2" charset="2"/>
              <a:buChar char="Ø"/>
            </a:pPr>
            <a:r>
              <a:rPr lang="en-US" sz="2000" dirty="0"/>
              <a:t>Reach the EIVS Unit directly at (888)871-3171 or (615)741-3101, </a:t>
            </a:r>
            <a:r>
              <a:rPr lang="en-US" sz="2000" b="1" dirty="0"/>
              <a:t>OPTION </a:t>
            </a:r>
            <a:r>
              <a:rPr lang="en-US" sz="2000" b="1" dirty="0" smtClean="0"/>
              <a:t>2</a:t>
            </a:r>
            <a:endParaRPr lang="en-US" sz="2000" b="1" dirty="0"/>
          </a:p>
        </p:txBody>
      </p:sp>
      <p:pic>
        <p:nvPicPr>
          <p:cNvPr id="10" name="Picture 9"/>
          <p:cNvPicPr/>
          <p:nvPr/>
        </p:nvPicPr>
        <p:blipFill>
          <a:blip r:embed="rId3"/>
          <a:stretch>
            <a:fillRect/>
          </a:stretch>
        </p:blipFill>
        <p:spPr>
          <a:xfrm>
            <a:off x="7772400" y="76200"/>
            <a:ext cx="1035367" cy="1143000"/>
          </a:xfrm>
          <a:prstGeom prst="rect">
            <a:avLst/>
          </a:prstGeom>
          <a:ln>
            <a:solidFill>
              <a:schemeClr val="accent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4711700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8142922"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Administration Support   and Training</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48</a:t>
            </a:fld>
            <a:endParaRPr lang="en-US" dirty="0"/>
          </a:p>
        </p:txBody>
      </p:sp>
      <p:sp>
        <p:nvSpPr>
          <p:cNvPr id="6" name="TextBox 5"/>
          <p:cNvSpPr txBox="1"/>
          <p:nvPr/>
        </p:nvSpPr>
        <p:spPr>
          <a:xfrm>
            <a:off x="5943600" y="1308616"/>
            <a:ext cx="3027045" cy="923330"/>
          </a:xfrm>
          <a:prstGeom prst="rect">
            <a:avLst/>
          </a:prstGeom>
          <a:noFill/>
        </p:spPr>
        <p:txBody>
          <a:bodyPr wrap="square" rtlCol="0">
            <a:spAutoFit/>
          </a:bodyPr>
          <a:lstStyle/>
          <a:p>
            <a:pPr algn="r"/>
            <a:r>
              <a:rPr lang="en-US" dirty="0" smtClean="0"/>
              <a:t>Diane Miller, Manager</a:t>
            </a:r>
          </a:p>
          <a:p>
            <a:pPr algn="r"/>
            <a:r>
              <a:rPr lang="en-US" dirty="0" smtClean="0"/>
              <a:t>Diane.miller@tn.gov</a:t>
            </a:r>
          </a:p>
          <a:p>
            <a:pPr algn="r"/>
            <a:r>
              <a:rPr lang="en-US" dirty="0" smtClean="0"/>
              <a:t>615-253-0093</a:t>
            </a:r>
            <a:endParaRPr lang="en-US" dirty="0"/>
          </a:p>
        </p:txBody>
      </p:sp>
      <p:sp>
        <p:nvSpPr>
          <p:cNvPr id="7" name="TextBox 6"/>
          <p:cNvSpPr txBox="1"/>
          <p:nvPr/>
        </p:nvSpPr>
        <p:spPr>
          <a:xfrm>
            <a:off x="171450" y="2286000"/>
            <a:ext cx="8665845" cy="2862322"/>
          </a:xfrm>
          <a:prstGeom prst="rect">
            <a:avLst/>
          </a:prstGeom>
          <a:noFill/>
        </p:spPr>
        <p:txBody>
          <a:bodyPr wrap="square" rtlCol="0">
            <a:spAutoFit/>
          </a:bodyPr>
          <a:lstStyle/>
          <a:p>
            <a:r>
              <a:rPr lang="en-US" dirty="0"/>
              <a:t>The Administrative team works to support our internal staff as well as external customers. This unit handles calls, supply requests and orders, onboarding and off boarding, job postings, invoices, RFS requests, general HR inquiries, time entry, data entry, badge access and often times are assigned special projects. This unit is essentially the liaison between Vehicle Services and other divisions in and outside of Revenue. The Training Officer coordinates and tracks training requirements for employees in the Vehicle Services Division and works with the management staff on special projects. </a:t>
            </a:r>
          </a:p>
          <a:p>
            <a:endParaRPr lang="en-US" dirty="0" smtClean="0"/>
          </a:p>
          <a:p>
            <a:endParaRPr lang="en-US" dirty="0"/>
          </a:p>
          <a:p>
            <a:endParaRPr lang="en-US" dirty="0"/>
          </a:p>
        </p:txBody>
      </p:sp>
      <p:pic>
        <p:nvPicPr>
          <p:cNvPr id="8" name="Picture 7"/>
          <p:cNvPicPr/>
          <p:nvPr/>
        </p:nvPicPr>
        <p:blipFill>
          <a:blip r:embed="rId3"/>
          <a:stretch>
            <a:fillRect/>
          </a:stretch>
        </p:blipFill>
        <p:spPr>
          <a:xfrm>
            <a:off x="7906384" y="152400"/>
            <a:ext cx="1016635" cy="102870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37141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Communications</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49</a:t>
            </a:fld>
            <a:endParaRPr lang="en-US" dirty="0"/>
          </a:p>
        </p:txBody>
      </p:sp>
      <p:sp>
        <p:nvSpPr>
          <p:cNvPr id="6" name="TextBox 5"/>
          <p:cNvSpPr txBox="1"/>
          <p:nvPr/>
        </p:nvSpPr>
        <p:spPr>
          <a:xfrm>
            <a:off x="6088380" y="1308616"/>
            <a:ext cx="3027045" cy="923330"/>
          </a:xfrm>
          <a:prstGeom prst="rect">
            <a:avLst/>
          </a:prstGeom>
          <a:noFill/>
        </p:spPr>
        <p:txBody>
          <a:bodyPr wrap="square" rtlCol="0">
            <a:spAutoFit/>
          </a:bodyPr>
          <a:lstStyle/>
          <a:p>
            <a:pPr algn="r"/>
            <a:r>
              <a:rPr lang="en-US" dirty="0" smtClean="0"/>
              <a:t>Katie Bryan, Manager</a:t>
            </a:r>
          </a:p>
          <a:p>
            <a:pPr algn="r"/>
            <a:r>
              <a:rPr lang="en-US" dirty="0" smtClean="0"/>
              <a:t>Katie.julian@tn.gov</a:t>
            </a:r>
          </a:p>
          <a:p>
            <a:pPr algn="r"/>
            <a:r>
              <a:rPr lang="en-US" dirty="0" smtClean="0"/>
              <a:t>615-253-7262</a:t>
            </a:r>
            <a:endParaRPr lang="en-US" dirty="0"/>
          </a:p>
        </p:txBody>
      </p:sp>
      <p:sp>
        <p:nvSpPr>
          <p:cNvPr id="7" name="TextBox 6"/>
          <p:cNvSpPr txBox="1"/>
          <p:nvPr/>
        </p:nvSpPr>
        <p:spPr>
          <a:xfrm>
            <a:off x="142874" y="1143000"/>
            <a:ext cx="8665845" cy="5570756"/>
          </a:xfrm>
          <a:prstGeom prst="rect">
            <a:avLst/>
          </a:prstGeom>
          <a:noFill/>
        </p:spPr>
        <p:txBody>
          <a:bodyPr wrap="square" rtlCol="0">
            <a:spAutoFit/>
          </a:bodyPr>
          <a:lstStyle/>
          <a:p>
            <a:r>
              <a:rPr lang="en-US" sz="3200" b="1" dirty="0" smtClean="0"/>
              <a:t>Communications/County Clerk Support</a:t>
            </a:r>
          </a:p>
          <a:p>
            <a:r>
              <a:rPr lang="en-US" i="1" dirty="0" smtClean="0"/>
              <a:t>County </a:t>
            </a:r>
            <a:r>
              <a:rPr lang="en-US" i="1" dirty="0"/>
              <a:t>Clerk </a:t>
            </a:r>
            <a:r>
              <a:rPr lang="en-US" i="1" dirty="0" smtClean="0"/>
              <a:t>Liaisons:</a:t>
            </a:r>
          </a:p>
          <a:p>
            <a:r>
              <a:rPr lang="en-US" i="1" dirty="0" smtClean="0"/>
              <a:t>Belinda Boddie, belinda.boddie@tn.gov, 615-532-1137</a:t>
            </a:r>
          </a:p>
          <a:p>
            <a:r>
              <a:rPr lang="en-US" i="1" dirty="0" smtClean="0"/>
              <a:t>Brandon McArthur, brandon.mcarthur@tn.gov, 615-532-1139</a:t>
            </a:r>
          </a:p>
          <a:p>
            <a:endParaRPr lang="en-US" i="1" dirty="0"/>
          </a:p>
          <a:p>
            <a:r>
              <a:rPr lang="en-US" dirty="0" smtClean="0"/>
              <a:t>This work group assists </a:t>
            </a:r>
            <a:r>
              <a:rPr lang="en-US" dirty="0"/>
              <a:t>County Clerks, Department Staff, and the general public with title and registration questions that </a:t>
            </a:r>
            <a:r>
              <a:rPr lang="en-US" dirty="0" smtClean="0"/>
              <a:t>require </a:t>
            </a:r>
            <a:r>
              <a:rPr lang="en-US" dirty="0"/>
              <a:t>additional </a:t>
            </a:r>
            <a:r>
              <a:rPr lang="en-US" dirty="0" smtClean="0"/>
              <a:t>attention. They work </a:t>
            </a:r>
            <a:r>
              <a:rPr lang="en-US" dirty="0"/>
              <a:t>with management staff to ensure answers to questions are consistent with the law and divisional policies and </a:t>
            </a:r>
            <a:r>
              <a:rPr lang="en-US" dirty="0" smtClean="0"/>
              <a:t>procedures, updating the County Clerk Guide, website, forms and letters as needed.</a:t>
            </a:r>
          </a:p>
          <a:p>
            <a:endParaRPr lang="en-US" dirty="0"/>
          </a:p>
          <a:p>
            <a:r>
              <a:rPr lang="en-US" dirty="0" smtClean="0"/>
              <a:t>When hiring a new employee, modifying employee information or system access level or removing system access for an employee, the county submits the add/modify/delete request to this group.</a:t>
            </a:r>
          </a:p>
          <a:p>
            <a:endParaRPr lang="en-US" dirty="0"/>
          </a:p>
          <a:p>
            <a:r>
              <a:rPr lang="en-US" dirty="0" smtClean="0"/>
              <a:t>Other responsibilities of this group include creating fiscal impact notes for proposed legislation, handling commissioner/governor/legislator constituent complaints and visiting county offices.</a:t>
            </a:r>
          </a:p>
          <a:p>
            <a:endParaRPr lang="en-US" dirty="0"/>
          </a:p>
          <a:p>
            <a:endParaRPr lang="en-US" i="1" dirty="0"/>
          </a:p>
        </p:txBody>
      </p:sp>
      <p:pic>
        <p:nvPicPr>
          <p:cNvPr id="9" name="Picture 8"/>
          <p:cNvPicPr/>
          <p:nvPr/>
        </p:nvPicPr>
        <p:blipFill>
          <a:blip r:embed="rId3"/>
          <a:stretch>
            <a:fillRect/>
          </a:stretch>
        </p:blipFill>
        <p:spPr>
          <a:xfrm>
            <a:off x="7772400" y="152400"/>
            <a:ext cx="1045845" cy="1156216"/>
          </a:xfrm>
          <a:prstGeom prst="rect">
            <a:avLst/>
          </a:prstGeom>
          <a:ln w="3175">
            <a:solidFill>
              <a:schemeClr val="accent1"/>
            </a:solid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557472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Vehicle Services</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5</a:t>
            </a:fld>
            <a:endParaRPr lang="en-US" dirty="0"/>
          </a:p>
        </p:txBody>
      </p:sp>
      <p:sp>
        <p:nvSpPr>
          <p:cNvPr id="3" name="TextBox 2"/>
          <p:cNvSpPr txBox="1"/>
          <p:nvPr/>
        </p:nvSpPr>
        <p:spPr>
          <a:xfrm>
            <a:off x="228600" y="1219200"/>
            <a:ext cx="8686800" cy="4893647"/>
          </a:xfrm>
          <a:prstGeom prst="rect">
            <a:avLst/>
          </a:prstGeom>
          <a:noFill/>
        </p:spPr>
        <p:txBody>
          <a:bodyPr wrap="square" rtlCol="0">
            <a:spAutoFit/>
          </a:bodyPr>
          <a:lstStyle/>
          <a:p>
            <a:r>
              <a:rPr lang="en-US" sz="2400" b="1" dirty="0"/>
              <a:t>Vehicle Title &amp; Registration is administered by the Tennessee Department of Revenue through its Vehicle Services Division. Working in concert with the Department of Revenue's Vehicle Services Division, County Clerks in each of Tennessee's 95 counties across the state register vehicles and assist with title transactions. Serving as deputy registrars and agents of the State, County Clerks share responsibility for administering Tennessee's motor vehicle title and registration laws. </a:t>
            </a:r>
            <a:endParaRPr lang="en-US" sz="2400" b="1" dirty="0" smtClean="0"/>
          </a:p>
          <a:p>
            <a:endParaRPr lang="en-US" sz="2400" b="1" dirty="0"/>
          </a:p>
          <a:p>
            <a:r>
              <a:rPr lang="en-US" sz="2400" b="1" dirty="0"/>
              <a:t>County Clerks ensure all vehicles operating on the road are properly titled and registered and also hold the important responsibility of collecting appropriate sales tax and other fees and taxes related to motor </a:t>
            </a:r>
            <a:r>
              <a:rPr lang="en-US" sz="2400" b="1" dirty="0" smtClean="0"/>
              <a:t>vehicles.</a:t>
            </a:r>
            <a:endParaRPr lang="en-US" sz="2400" b="1" dirty="0"/>
          </a:p>
        </p:txBody>
      </p:sp>
    </p:spTree>
    <p:extLst>
      <p:ext uri="{BB962C8B-B14F-4D97-AF65-F5344CB8AC3E}">
        <p14:creationId xmlns:p14="http://schemas.microsoft.com/office/powerpoint/2010/main" val="2943393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Communications</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50</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Katie Bryan, Manager</a:t>
            </a:r>
            <a:endParaRPr lang="en-US" dirty="0"/>
          </a:p>
        </p:txBody>
      </p:sp>
      <p:pic>
        <p:nvPicPr>
          <p:cNvPr id="9" name="Picture 8"/>
          <p:cNvPicPr/>
          <p:nvPr/>
        </p:nvPicPr>
        <p:blipFill>
          <a:blip r:embed="rId3"/>
          <a:stretch>
            <a:fillRect/>
          </a:stretch>
        </p:blipFill>
        <p:spPr>
          <a:xfrm>
            <a:off x="7772400" y="152400"/>
            <a:ext cx="1045845" cy="1156216"/>
          </a:xfrm>
          <a:prstGeom prst="rect">
            <a:avLst/>
          </a:prstGeom>
          <a:ln w="3175">
            <a:solidFill>
              <a:schemeClr val="accent1"/>
            </a:solid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3" name="TextBox 2"/>
          <p:cNvSpPr txBox="1"/>
          <p:nvPr/>
        </p:nvSpPr>
        <p:spPr>
          <a:xfrm>
            <a:off x="457199" y="1308616"/>
            <a:ext cx="8361045" cy="4031873"/>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chemeClr val="bg2"/>
                </a:solidFill>
              </a:rPr>
              <a:t>Print-On-Demand</a:t>
            </a:r>
            <a:r>
              <a:rPr lang="en-US" sz="2400" dirty="0" smtClean="0"/>
              <a:t> </a:t>
            </a:r>
            <a:r>
              <a:rPr lang="en-US" sz="2800" dirty="0" smtClean="0"/>
              <a:t>paper is automatically </a:t>
            </a:r>
            <a:endParaRPr lang="en-US" sz="2800" dirty="0" smtClean="0"/>
          </a:p>
          <a:p>
            <a:r>
              <a:rPr lang="en-US" sz="2800" dirty="0" smtClean="0"/>
              <a:t>sent to </a:t>
            </a:r>
            <a:r>
              <a:rPr lang="en-US" sz="2800" dirty="0" smtClean="0"/>
              <a:t>counties on the following dates.  Quantity is </a:t>
            </a:r>
            <a:endParaRPr lang="en-US" sz="2800" dirty="0" smtClean="0"/>
          </a:p>
          <a:p>
            <a:r>
              <a:rPr lang="en-US" sz="2800" dirty="0" smtClean="0"/>
              <a:t>based </a:t>
            </a:r>
            <a:r>
              <a:rPr lang="en-US" sz="2800" dirty="0" smtClean="0"/>
              <a:t>on the prior years usage plus a percentage of overage.  Supplemental shipments may be requested.</a:t>
            </a:r>
          </a:p>
          <a:p>
            <a:pPr marL="742950" lvl="1" indent="-285750">
              <a:buFont typeface="Arial" panose="020B0604020202020204" pitchFamily="34" charset="0"/>
              <a:buChar char="•"/>
            </a:pPr>
            <a:r>
              <a:rPr lang="en-US" dirty="0" smtClean="0"/>
              <a:t>December 1</a:t>
            </a:r>
          </a:p>
          <a:p>
            <a:pPr marL="742950" lvl="1" indent="-285750">
              <a:buFont typeface="Arial" panose="020B0604020202020204" pitchFamily="34" charset="0"/>
              <a:buChar char="•"/>
            </a:pPr>
            <a:r>
              <a:rPr lang="en-US" dirty="0" smtClean="0"/>
              <a:t>March 1</a:t>
            </a:r>
          </a:p>
          <a:p>
            <a:pPr marL="742950" lvl="1" indent="-285750">
              <a:buFont typeface="Arial" panose="020B0604020202020204" pitchFamily="34" charset="0"/>
              <a:buChar char="•"/>
            </a:pPr>
            <a:r>
              <a:rPr lang="en-US" dirty="0" smtClean="0"/>
              <a:t>June 1</a:t>
            </a:r>
          </a:p>
          <a:p>
            <a:pPr marL="742950" lvl="1" indent="-285750">
              <a:buFont typeface="Arial" panose="020B0604020202020204" pitchFamily="34" charset="0"/>
              <a:buChar char="•"/>
            </a:pPr>
            <a:r>
              <a:rPr lang="en-US" dirty="0" smtClean="0"/>
              <a:t>September 1</a:t>
            </a:r>
          </a:p>
          <a:p>
            <a:pPr lvl="1"/>
            <a:endParaRPr lang="en-US" dirty="0" smtClean="0"/>
          </a:p>
          <a:p>
            <a:pPr marL="742950" lvl="1" indent="-285750">
              <a:buFont typeface="Arial" panose="020B0604020202020204" pitchFamily="34" charset="0"/>
              <a:buChar char="•"/>
            </a:pPr>
            <a:endParaRPr lang="en-US" dirty="0" smtClean="0"/>
          </a:p>
          <a:p>
            <a:pPr lvl="1"/>
            <a:endParaRPr lang="en-US" dirty="0" smtClean="0"/>
          </a:p>
          <a:p>
            <a:pPr marL="742950" lvl="1" indent="-285750">
              <a:buFont typeface="Arial" panose="020B0604020202020204" pitchFamily="34" charset="0"/>
              <a:buChar char="•"/>
            </a:pPr>
            <a:endParaRPr lang="en-US" dirty="0" smtClean="0"/>
          </a:p>
        </p:txBody>
      </p:sp>
      <p:sp>
        <p:nvSpPr>
          <p:cNvPr id="5" name="TextBox 4"/>
          <p:cNvSpPr txBox="1"/>
          <p:nvPr/>
        </p:nvSpPr>
        <p:spPr>
          <a:xfrm>
            <a:off x="457200" y="4572000"/>
            <a:ext cx="8361045" cy="1384995"/>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solidFill>
                  <a:schemeClr val="bg2"/>
                </a:solidFill>
              </a:rPr>
              <a:t>Add/modify/delete employees </a:t>
            </a:r>
            <a:r>
              <a:rPr lang="en-US" sz="2400" dirty="0" smtClean="0">
                <a:solidFill>
                  <a:schemeClr val="bg2"/>
                </a:solidFill>
              </a:rPr>
              <a:t>– </a:t>
            </a:r>
          </a:p>
          <a:p>
            <a:pPr marL="800100" lvl="1" indent="-342900">
              <a:buFont typeface="+mj-lt"/>
              <a:buAutoNum type="arabicPeriod"/>
            </a:pPr>
            <a:r>
              <a:rPr lang="en-US" sz="2000" dirty="0" smtClean="0"/>
              <a:t>Fill out the </a:t>
            </a:r>
            <a:r>
              <a:rPr lang="en-US" sz="2000" dirty="0"/>
              <a:t>VTRS Access Revision Form/Confidentiality Disclosure of </a:t>
            </a:r>
            <a:r>
              <a:rPr lang="en-US" sz="2000" dirty="0" smtClean="0"/>
              <a:t>Tennessee</a:t>
            </a:r>
          </a:p>
          <a:p>
            <a:pPr marL="800100" lvl="1" indent="-342900">
              <a:buFont typeface="+mj-lt"/>
              <a:buAutoNum type="arabicPeriod"/>
            </a:pPr>
            <a:r>
              <a:rPr lang="en-US" sz="2000" dirty="0" smtClean="0"/>
              <a:t>Send to countyclerk.help@tn.gov </a:t>
            </a:r>
            <a:endParaRPr lang="en-US" sz="2000" dirty="0"/>
          </a:p>
        </p:txBody>
      </p:sp>
    </p:spTree>
    <p:extLst>
      <p:ext uri="{BB962C8B-B14F-4D97-AF65-F5344CB8AC3E}">
        <p14:creationId xmlns:p14="http://schemas.microsoft.com/office/powerpoint/2010/main" val="15338231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Communications</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51</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Katie Bryan, Manager</a:t>
            </a:r>
            <a:endParaRPr lang="en-US" dirty="0"/>
          </a:p>
        </p:txBody>
      </p:sp>
      <p:pic>
        <p:nvPicPr>
          <p:cNvPr id="9" name="Picture 8"/>
          <p:cNvPicPr/>
          <p:nvPr/>
        </p:nvPicPr>
        <p:blipFill>
          <a:blip r:embed="rId3"/>
          <a:stretch>
            <a:fillRect/>
          </a:stretch>
        </p:blipFill>
        <p:spPr>
          <a:xfrm>
            <a:off x="7772400" y="152400"/>
            <a:ext cx="1045845" cy="1156216"/>
          </a:xfrm>
          <a:prstGeom prst="rect">
            <a:avLst/>
          </a:prstGeom>
          <a:ln w="3175">
            <a:solidFill>
              <a:schemeClr val="accent1"/>
            </a:solid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3" name="TextBox 2"/>
          <p:cNvSpPr txBox="1"/>
          <p:nvPr/>
        </p:nvSpPr>
        <p:spPr>
          <a:xfrm>
            <a:off x="457200" y="1308616"/>
            <a:ext cx="8458200" cy="4124206"/>
          </a:xfrm>
          <a:prstGeom prst="rect">
            <a:avLst/>
          </a:prstGeom>
          <a:noFill/>
        </p:spPr>
        <p:txBody>
          <a:bodyPr wrap="square" rtlCol="0">
            <a:spAutoFit/>
          </a:bodyPr>
          <a:lstStyle/>
          <a:p>
            <a:pPr marL="342900" indent="-342900">
              <a:buFont typeface="Wingdings" panose="05000000000000000000" pitchFamily="2" charset="2"/>
              <a:buChar char="Ø"/>
            </a:pPr>
            <a:r>
              <a:rPr lang="en-US" sz="3200" dirty="0" smtClean="0">
                <a:solidFill>
                  <a:schemeClr val="bg2"/>
                </a:solidFill>
              </a:rPr>
              <a:t>How Vehicle Services </a:t>
            </a:r>
          </a:p>
          <a:p>
            <a:pPr marL="342900" indent="-342900">
              <a:buFont typeface="Wingdings" panose="05000000000000000000" pitchFamily="2" charset="2"/>
              <a:buChar char="Ø"/>
            </a:pPr>
            <a:r>
              <a:rPr lang="en-US" sz="3200" dirty="0" smtClean="0">
                <a:solidFill>
                  <a:schemeClr val="bg2"/>
                </a:solidFill>
              </a:rPr>
              <a:t>Communicates with County Clerk Offices</a:t>
            </a:r>
          </a:p>
          <a:p>
            <a:pPr marL="800100" lvl="1" indent="-342900">
              <a:buFont typeface="Wingdings" panose="05000000000000000000" pitchFamily="2" charset="2"/>
              <a:buChar char="ü"/>
            </a:pPr>
            <a:r>
              <a:rPr lang="en-US" sz="2400" dirty="0" smtClean="0"/>
              <a:t>Newsletter</a:t>
            </a:r>
          </a:p>
          <a:p>
            <a:pPr marL="800100" lvl="1" indent="-342900">
              <a:buFont typeface="Wingdings" panose="05000000000000000000" pitchFamily="2" charset="2"/>
              <a:buChar char="ü"/>
            </a:pPr>
            <a:r>
              <a:rPr lang="en-US" sz="2400" dirty="0" smtClean="0"/>
              <a:t>Emails</a:t>
            </a:r>
          </a:p>
          <a:p>
            <a:pPr marL="800100" lvl="1" indent="-342900">
              <a:buFont typeface="Wingdings" panose="05000000000000000000" pitchFamily="2" charset="2"/>
              <a:buChar char="ü"/>
            </a:pPr>
            <a:r>
              <a:rPr lang="en-US" sz="2400" dirty="0" smtClean="0"/>
              <a:t>County visits</a:t>
            </a:r>
            <a:endParaRPr lang="en-US" sz="2400" dirty="0" smtClean="0"/>
          </a:p>
          <a:p>
            <a:pPr marL="800100" lvl="1" indent="-342900">
              <a:buFont typeface="Wingdings" panose="05000000000000000000" pitchFamily="2" charset="2"/>
              <a:buChar char="ü"/>
            </a:pPr>
            <a:r>
              <a:rPr lang="en-US" sz="2400" dirty="0" smtClean="0"/>
              <a:t>COAT, Summer Clerks Meeting, regional meetings</a:t>
            </a:r>
          </a:p>
          <a:p>
            <a:pPr marL="800100" lvl="1" indent="-342900">
              <a:buFont typeface="Wingdings" panose="05000000000000000000" pitchFamily="2" charset="2"/>
              <a:buChar char="ü"/>
            </a:pPr>
            <a:r>
              <a:rPr lang="en-US" sz="2400" dirty="0" smtClean="0"/>
              <a:t>County Clerk Guide (always check “Guide Updates”)</a:t>
            </a:r>
          </a:p>
          <a:p>
            <a:pPr marL="800100" lvl="1" indent="-342900">
              <a:buFont typeface="Wingdings" panose="05000000000000000000" pitchFamily="2" charset="2"/>
              <a:buChar char="ü"/>
            </a:pPr>
            <a:r>
              <a:rPr lang="en-US" sz="2400" dirty="0" smtClean="0"/>
              <a:t>Upcoming VTRS Message Alert System</a:t>
            </a:r>
            <a:endParaRPr lang="en-US" dirty="0" smtClean="0"/>
          </a:p>
          <a:p>
            <a:pPr marL="742950" lvl="1" indent="-285750">
              <a:buFont typeface="Arial" panose="020B0604020202020204" pitchFamily="34" charset="0"/>
              <a:buChar char="•"/>
            </a:pPr>
            <a:endParaRPr lang="en-US" dirty="0" smtClean="0"/>
          </a:p>
          <a:p>
            <a:pPr lvl="1"/>
            <a:endParaRPr lang="en-US" dirty="0" smtClean="0"/>
          </a:p>
          <a:p>
            <a:pPr marL="742950" lvl="1" indent="-285750">
              <a:buFont typeface="Arial" panose="020B0604020202020204" pitchFamily="34" charset="0"/>
              <a:buChar char="•"/>
            </a:pPr>
            <a:endParaRPr lang="en-US" dirty="0" smtClean="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25" t="6835"/>
          <a:stretch/>
        </p:blipFill>
        <p:spPr bwMode="auto">
          <a:xfrm>
            <a:off x="1514474" y="4676774"/>
            <a:ext cx="6743970" cy="1266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a:off x="4886459" y="4572000"/>
            <a:ext cx="752341" cy="614601"/>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6539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Communications</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52</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Katie Bryan, Manager</a:t>
            </a:r>
            <a:endParaRPr lang="en-US" dirty="0"/>
          </a:p>
        </p:txBody>
      </p:sp>
      <p:pic>
        <p:nvPicPr>
          <p:cNvPr id="9" name="Picture 8"/>
          <p:cNvPicPr/>
          <p:nvPr/>
        </p:nvPicPr>
        <p:blipFill>
          <a:blip r:embed="rId3"/>
          <a:stretch>
            <a:fillRect/>
          </a:stretch>
        </p:blipFill>
        <p:spPr>
          <a:xfrm>
            <a:off x="7772400" y="152400"/>
            <a:ext cx="1045845" cy="1156216"/>
          </a:xfrm>
          <a:prstGeom prst="rect">
            <a:avLst/>
          </a:prstGeom>
          <a:ln w="3175">
            <a:solidFill>
              <a:schemeClr val="accent1"/>
            </a:solid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3" name="TextBox 2"/>
          <p:cNvSpPr txBox="1"/>
          <p:nvPr/>
        </p:nvSpPr>
        <p:spPr>
          <a:xfrm>
            <a:off x="152400" y="1139339"/>
            <a:ext cx="8458200" cy="1631216"/>
          </a:xfrm>
          <a:prstGeom prst="rect">
            <a:avLst/>
          </a:prstGeom>
          <a:noFill/>
        </p:spPr>
        <p:txBody>
          <a:bodyPr wrap="square" rtlCol="0">
            <a:spAutoFit/>
          </a:bodyPr>
          <a:lstStyle/>
          <a:p>
            <a:pPr marL="342900" indent="-342900">
              <a:buFont typeface="Wingdings" panose="05000000000000000000" pitchFamily="2" charset="2"/>
              <a:buChar char="Ø"/>
            </a:pPr>
            <a:r>
              <a:rPr lang="en-US" sz="3200" dirty="0" smtClean="0">
                <a:solidFill>
                  <a:schemeClr val="bg2"/>
                </a:solidFill>
              </a:rPr>
              <a:t>Title &amp; Registration Website</a:t>
            </a:r>
          </a:p>
          <a:p>
            <a:r>
              <a:rPr lang="en-US" dirty="0" smtClean="0">
                <a:solidFill>
                  <a:schemeClr val="bg2"/>
                </a:solidFill>
                <a:hlinkClick r:id="rId4"/>
              </a:rPr>
              <a:t>www.tn.gov/revenue</a:t>
            </a:r>
            <a:endParaRPr lang="en-US" dirty="0" smtClean="0">
              <a:solidFill>
                <a:schemeClr val="bg2"/>
              </a:solidFill>
            </a:endParaRPr>
          </a:p>
          <a:p>
            <a:endParaRPr lang="en-US" dirty="0" smtClean="0">
              <a:solidFill>
                <a:schemeClr val="bg2"/>
              </a:solidFill>
            </a:endParaRPr>
          </a:p>
          <a:p>
            <a:endParaRPr lang="en-US" sz="3200" dirty="0" smtClean="0">
              <a:solidFill>
                <a:schemeClr val="bg2"/>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2057400"/>
            <a:ext cx="6560820" cy="38909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9933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7698105" cy="825500"/>
          </a:xfrm>
        </p:spPr>
        <p:txBody>
          <a:bodyPr/>
          <a:lstStyle/>
          <a:p>
            <a:r>
              <a:rPr lang="en-US" sz="2800" dirty="0" smtClean="0">
                <a:latin typeface="Times New Roman" panose="02020603050405020304" pitchFamily="18" charset="0"/>
                <a:cs typeface="Times New Roman" panose="02020603050405020304" pitchFamily="18" charset="0"/>
              </a:rPr>
              <a:t>About Vehicle Services – Communications</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53</a:t>
            </a:fld>
            <a:endParaRPr lang="en-US" dirty="0"/>
          </a:p>
        </p:txBody>
      </p:sp>
      <p:sp>
        <p:nvSpPr>
          <p:cNvPr id="6" name="TextBox 5"/>
          <p:cNvSpPr txBox="1"/>
          <p:nvPr/>
        </p:nvSpPr>
        <p:spPr>
          <a:xfrm>
            <a:off x="5943600" y="1308616"/>
            <a:ext cx="3027045" cy="369332"/>
          </a:xfrm>
          <a:prstGeom prst="rect">
            <a:avLst/>
          </a:prstGeom>
          <a:noFill/>
        </p:spPr>
        <p:txBody>
          <a:bodyPr wrap="square" rtlCol="0">
            <a:spAutoFit/>
          </a:bodyPr>
          <a:lstStyle/>
          <a:p>
            <a:pPr algn="r"/>
            <a:r>
              <a:rPr lang="en-US" dirty="0" smtClean="0"/>
              <a:t>Katie Bryan, Manager</a:t>
            </a:r>
            <a:endParaRPr lang="en-US" dirty="0"/>
          </a:p>
        </p:txBody>
      </p:sp>
      <p:pic>
        <p:nvPicPr>
          <p:cNvPr id="9" name="Picture 8"/>
          <p:cNvPicPr/>
          <p:nvPr/>
        </p:nvPicPr>
        <p:blipFill>
          <a:blip r:embed="rId3"/>
          <a:stretch>
            <a:fillRect/>
          </a:stretch>
        </p:blipFill>
        <p:spPr>
          <a:xfrm>
            <a:off x="7772400" y="152400"/>
            <a:ext cx="1045845" cy="1156216"/>
          </a:xfrm>
          <a:prstGeom prst="rect">
            <a:avLst/>
          </a:prstGeom>
          <a:ln w="3175">
            <a:solidFill>
              <a:schemeClr val="accent1"/>
            </a:solid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3" name="TextBox 2"/>
          <p:cNvSpPr txBox="1"/>
          <p:nvPr/>
        </p:nvSpPr>
        <p:spPr>
          <a:xfrm>
            <a:off x="152400" y="1139339"/>
            <a:ext cx="8458200" cy="1908215"/>
          </a:xfrm>
          <a:prstGeom prst="rect">
            <a:avLst/>
          </a:prstGeom>
          <a:noFill/>
        </p:spPr>
        <p:txBody>
          <a:bodyPr wrap="square" rtlCol="0">
            <a:spAutoFit/>
          </a:bodyPr>
          <a:lstStyle/>
          <a:p>
            <a:pPr marL="342900" indent="-342900">
              <a:buFont typeface="Wingdings" panose="05000000000000000000" pitchFamily="2" charset="2"/>
              <a:buChar char="Ø"/>
            </a:pPr>
            <a:r>
              <a:rPr lang="en-US" sz="3200" dirty="0" smtClean="0">
                <a:solidFill>
                  <a:schemeClr val="bg2"/>
                </a:solidFill>
              </a:rPr>
              <a:t>County Clerk Guide</a:t>
            </a:r>
          </a:p>
          <a:p>
            <a:r>
              <a:rPr lang="en-US" dirty="0">
                <a:solidFill>
                  <a:schemeClr val="bg2"/>
                </a:solidFill>
                <a:hlinkClick r:id="rId4"/>
              </a:rPr>
              <a:t>https://</a:t>
            </a:r>
            <a:r>
              <a:rPr lang="en-US" dirty="0" smtClean="0">
                <a:solidFill>
                  <a:schemeClr val="bg2"/>
                </a:solidFill>
                <a:hlinkClick r:id="rId4"/>
              </a:rPr>
              <a:t>tnclerks.zendesk.com/hc/en-us</a:t>
            </a:r>
            <a:endParaRPr lang="en-US" dirty="0" smtClean="0">
              <a:solidFill>
                <a:schemeClr val="bg2"/>
              </a:solidFill>
            </a:endParaRPr>
          </a:p>
          <a:p>
            <a:endParaRPr lang="en-US" dirty="0">
              <a:solidFill>
                <a:schemeClr val="bg2"/>
              </a:solidFill>
            </a:endParaRPr>
          </a:p>
          <a:p>
            <a:endParaRPr lang="en-US" dirty="0" smtClean="0">
              <a:solidFill>
                <a:schemeClr val="bg2"/>
              </a:solidFill>
            </a:endParaRPr>
          </a:p>
          <a:p>
            <a:endParaRPr lang="en-US" sz="3200" dirty="0" smtClean="0">
              <a:solidFill>
                <a:schemeClr val="bg2"/>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3" y="2093446"/>
            <a:ext cx="4898069" cy="38501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0042" y="5257800"/>
            <a:ext cx="1155357"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286000"/>
            <a:ext cx="2357438" cy="3771900"/>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Connector 6"/>
          <p:cNvCxnSpPr/>
          <p:nvPr/>
        </p:nvCxnSpPr>
        <p:spPr>
          <a:xfrm flipV="1">
            <a:off x="4076699" y="2286000"/>
            <a:ext cx="2019301" cy="318135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00" y="5793254"/>
            <a:ext cx="1943099" cy="26464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6690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Vehicle Services </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92500" lnSpcReduction="10000"/>
          </a:bodyPr>
          <a:lstStyle/>
          <a:p>
            <a:r>
              <a:rPr lang="en-US" sz="4000" dirty="0" smtClean="0"/>
              <a:t>VTRS AFTER GO-LIVE PRIORITIES</a:t>
            </a:r>
          </a:p>
          <a:p>
            <a:r>
              <a:rPr lang="en-US" sz="4000" dirty="0" smtClean="0"/>
              <a:t>EZ Tag</a:t>
            </a:r>
          </a:p>
          <a:p>
            <a:r>
              <a:rPr lang="en-US" sz="4000" dirty="0" smtClean="0"/>
              <a:t>Electronic lien and title (ELT)</a:t>
            </a:r>
          </a:p>
          <a:p>
            <a:r>
              <a:rPr lang="en-US" sz="4000" dirty="0" smtClean="0"/>
              <a:t>NMVTIS</a:t>
            </a:r>
          </a:p>
          <a:p>
            <a:r>
              <a:rPr lang="en-US" sz="4000" dirty="0" smtClean="0"/>
              <a:t>Online Personalized Plate Ordering</a:t>
            </a:r>
          </a:p>
          <a:p>
            <a:r>
              <a:rPr lang="en-US" sz="4000" dirty="0" smtClean="0"/>
              <a:t>VTRS Fee Report button</a:t>
            </a:r>
          </a:p>
          <a:p>
            <a:endParaRPr lang="en-US" sz="3300" dirty="0" smtClean="0"/>
          </a:p>
          <a:p>
            <a:pPr marL="0" indent="0">
              <a:buNone/>
            </a:pPr>
            <a:r>
              <a:rPr lang="en-US" sz="4000" dirty="0"/>
              <a:t> </a:t>
            </a:r>
          </a:p>
          <a:p>
            <a:pPr marL="0" indent="0">
              <a:buNone/>
            </a:pPr>
            <a:endParaRPr lang="en-US" sz="4000" dirty="0" smtClean="0"/>
          </a:p>
          <a:p>
            <a:pPr lvl="1"/>
            <a:endParaRPr lang="en-US"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54</a:t>
            </a:fld>
            <a:endParaRPr lang="en-US" dirty="0"/>
          </a:p>
        </p:txBody>
      </p:sp>
    </p:spTree>
    <p:extLst>
      <p:ext uri="{BB962C8B-B14F-4D97-AF65-F5344CB8AC3E}">
        <p14:creationId xmlns:p14="http://schemas.microsoft.com/office/powerpoint/2010/main" val="2947303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QUESTIONS/COMMENTS</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55</a:t>
            </a:fld>
            <a:endParaRPr lang="en-US" dirty="0"/>
          </a:p>
        </p:txBody>
      </p:sp>
      <p:sp>
        <p:nvSpPr>
          <p:cNvPr id="3" name="Content Placeholder 2"/>
          <p:cNvSpPr>
            <a:spLocks noGrp="1"/>
          </p:cNvSpPr>
          <p:nvPr>
            <p:ph idx="1"/>
          </p:nvPr>
        </p:nvSpPr>
        <p:spPr>
          <a:xfrm>
            <a:off x="304800" y="2438400"/>
            <a:ext cx="8763000" cy="2570865"/>
          </a:xfrm>
        </p:spPr>
        <p:txBody>
          <a:bodyPr>
            <a:normAutofit/>
          </a:bodyPr>
          <a:lstStyle/>
          <a:p>
            <a:pPr marL="0" indent="0" algn="ctr">
              <a:buNone/>
            </a:pPr>
            <a:r>
              <a:rPr lang="en-US" sz="8000" b="1" dirty="0" smtClean="0">
                <a:solidFill>
                  <a:srgbClr val="FF0000"/>
                </a:solidFill>
              </a:rPr>
              <a:t>Thank you!!!</a:t>
            </a:r>
            <a:endParaRPr lang="en-US" sz="8000" b="1" dirty="0">
              <a:solidFill>
                <a:srgbClr val="FF0000"/>
              </a:solidFill>
            </a:endParaRPr>
          </a:p>
        </p:txBody>
      </p:sp>
    </p:spTree>
    <p:extLst>
      <p:ext uri="{BB962C8B-B14F-4D97-AF65-F5344CB8AC3E}">
        <p14:creationId xmlns:p14="http://schemas.microsoft.com/office/powerpoint/2010/main" val="3785840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5629400" y="1535502"/>
            <a:ext cx="4565" cy="288409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63" idx="2"/>
          </p:cNvCxnSpPr>
          <p:nvPr/>
        </p:nvCxnSpPr>
        <p:spPr>
          <a:xfrm>
            <a:off x="7687892" y="1538078"/>
            <a:ext cx="8308" cy="3200909"/>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8" idx="2"/>
          </p:cNvCxnSpPr>
          <p:nvPr/>
        </p:nvCxnSpPr>
        <p:spPr>
          <a:xfrm>
            <a:off x="3492759" y="1527668"/>
            <a:ext cx="73221" cy="4216847"/>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69" idx="2"/>
          </p:cNvCxnSpPr>
          <p:nvPr/>
        </p:nvCxnSpPr>
        <p:spPr>
          <a:xfrm>
            <a:off x="1483967" y="1515557"/>
            <a:ext cx="33805" cy="3214987"/>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86470" y="1793831"/>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7" name="Rectangle 46"/>
          <p:cNvSpPr/>
          <p:nvPr/>
        </p:nvSpPr>
        <p:spPr>
          <a:xfrm>
            <a:off x="2651580" y="2811152"/>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8" name="Rectangle 47"/>
          <p:cNvSpPr/>
          <p:nvPr/>
        </p:nvSpPr>
        <p:spPr>
          <a:xfrm>
            <a:off x="4716690" y="2811152"/>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9" name="Rectangle 48"/>
          <p:cNvSpPr/>
          <p:nvPr/>
        </p:nvSpPr>
        <p:spPr>
          <a:xfrm>
            <a:off x="6781800" y="2811152"/>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58" name="Rectangle 57"/>
          <p:cNvSpPr/>
          <p:nvPr/>
        </p:nvSpPr>
        <p:spPr>
          <a:xfrm>
            <a:off x="2651580" y="3824587"/>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61" name="Rectangle 60"/>
          <p:cNvSpPr/>
          <p:nvPr/>
        </p:nvSpPr>
        <p:spPr>
          <a:xfrm>
            <a:off x="4716690" y="3824587"/>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63" name="Rectangle 62"/>
          <p:cNvSpPr/>
          <p:nvPr/>
        </p:nvSpPr>
        <p:spPr>
          <a:xfrm>
            <a:off x="6781800" y="3824587"/>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68" name="Rectangle 67"/>
          <p:cNvSpPr/>
          <p:nvPr/>
        </p:nvSpPr>
        <p:spPr>
          <a:xfrm>
            <a:off x="2651580" y="4830115"/>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69" name="Rectangle 68"/>
          <p:cNvSpPr/>
          <p:nvPr/>
        </p:nvSpPr>
        <p:spPr>
          <a:xfrm>
            <a:off x="603372" y="3816144"/>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1" name="Rectangle 40"/>
          <p:cNvSpPr/>
          <p:nvPr/>
        </p:nvSpPr>
        <p:spPr>
          <a:xfrm>
            <a:off x="2613249" y="1789949"/>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3" name="Rectangle 42"/>
          <p:cNvSpPr/>
          <p:nvPr/>
        </p:nvSpPr>
        <p:spPr>
          <a:xfrm>
            <a:off x="4716690" y="1789949"/>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44" name="Rectangle 43"/>
          <p:cNvSpPr/>
          <p:nvPr/>
        </p:nvSpPr>
        <p:spPr>
          <a:xfrm>
            <a:off x="6781800" y="1789949"/>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2" name="Title 1"/>
          <p:cNvSpPr>
            <a:spLocks noGrp="1"/>
          </p:cNvSpPr>
          <p:nvPr>
            <p:ph type="title"/>
          </p:nvPr>
        </p:nvSpPr>
        <p:spPr>
          <a:xfrm>
            <a:off x="381000" y="56147"/>
            <a:ext cx="8382000" cy="401053"/>
          </a:xfrm>
        </p:spPr>
        <p:txBody>
          <a:bodyPr>
            <a:noAutofit/>
          </a:bodyPr>
          <a:lstStyle/>
          <a:p>
            <a:r>
              <a:rPr lang="en-US" sz="2500" dirty="0" smtClean="0">
                <a:solidFill>
                  <a:srgbClr val="C00000"/>
                </a:solidFill>
                <a:latin typeface="PermianSlabSerifTypeface" pitchFamily="50" charset="0"/>
              </a:rPr>
              <a:t>Vehicle Services Division - Administration</a:t>
            </a:r>
            <a:endParaRPr lang="en-US" sz="2500" dirty="0">
              <a:solidFill>
                <a:srgbClr val="C00000"/>
              </a:solidFill>
              <a:latin typeface="PermianSlabSerifTypeface" pitchFamily="50" charset="0"/>
            </a:endParaRPr>
          </a:p>
        </p:txBody>
      </p:sp>
      <p:sp>
        <p:nvSpPr>
          <p:cNvPr id="3" name="Rectangle 2"/>
          <p:cNvSpPr/>
          <p:nvPr/>
        </p:nvSpPr>
        <p:spPr>
          <a:xfrm>
            <a:off x="3478152" y="457200"/>
            <a:ext cx="196805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7713" algn="ct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Allison Raymer</a:t>
            </a:r>
            <a:endParaRPr lang="en-US" sz="10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marL="747713" algn="ct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Vehicle Services Director</a:t>
            </a:r>
          </a:p>
        </p:txBody>
      </p:sp>
      <p:cxnSp>
        <p:nvCxnSpPr>
          <p:cNvPr id="6" name="Straight Connector 5"/>
          <p:cNvCxnSpPr/>
          <p:nvPr/>
        </p:nvCxnSpPr>
        <p:spPr>
          <a:xfrm>
            <a:off x="4483743" y="1371600"/>
            <a:ext cx="0" cy="16647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500871" y="1535502"/>
            <a:ext cx="6185265" cy="226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91660" y="1924674"/>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Jennifer</a:t>
            </a:r>
          </a:p>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Lanfair</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Assistant </a:t>
            </a:r>
            <a:b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b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Director</a:t>
            </a:r>
          </a:p>
        </p:txBody>
      </p:sp>
      <p:sp>
        <p:nvSpPr>
          <p:cNvPr id="16" name="Rectangle 15"/>
          <p:cNvSpPr/>
          <p:nvPr/>
        </p:nvSpPr>
        <p:spPr>
          <a:xfrm>
            <a:off x="1290547" y="4987946"/>
            <a:ext cx="462053" cy="3360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p:cNvSpPr/>
          <p:nvPr/>
        </p:nvSpPr>
        <p:spPr>
          <a:xfrm>
            <a:off x="3295023" y="3949345"/>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Sean Lane</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EIVS Manager</a:t>
            </a:r>
          </a:p>
        </p:txBody>
      </p:sp>
      <p:sp>
        <p:nvSpPr>
          <p:cNvPr id="30" name="Rectangle 29"/>
          <p:cNvSpPr/>
          <p:nvPr/>
        </p:nvSpPr>
        <p:spPr>
          <a:xfrm>
            <a:off x="5355166" y="1927108"/>
            <a:ext cx="1188720" cy="7272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Michelle</a:t>
            </a:r>
          </a:p>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Hudson</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Assistant </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Director</a:t>
            </a:r>
          </a:p>
        </p:txBody>
      </p:sp>
      <p:sp>
        <p:nvSpPr>
          <p:cNvPr id="31" name="Rectangle 30"/>
          <p:cNvSpPr/>
          <p:nvPr/>
        </p:nvSpPr>
        <p:spPr>
          <a:xfrm>
            <a:off x="7502871" y="1922796"/>
            <a:ext cx="1147986"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Katie Bryan</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Communications</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Manager</a:t>
            </a:r>
          </a:p>
        </p:txBody>
      </p:sp>
      <p:sp>
        <p:nvSpPr>
          <p:cNvPr id="32" name="Rectangle 31"/>
          <p:cNvSpPr/>
          <p:nvPr/>
        </p:nvSpPr>
        <p:spPr>
          <a:xfrm>
            <a:off x="3291660" y="2975419"/>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Elizabeth Sibal</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Manager - Call Center/Research</a:t>
            </a:r>
          </a:p>
        </p:txBody>
      </p:sp>
      <p:sp>
        <p:nvSpPr>
          <p:cNvPr id="34" name="Rectangle 33"/>
          <p:cNvSpPr/>
          <p:nvPr/>
        </p:nvSpPr>
        <p:spPr>
          <a:xfrm>
            <a:off x="3291660" y="4967275"/>
            <a:ext cx="1188720" cy="7134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Robyn Meeks</a:t>
            </a:r>
          </a:p>
          <a:p>
            <a:pPr algn="ctr">
              <a:defRPr/>
            </a:pP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Motor Carrier</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Manager</a:t>
            </a:r>
          </a:p>
        </p:txBody>
      </p:sp>
      <p:sp>
        <p:nvSpPr>
          <p:cNvPr id="35" name="Rectangle 34"/>
          <p:cNvSpPr/>
          <p:nvPr/>
        </p:nvSpPr>
        <p:spPr>
          <a:xfrm>
            <a:off x="7916245" y="6034088"/>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45"/>
          <p:cNvSpPr/>
          <p:nvPr/>
        </p:nvSpPr>
        <p:spPr>
          <a:xfrm>
            <a:off x="5446202" y="2856872"/>
            <a:ext cx="1072454" cy="8490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Maria LaBoard</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Manager –</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Exceptions/</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Operations</a:t>
            </a:r>
          </a:p>
        </p:txBody>
      </p:sp>
      <p:sp>
        <p:nvSpPr>
          <p:cNvPr id="50" name="Rectangle 49"/>
          <p:cNvSpPr/>
          <p:nvPr/>
        </p:nvSpPr>
        <p:spPr>
          <a:xfrm>
            <a:off x="5446202" y="3946473"/>
            <a:ext cx="1099288" cy="7467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Tammie Moyers</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Manager –</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Exceptions/</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Operations</a:t>
            </a:r>
          </a:p>
        </p:txBody>
      </p:sp>
      <p:sp>
        <p:nvSpPr>
          <p:cNvPr id="54" name="Rectangle 53"/>
          <p:cNvSpPr/>
          <p:nvPr/>
        </p:nvSpPr>
        <p:spPr>
          <a:xfrm>
            <a:off x="7421880" y="2948312"/>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Brandon McArthur</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County Clerk Liaison </a:t>
            </a:r>
          </a:p>
        </p:txBody>
      </p:sp>
      <p:sp>
        <p:nvSpPr>
          <p:cNvPr id="55" name="Rectangle 54"/>
          <p:cNvSpPr/>
          <p:nvPr/>
        </p:nvSpPr>
        <p:spPr>
          <a:xfrm>
            <a:off x="7421880" y="3953304"/>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Belinda</a:t>
            </a:r>
          </a:p>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Boddie</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County Clerk Liaison</a:t>
            </a:r>
          </a:p>
        </p:txBody>
      </p:sp>
      <p:sp>
        <p:nvSpPr>
          <p:cNvPr id="57" name="Rectangle 56"/>
          <p:cNvSpPr/>
          <p:nvPr/>
        </p:nvSpPr>
        <p:spPr>
          <a:xfrm>
            <a:off x="1241328" y="1939536"/>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Diane Miller</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VS Manager</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Training and Front Office</a:t>
            </a:r>
          </a:p>
        </p:txBody>
      </p:sp>
      <p:sp>
        <p:nvSpPr>
          <p:cNvPr id="59" name="Rectangle 58"/>
          <p:cNvSpPr/>
          <p:nvPr/>
        </p:nvSpPr>
        <p:spPr>
          <a:xfrm>
            <a:off x="1333679" y="4000500"/>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Amanda Waggoner</a:t>
            </a: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ASA/Front Office</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830" y="517297"/>
            <a:ext cx="720090" cy="82296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767" y="1835669"/>
            <a:ext cx="720090" cy="82296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831356"/>
            <a:ext cx="720090" cy="822960"/>
          </a:xfrm>
          <a:prstGeom prst="rect">
            <a:avLst/>
          </a:prstGeom>
        </p:spPr>
      </p:pic>
      <p:pic>
        <p:nvPicPr>
          <p:cNvPr id="7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4555" y="2974390"/>
            <a:ext cx="664259"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6639" y="1839551"/>
            <a:ext cx="720090" cy="822960"/>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3680" y="2856872"/>
            <a:ext cx="720090" cy="822960"/>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3680" y="3870307"/>
            <a:ext cx="720090" cy="822960"/>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6639" y="3870307"/>
            <a:ext cx="720090" cy="822960"/>
          </a:xfrm>
          <a:prstGeom prst="rect">
            <a:avLst/>
          </a:prstGeom>
        </p:spPr>
      </p:pic>
      <p:pic>
        <p:nvPicPr>
          <p:cNvPr id="78" name="Picture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027" y="1848096"/>
            <a:ext cx="660652" cy="806219"/>
          </a:xfrm>
          <a:prstGeom prst="rect">
            <a:avLst/>
          </a:prstGeom>
        </p:spPr>
      </p:pic>
      <p:sp>
        <p:nvSpPr>
          <p:cNvPr id="67" name="Rectangle 66"/>
          <p:cNvSpPr/>
          <p:nvPr/>
        </p:nvSpPr>
        <p:spPr>
          <a:xfrm>
            <a:off x="600847" y="2849774"/>
            <a:ext cx="1828800" cy="914400"/>
          </a:xfrm>
          <a:prstGeom prst="rect">
            <a:avLst/>
          </a:prstGeom>
          <a:solidFill>
            <a:schemeClr val="accent1">
              <a:lumMod val="20000"/>
              <a:lumOff val="8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gn="ctr"/>
            <a:r>
              <a:rPr lang="en-US" sz="1200" b="1" dirty="0" smtClean="0">
                <a:solidFill>
                  <a:srgbClr val="1F497D">
                    <a:lumMod val="50000"/>
                  </a:srgbClr>
                </a:solidFill>
              </a:rPr>
              <a:t>                </a:t>
            </a:r>
            <a:endParaRPr lang="en-US" sz="1200" dirty="0" smtClean="0">
              <a:solidFill>
                <a:srgbClr val="1F497D">
                  <a:lumMod val="50000"/>
                </a:srgbClr>
              </a:solidFill>
            </a:endParaRPr>
          </a:p>
        </p:txBody>
      </p:sp>
      <p:sp>
        <p:nvSpPr>
          <p:cNvPr id="79" name="Rectangle 78"/>
          <p:cNvSpPr/>
          <p:nvPr/>
        </p:nvSpPr>
        <p:spPr>
          <a:xfrm>
            <a:off x="1302049" y="3021502"/>
            <a:ext cx="1188720" cy="64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Keri Miano</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ASA/Front Office </a:t>
            </a:r>
          </a:p>
        </p:txBody>
      </p:sp>
      <p:pic>
        <p:nvPicPr>
          <p:cNvPr id="87" name="Picture 8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75071" y="2882950"/>
            <a:ext cx="720090" cy="822960"/>
          </a:xfrm>
          <a:prstGeom prst="rect">
            <a:avLst/>
          </a:prstGeom>
        </p:spPr>
      </p:pic>
      <p:pic>
        <p:nvPicPr>
          <p:cNvPr id="1026" name="Picture 2" descr="C:\Users\dg12631\Desktop\Captur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5003" y="3901867"/>
            <a:ext cx="728572" cy="734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9230" y="3953621"/>
            <a:ext cx="6651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4341" y="2903227"/>
            <a:ext cx="719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69"/>
          <p:cNvSpPr/>
          <p:nvPr/>
        </p:nvSpPr>
        <p:spPr>
          <a:xfrm>
            <a:off x="3409127" y="6057047"/>
            <a:ext cx="1068449" cy="5486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39230" y="3877132"/>
            <a:ext cx="702154" cy="763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46639" y="2837000"/>
            <a:ext cx="682421" cy="79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16690" y="4830115"/>
            <a:ext cx="1841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59"/>
          <p:cNvSpPr/>
          <p:nvPr/>
        </p:nvSpPr>
        <p:spPr>
          <a:xfrm>
            <a:off x="5320411" y="4967275"/>
            <a:ext cx="1188720" cy="7134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00" b="1"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Jackie Wilson</a:t>
            </a:r>
          </a:p>
          <a:p>
            <a:pPr algn="ctr">
              <a:defRPr/>
            </a:pPr>
            <a:endParaRPr lang="en-US" sz="1000" b="1" dirty="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Anti-Theft</a:t>
            </a:r>
          </a:p>
          <a:p>
            <a:pPr algn="ctr">
              <a:defRPr/>
            </a:pPr>
            <a:r>
              <a:rPr lang="en-US" sz="900" dirty="0" smtClean="0">
                <a:solidFill>
                  <a:srgbClr val="1F497D">
                    <a:lumMod val="75000"/>
                  </a:srgbClr>
                </a:solidFill>
                <a:latin typeface="Open Sans" panose="020B0606030504020204" pitchFamily="34" charset="0"/>
                <a:ea typeface="Open Sans" panose="020B0606030504020204" pitchFamily="34" charset="0"/>
                <a:cs typeface="Open Sans" panose="020B0606030504020204" pitchFamily="34" charset="0"/>
              </a:rPr>
              <a:t>Manager</a:t>
            </a:r>
          </a:p>
        </p:txBody>
      </p:sp>
      <p:pic>
        <p:nvPicPr>
          <p:cNvPr id="62" name="Picture 61"/>
          <p:cNvPicPr/>
          <p:nvPr/>
        </p:nvPicPr>
        <p:blipFill>
          <a:blip r:embed="rId18"/>
          <a:stretch>
            <a:fillRect/>
          </a:stretch>
        </p:blipFill>
        <p:spPr>
          <a:xfrm>
            <a:off x="2721150" y="4926748"/>
            <a:ext cx="720234" cy="753984"/>
          </a:xfrm>
          <a:prstGeom prst="rect">
            <a:avLst/>
          </a:prstGeom>
          <a:ln>
            <a:noFill/>
          </a:ln>
          <a:effectLst/>
        </p:spPr>
      </p:pic>
      <p:pic>
        <p:nvPicPr>
          <p:cNvPr id="64" name="Picture 63"/>
          <p:cNvPicPr/>
          <p:nvPr/>
        </p:nvPicPr>
        <p:blipFill>
          <a:blip r:embed="rId19"/>
          <a:stretch>
            <a:fillRect/>
          </a:stretch>
        </p:blipFill>
        <p:spPr>
          <a:xfrm>
            <a:off x="4800601" y="4926748"/>
            <a:ext cx="713170" cy="753983"/>
          </a:xfrm>
          <a:prstGeom prst="rect">
            <a:avLst/>
          </a:prstGeom>
          <a:ln w="12700">
            <a:noFill/>
          </a:ln>
          <a:effectLst>
            <a:softEdge rad="12700"/>
          </a:effectLst>
        </p:spPr>
      </p:pic>
    </p:spTree>
    <p:extLst>
      <p:ext uri="{BB962C8B-B14F-4D97-AF65-F5344CB8AC3E}">
        <p14:creationId xmlns:p14="http://schemas.microsoft.com/office/powerpoint/2010/main" val="185511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Vehicle Services – Operations Unit</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7</a:t>
            </a:fld>
            <a:endParaRPr lang="en-US" dirty="0"/>
          </a:p>
        </p:txBody>
      </p:sp>
      <p:pic>
        <p:nvPicPr>
          <p:cNvPr id="5" name="Picture 4"/>
          <p:cNvPicPr/>
          <p:nvPr/>
        </p:nvPicPr>
        <p:blipFill>
          <a:blip r:embed="rId3"/>
          <a:stretch>
            <a:fillRect/>
          </a:stretch>
        </p:blipFill>
        <p:spPr>
          <a:xfrm>
            <a:off x="7682865" y="133350"/>
            <a:ext cx="1287780" cy="1314450"/>
          </a:xfrm>
          <a:prstGeom prst="rect">
            <a:avLst/>
          </a:prstGeom>
          <a:ln>
            <a:solidFill>
              <a:schemeClr val="accent1"/>
            </a:solidFill>
          </a:ln>
        </p:spPr>
      </p:pic>
      <p:sp>
        <p:nvSpPr>
          <p:cNvPr id="6" name="TextBox 5"/>
          <p:cNvSpPr txBox="1"/>
          <p:nvPr/>
        </p:nvSpPr>
        <p:spPr>
          <a:xfrm>
            <a:off x="6629400" y="1447800"/>
            <a:ext cx="2514600" cy="923330"/>
          </a:xfrm>
          <a:prstGeom prst="rect">
            <a:avLst/>
          </a:prstGeom>
          <a:noFill/>
        </p:spPr>
        <p:txBody>
          <a:bodyPr wrap="square" rtlCol="0">
            <a:spAutoFit/>
          </a:bodyPr>
          <a:lstStyle/>
          <a:p>
            <a:pPr algn="r"/>
            <a:r>
              <a:rPr lang="en-US" dirty="0" smtClean="0"/>
              <a:t>Maria LaBoard, Manager</a:t>
            </a:r>
          </a:p>
          <a:p>
            <a:pPr algn="r"/>
            <a:r>
              <a:rPr lang="en-US" dirty="0" smtClean="0"/>
              <a:t>Maria.LaBoard@tn.gov</a:t>
            </a:r>
          </a:p>
          <a:p>
            <a:pPr algn="r"/>
            <a:r>
              <a:rPr lang="en-US" dirty="0" smtClean="0"/>
              <a:t>615-253-7255</a:t>
            </a:r>
            <a:endParaRPr lang="en-US" dirty="0"/>
          </a:p>
        </p:txBody>
      </p:sp>
      <p:sp>
        <p:nvSpPr>
          <p:cNvPr id="7" name="TextBox 6"/>
          <p:cNvSpPr txBox="1"/>
          <p:nvPr/>
        </p:nvSpPr>
        <p:spPr>
          <a:xfrm>
            <a:off x="152400" y="1664732"/>
            <a:ext cx="8665845" cy="4431983"/>
          </a:xfrm>
          <a:prstGeom prst="rect">
            <a:avLst/>
          </a:prstGeom>
          <a:noFill/>
        </p:spPr>
        <p:txBody>
          <a:bodyPr wrap="square" rtlCol="0">
            <a:spAutoFit/>
          </a:bodyPr>
          <a:lstStyle/>
          <a:p>
            <a:r>
              <a:rPr lang="en-US" sz="3200" b="1" dirty="0"/>
              <a:t>CDPU (County Daily Processing Unit) </a:t>
            </a:r>
            <a:endParaRPr lang="en-US" sz="3200" b="1" dirty="0" smtClean="0"/>
          </a:p>
          <a:p>
            <a:r>
              <a:rPr lang="en-US" i="1" dirty="0"/>
              <a:t>Deonna Louallen, </a:t>
            </a:r>
            <a:r>
              <a:rPr lang="en-US" i="1" dirty="0" smtClean="0"/>
              <a:t>Supervisor</a:t>
            </a:r>
          </a:p>
          <a:p>
            <a:r>
              <a:rPr lang="en-US" i="1" dirty="0" smtClean="0"/>
              <a:t>Deonna.Louallen@tn.gov, 615-253-5160</a:t>
            </a:r>
          </a:p>
          <a:p>
            <a:endParaRPr lang="en-US" i="1" dirty="0"/>
          </a:p>
          <a:p>
            <a:r>
              <a:rPr lang="en-US" sz="2800" dirty="0"/>
              <a:t>Although the majority of titles are issued at local county clerk offices, there are times when the county is not able to issue a title due to a variety of reasons.  This work is put into a </a:t>
            </a:r>
            <a:r>
              <a:rPr lang="en-US" sz="2800" dirty="0" smtClean="0"/>
              <a:t>work grid where </a:t>
            </a:r>
            <a:r>
              <a:rPr lang="en-US" sz="2800" dirty="0"/>
              <a:t>the CDPU unit examines applications and then </a:t>
            </a:r>
            <a:r>
              <a:rPr lang="en-US" sz="2800" dirty="0" smtClean="0"/>
              <a:t>either issues the titles or rejects </a:t>
            </a:r>
            <a:r>
              <a:rPr lang="en-US" sz="2800" dirty="0"/>
              <a:t>the application </a:t>
            </a:r>
            <a:r>
              <a:rPr lang="en-US" sz="2800" dirty="0" smtClean="0"/>
              <a:t>sending </a:t>
            </a:r>
            <a:r>
              <a:rPr lang="en-US" sz="2800" dirty="0"/>
              <a:t>a rejection letter to the applicant/lien holder.  </a:t>
            </a:r>
            <a:endParaRPr lang="en-US" sz="2800" b="1" dirty="0"/>
          </a:p>
        </p:txBody>
      </p:sp>
    </p:spTree>
    <p:extLst>
      <p:ext uri="{BB962C8B-B14F-4D97-AF65-F5344CB8AC3E}">
        <p14:creationId xmlns:p14="http://schemas.microsoft.com/office/powerpoint/2010/main" val="582610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Vehicle Services – Operations Unit</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8</a:t>
            </a:fld>
            <a:endParaRPr lang="en-US" dirty="0"/>
          </a:p>
        </p:txBody>
      </p:sp>
      <p:pic>
        <p:nvPicPr>
          <p:cNvPr id="5" name="Picture 4"/>
          <p:cNvPicPr/>
          <p:nvPr/>
        </p:nvPicPr>
        <p:blipFill>
          <a:blip r:embed="rId3"/>
          <a:stretch>
            <a:fillRect/>
          </a:stretch>
        </p:blipFill>
        <p:spPr>
          <a:xfrm>
            <a:off x="7682865" y="133350"/>
            <a:ext cx="1287780" cy="1314450"/>
          </a:xfrm>
          <a:prstGeom prst="rect">
            <a:avLst/>
          </a:prstGeom>
          <a:ln>
            <a:solidFill>
              <a:schemeClr val="accent1"/>
            </a:solidFill>
          </a:ln>
        </p:spPr>
      </p:pic>
      <p:sp>
        <p:nvSpPr>
          <p:cNvPr id="6" name="TextBox 5"/>
          <p:cNvSpPr txBox="1"/>
          <p:nvPr/>
        </p:nvSpPr>
        <p:spPr>
          <a:xfrm>
            <a:off x="6456045" y="1489591"/>
            <a:ext cx="2514600" cy="369332"/>
          </a:xfrm>
          <a:prstGeom prst="rect">
            <a:avLst/>
          </a:prstGeom>
          <a:noFill/>
        </p:spPr>
        <p:txBody>
          <a:bodyPr wrap="square" rtlCol="0">
            <a:spAutoFit/>
          </a:bodyPr>
          <a:lstStyle/>
          <a:p>
            <a:r>
              <a:rPr lang="en-US" dirty="0" smtClean="0"/>
              <a:t>Maria LaBoard, Manager</a:t>
            </a:r>
            <a:endParaRPr lang="en-US" dirty="0"/>
          </a:p>
        </p:txBody>
      </p:sp>
      <p:sp>
        <p:nvSpPr>
          <p:cNvPr id="7" name="TextBox 6"/>
          <p:cNvSpPr txBox="1"/>
          <p:nvPr/>
        </p:nvSpPr>
        <p:spPr>
          <a:xfrm>
            <a:off x="152400" y="1664732"/>
            <a:ext cx="8665845" cy="3785652"/>
          </a:xfrm>
          <a:prstGeom prst="rect">
            <a:avLst/>
          </a:prstGeom>
          <a:noFill/>
        </p:spPr>
        <p:txBody>
          <a:bodyPr wrap="square" rtlCol="0">
            <a:spAutoFit/>
          </a:bodyPr>
          <a:lstStyle/>
          <a:p>
            <a:endParaRPr lang="en-US" i="1" dirty="0"/>
          </a:p>
          <a:p>
            <a:r>
              <a:rPr lang="en-US" sz="2400" b="1" i="1" dirty="0" smtClean="0"/>
              <a:t>About Incomplete Applications</a:t>
            </a:r>
          </a:p>
          <a:p>
            <a:endParaRPr lang="en-US" sz="2400" i="1" dirty="0" smtClean="0">
              <a:solidFill>
                <a:srgbClr val="FF0000"/>
              </a:solidFill>
            </a:endParaRPr>
          </a:p>
          <a:p>
            <a:pPr marL="457200" indent="-457200">
              <a:buFont typeface="Arial" panose="020B0604020202020204" pitchFamily="34" charset="0"/>
              <a:buChar char="•"/>
            </a:pPr>
            <a:r>
              <a:rPr lang="en-US" sz="2400" i="1" dirty="0" smtClean="0">
                <a:solidFill>
                  <a:srgbClr val="FF0000"/>
                </a:solidFill>
              </a:rPr>
              <a:t>WHEN TO SEND A TITLE APPLICATION TO VS</a:t>
            </a:r>
          </a:p>
          <a:p>
            <a:pPr marL="742950" lvl="1" indent="-285750">
              <a:buFont typeface="Wingdings" panose="05000000000000000000" pitchFamily="2" charset="2"/>
              <a:buChar char="ü"/>
            </a:pPr>
            <a:r>
              <a:rPr lang="en-US" dirty="0"/>
              <a:t>When the system prohibits due to a fatal stop or system error.</a:t>
            </a:r>
          </a:p>
          <a:p>
            <a:pPr marL="742950" lvl="1" indent="-285750">
              <a:buFont typeface="Wingdings" panose="05000000000000000000" pitchFamily="2" charset="2"/>
              <a:buChar char="ü"/>
            </a:pPr>
            <a:r>
              <a:rPr lang="en-US" dirty="0"/>
              <a:t>When an application is supported with an out-of-state registration, with or without a lien.</a:t>
            </a:r>
          </a:p>
          <a:p>
            <a:pPr marL="742950" lvl="1" indent="-285750">
              <a:buFont typeface="Wingdings" panose="05000000000000000000" pitchFamily="2" charset="2"/>
              <a:buChar char="ü"/>
            </a:pPr>
            <a:r>
              <a:rPr lang="en-US" dirty="0"/>
              <a:t>When an application is supported with a Salvage or Non-repairable title and the vehicle has not been through the rebuilt process.</a:t>
            </a:r>
          </a:p>
          <a:p>
            <a:pPr marL="742950" lvl="1" indent="-285750">
              <a:buFont typeface="Wingdings" panose="05000000000000000000" pitchFamily="2" charset="2"/>
              <a:buChar char="ü"/>
            </a:pPr>
            <a:r>
              <a:rPr lang="en-US" dirty="0"/>
              <a:t>When there is an odometer discrepancy.</a:t>
            </a:r>
          </a:p>
          <a:p>
            <a:pPr marL="742950" lvl="1" indent="-285750">
              <a:buFont typeface="Wingdings" panose="05000000000000000000" pitchFamily="2" charset="2"/>
              <a:buChar char="ü"/>
            </a:pPr>
            <a:r>
              <a:rPr lang="en-US" dirty="0"/>
              <a:t>Missing documentation (odometer, signatures, title…)</a:t>
            </a:r>
          </a:p>
          <a:p>
            <a:pPr lvl="1"/>
            <a:endParaRPr lang="en-US" sz="2400" i="1" dirty="0" smtClean="0">
              <a:solidFill>
                <a:srgbClr val="FF0000"/>
              </a:solidFill>
            </a:endParaRPr>
          </a:p>
        </p:txBody>
      </p:sp>
    </p:spTree>
    <p:extLst>
      <p:ext uri="{BB962C8B-B14F-4D97-AF65-F5344CB8AC3E}">
        <p14:creationId xmlns:p14="http://schemas.microsoft.com/office/powerpoint/2010/main" val="366987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About Vehicle Services – Operations Unit</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C76A076-0EB6-4ACF-BC93-AE169B35ECF5}" type="slidenum">
              <a:rPr lang="en-US" smtClean="0"/>
              <a:pPr/>
              <a:t>9</a:t>
            </a:fld>
            <a:endParaRPr lang="en-US" dirty="0"/>
          </a:p>
        </p:txBody>
      </p:sp>
      <p:pic>
        <p:nvPicPr>
          <p:cNvPr id="5" name="Picture 4"/>
          <p:cNvPicPr/>
          <p:nvPr/>
        </p:nvPicPr>
        <p:blipFill>
          <a:blip r:embed="rId3"/>
          <a:stretch>
            <a:fillRect/>
          </a:stretch>
        </p:blipFill>
        <p:spPr>
          <a:xfrm>
            <a:off x="7682865" y="133350"/>
            <a:ext cx="1287780" cy="1314450"/>
          </a:xfrm>
          <a:prstGeom prst="rect">
            <a:avLst/>
          </a:prstGeom>
          <a:ln>
            <a:solidFill>
              <a:schemeClr val="accent1"/>
            </a:solidFill>
          </a:ln>
        </p:spPr>
      </p:pic>
      <p:sp>
        <p:nvSpPr>
          <p:cNvPr id="6" name="TextBox 5"/>
          <p:cNvSpPr txBox="1"/>
          <p:nvPr/>
        </p:nvSpPr>
        <p:spPr>
          <a:xfrm>
            <a:off x="6456045" y="1489591"/>
            <a:ext cx="2514600" cy="369332"/>
          </a:xfrm>
          <a:prstGeom prst="rect">
            <a:avLst/>
          </a:prstGeom>
          <a:noFill/>
        </p:spPr>
        <p:txBody>
          <a:bodyPr wrap="square" rtlCol="0">
            <a:spAutoFit/>
          </a:bodyPr>
          <a:lstStyle/>
          <a:p>
            <a:r>
              <a:rPr lang="en-US" dirty="0" smtClean="0"/>
              <a:t>Maria LaBoard, Manager</a:t>
            </a:r>
            <a:endParaRPr lang="en-US" dirty="0"/>
          </a:p>
        </p:txBody>
      </p:sp>
      <p:sp>
        <p:nvSpPr>
          <p:cNvPr id="7" name="TextBox 6"/>
          <p:cNvSpPr txBox="1"/>
          <p:nvPr/>
        </p:nvSpPr>
        <p:spPr>
          <a:xfrm>
            <a:off x="152400" y="1752600"/>
            <a:ext cx="8665845" cy="4893647"/>
          </a:xfrm>
          <a:prstGeom prst="rect">
            <a:avLst/>
          </a:prstGeom>
          <a:noFill/>
        </p:spPr>
        <p:txBody>
          <a:bodyPr wrap="square" rtlCol="0">
            <a:spAutoFit/>
          </a:bodyPr>
          <a:lstStyle/>
          <a:p>
            <a:r>
              <a:rPr lang="en-US" sz="2400" b="1" i="1" dirty="0" smtClean="0"/>
              <a:t>About Incomplete Applications, cont’d</a:t>
            </a:r>
          </a:p>
          <a:p>
            <a:endParaRPr lang="en-US" sz="2400" i="1" dirty="0" smtClean="0">
              <a:solidFill>
                <a:srgbClr val="FF0000"/>
              </a:solidFill>
            </a:endParaRPr>
          </a:p>
          <a:p>
            <a:pPr marL="457200" indent="-457200">
              <a:buFont typeface="Arial" panose="020B0604020202020204" pitchFamily="34" charset="0"/>
              <a:buChar char="•"/>
            </a:pPr>
            <a:r>
              <a:rPr lang="en-US" sz="2400" i="1" dirty="0">
                <a:solidFill>
                  <a:srgbClr val="FF0000"/>
                </a:solidFill>
              </a:rPr>
              <a:t>Common reasons counties send incompletes when they </a:t>
            </a:r>
            <a:r>
              <a:rPr lang="en-US" sz="2400" i="1" dirty="0" smtClean="0">
                <a:solidFill>
                  <a:srgbClr val="FF0000"/>
                </a:solidFill>
              </a:rPr>
              <a:t>can complete it:</a:t>
            </a:r>
          </a:p>
          <a:p>
            <a:pPr marL="800100" lvl="1" indent="-342900">
              <a:buFont typeface="Wingdings" panose="05000000000000000000" pitchFamily="2" charset="2"/>
              <a:buChar char="ü"/>
            </a:pPr>
            <a:r>
              <a:rPr lang="en-US" sz="2400" dirty="0"/>
              <a:t>Vehicle was </a:t>
            </a:r>
            <a:r>
              <a:rPr lang="en-US" sz="2400" dirty="0" smtClean="0"/>
              <a:t>repossessed</a:t>
            </a:r>
            <a:endParaRPr lang="en-US" sz="2400" dirty="0"/>
          </a:p>
          <a:p>
            <a:pPr marL="800100" lvl="1" indent="-342900">
              <a:buFont typeface="Wingdings" panose="05000000000000000000" pitchFamily="2" charset="2"/>
              <a:buChar char="ü"/>
            </a:pPr>
            <a:r>
              <a:rPr lang="en-US" sz="2400" dirty="0"/>
              <a:t>Application is supported with a Divorce </a:t>
            </a:r>
            <a:r>
              <a:rPr lang="en-US" sz="2400" dirty="0" smtClean="0"/>
              <a:t>Decree</a:t>
            </a:r>
            <a:endParaRPr lang="en-US" sz="2400" dirty="0"/>
          </a:p>
          <a:p>
            <a:pPr marL="800100" lvl="1" indent="-342900">
              <a:buFont typeface="Wingdings" panose="05000000000000000000" pitchFamily="2" charset="2"/>
              <a:buChar char="ü"/>
            </a:pPr>
            <a:r>
              <a:rPr lang="en-US" sz="2400" dirty="0"/>
              <a:t>Application is supported with an Affidavit of </a:t>
            </a:r>
            <a:r>
              <a:rPr lang="en-US" sz="2400" dirty="0" smtClean="0"/>
              <a:t>Inheritance</a:t>
            </a:r>
            <a:endParaRPr lang="en-US" sz="2400" dirty="0"/>
          </a:p>
          <a:p>
            <a:pPr marL="800100" lvl="1" indent="-342900">
              <a:buFont typeface="Wingdings" panose="05000000000000000000" pitchFamily="2" charset="2"/>
              <a:buChar char="ü"/>
            </a:pPr>
            <a:r>
              <a:rPr lang="en-US" sz="2400" dirty="0"/>
              <a:t>Vehicle is </a:t>
            </a:r>
            <a:r>
              <a:rPr lang="en-US" sz="2400" dirty="0" smtClean="0"/>
              <a:t>leased</a:t>
            </a:r>
            <a:endParaRPr lang="en-US" sz="2400" dirty="0"/>
          </a:p>
          <a:p>
            <a:pPr marL="800100" lvl="1" indent="-342900">
              <a:buFont typeface="Wingdings" panose="05000000000000000000" pitchFamily="2" charset="2"/>
              <a:buChar char="ü"/>
            </a:pPr>
            <a:r>
              <a:rPr lang="en-US" sz="2400" dirty="0"/>
              <a:t>Confiscated Vehicle Sale</a:t>
            </a:r>
          </a:p>
          <a:p>
            <a:pPr marL="800100" lvl="1" indent="-342900">
              <a:buFont typeface="Wingdings" panose="05000000000000000000" pitchFamily="2" charset="2"/>
              <a:buChar char="ü"/>
            </a:pPr>
            <a:r>
              <a:rPr lang="en-US" sz="2400" dirty="0"/>
              <a:t>Sheriff Sale</a:t>
            </a:r>
          </a:p>
          <a:p>
            <a:pPr marL="800100" lvl="1" indent="-342900">
              <a:buFont typeface="Wingdings" panose="05000000000000000000" pitchFamily="2" charset="2"/>
              <a:buChar char="ü"/>
            </a:pPr>
            <a:r>
              <a:rPr lang="en-US" sz="2400" dirty="0"/>
              <a:t>Undercover Sale</a:t>
            </a:r>
          </a:p>
          <a:p>
            <a:endParaRPr lang="en-US" sz="2400" i="1" dirty="0">
              <a:solidFill>
                <a:srgbClr val="FF0000"/>
              </a:solidFill>
            </a:endParaRPr>
          </a:p>
          <a:p>
            <a:pPr lvl="1"/>
            <a:endParaRPr lang="en-US" sz="2400" i="1" dirty="0" smtClean="0">
              <a:solidFill>
                <a:srgbClr val="FF0000"/>
              </a:solidFill>
            </a:endParaRPr>
          </a:p>
        </p:txBody>
      </p:sp>
    </p:spTree>
    <p:extLst>
      <p:ext uri="{BB962C8B-B14F-4D97-AF65-F5344CB8AC3E}">
        <p14:creationId xmlns:p14="http://schemas.microsoft.com/office/powerpoint/2010/main" val="298232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6675</TotalTime>
  <Words>4258</Words>
  <Application>Microsoft Office PowerPoint</Application>
  <PresentationFormat>On-screen Show (4:3)</PresentationFormat>
  <Paragraphs>641</Paragraphs>
  <Slides>55</Slides>
  <Notes>54</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PowerPoint B</vt:lpstr>
      <vt:lpstr>Office Theme</vt:lpstr>
      <vt:lpstr>Vehicle Services Division</vt:lpstr>
      <vt:lpstr>Welcome!</vt:lpstr>
      <vt:lpstr>About TN Dept. of Revenue</vt:lpstr>
      <vt:lpstr>LINKS</vt:lpstr>
      <vt:lpstr>About Vehicle Services</vt:lpstr>
      <vt:lpstr>Vehicle Services Division - Administration</vt:lpstr>
      <vt:lpstr>About Vehicle Services – Operations Unit</vt:lpstr>
      <vt:lpstr>About Vehicle Services – Operations Unit</vt:lpstr>
      <vt:lpstr>About Vehicle Services – Operations Unit</vt:lpstr>
      <vt:lpstr>About Vehicle Services – Operations Unit</vt:lpstr>
      <vt:lpstr>About Vehicle Services – Operations Unit</vt:lpstr>
      <vt:lpstr>About Vehicle Services – Operations Unit</vt:lpstr>
      <vt:lpstr>About Vehicle Services – Operations Unit</vt:lpstr>
      <vt:lpstr>About Vehicle Services – Operations Unit</vt:lpstr>
      <vt:lpstr>About Vehicle Services – Operations Unit</vt:lpstr>
      <vt:lpstr>About Vehicle Services – Operations Unit</vt:lpstr>
      <vt:lpstr>About Vehicle Services – Exceptions &amp; Operations Unit</vt:lpstr>
      <vt:lpstr>About Vehicle Services – Exceptions &amp; Operations Unit</vt:lpstr>
      <vt:lpstr>About Vehicle Services – Exceptions &amp; Operations Unit</vt:lpstr>
      <vt:lpstr>About Vehicle Services – Exceptions &amp; Operations Unit</vt:lpstr>
      <vt:lpstr>About Vehicle Services – Exceptions &amp; Operations Unit</vt:lpstr>
      <vt:lpstr>About Vehicle Services – Exceptions &amp; Operations Unit</vt:lpstr>
      <vt:lpstr>About Vehicle Services – Exceptions &amp; Operations Unit</vt:lpstr>
      <vt:lpstr>About Vehicle Services – Exceptions &amp; Operations Unit</vt:lpstr>
      <vt:lpstr>About Vehicle Services – Exceptions &amp; Operations Unit</vt:lpstr>
      <vt:lpstr>About Vehicle Services – Exceptions &amp; Operations Unit</vt:lpstr>
      <vt:lpstr>About Vehicle Services – Call Center/Research</vt:lpstr>
      <vt:lpstr>About Vehicle Services – Call Center/Research</vt:lpstr>
      <vt:lpstr>About Vehicle Services – Call Center/Research</vt:lpstr>
      <vt:lpstr>VEHICLE SERVICES – VTRS Edits</vt:lpstr>
      <vt:lpstr>VEHICLE SERVICES – VTRS Edits</vt:lpstr>
      <vt:lpstr>VEHICLE SERVICES – VTRS Edits</vt:lpstr>
      <vt:lpstr>VEHICLE SERVICES – VTRS Edits</vt:lpstr>
      <vt:lpstr>VEHICLE SERVICES – VTRS Edits</vt:lpstr>
      <vt:lpstr>About Vehicle Services – Call Center/Research</vt:lpstr>
      <vt:lpstr>About Vehicle Services – Call Center/Research</vt:lpstr>
      <vt:lpstr>About Vehicle Services – Motor Carrier</vt:lpstr>
      <vt:lpstr>About Vehicle Services – Motor Carrier</vt:lpstr>
      <vt:lpstr>About Vehicle Services – Motor Carrier</vt:lpstr>
      <vt:lpstr>About Vehicle Services – Motor Carrier</vt:lpstr>
      <vt:lpstr>About Vehicle Services – Motor Carrier</vt:lpstr>
      <vt:lpstr>About Vehicle Services – Motor Carrier</vt:lpstr>
      <vt:lpstr>About Vehicle Services – Anti-Theft Unit</vt:lpstr>
      <vt:lpstr>About Vehicle Services – Anti-Theft Unit</vt:lpstr>
      <vt:lpstr>About Vehicle Services – EIVS</vt:lpstr>
      <vt:lpstr>About Vehicle Services – EIVS</vt:lpstr>
      <vt:lpstr>About Vehicle Services – EIVS</vt:lpstr>
      <vt:lpstr>About Vehicle Services – Administration Support   and Training</vt:lpstr>
      <vt:lpstr>About Vehicle Services – Communications</vt:lpstr>
      <vt:lpstr>About Vehicle Services – Communications</vt:lpstr>
      <vt:lpstr>About Vehicle Services – Communications</vt:lpstr>
      <vt:lpstr>About Vehicle Services – Communications</vt:lpstr>
      <vt:lpstr>About Vehicle Services – Communications</vt:lpstr>
      <vt:lpstr>Vehicle Services </vt:lpstr>
      <vt:lpstr>QUESTIONS/COMMENTS</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Katie Bryan</cp:lastModifiedBy>
  <cp:revision>145</cp:revision>
  <cp:lastPrinted>2018-05-11T19:44:21Z</cp:lastPrinted>
  <dcterms:created xsi:type="dcterms:W3CDTF">2015-04-20T20:00:32Z</dcterms:created>
  <dcterms:modified xsi:type="dcterms:W3CDTF">2018-08-21T14:02:54Z</dcterms:modified>
</cp:coreProperties>
</file>