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1" r:id="rId2"/>
  </p:sldMasterIdLst>
  <p:notesMasterIdLst>
    <p:notesMasterId r:id="rId38"/>
  </p:notesMasterIdLst>
  <p:handoutMasterIdLst>
    <p:handoutMasterId r:id="rId39"/>
  </p:handoutMasterIdLst>
  <p:sldIdLst>
    <p:sldId id="256" r:id="rId3"/>
    <p:sldId id="265" r:id="rId4"/>
    <p:sldId id="323" r:id="rId5"/>
    <p:sldId id="319" r:id="rId6"/>
    <p:sldId id="321" r:id="rId7"/>
    <p:sldId id="320" r:id="rId8"/>
    <p:sldId id="318" r:id="rId9"/>
    <p:sldId id="316" r:id="rId10"/>
    <p:sldId id="317" r:id="rId11"/>
    <p:sldId id="322" r:id="rId12"/>
    <p:sldId id="325" r:id="rId13"/>
    <p:sldId id="309" r:id="rId14"/>
    <p:sldId id="326" r:id="rId15"/>
    <p:sldId id="327" r:id="rId16"/>
    <p:sldId id="328" r:id="rId17"/>
    <p:sldId id="329" r:id="rId18"/>
    <p:sldId id="330" r:id="rId19"/>
    <p:sldId id="331" r:id="rId20"/>
    <p:sldId id="332" r:id="rId21"/>
    <p:sldId id="277" r:id="rId22"/>
    <p:sldId id="280" r:id="rId23"/>
    <p:sldId id="290" r:id="rId24"/>
    <p:sldId id="292" r:id="rId25"/>
    <p:sldId id="293" r:id="rId26"/>
    <p:sldId id="294" r:id="rId27"/>
    <p:sldId id="295" r:id="rId28"/>
    <p:sldId id="296" r:id="rId29"/>
    <p:sldId id="297" r:id="rId30"/>
    <p:sldId id="298" r:id="rId31"/>
    <p:sldId id="299" r:id="rId32"/>
    <p:sldId id="305" r:id="rId33"/>
    <p:sldId id="306" r:id="rId34"/>
    <p:sldId id="307" r:id="rId35"/>
    <p:sldId id="291" r:id="rId36"/>
    <p:sldId id="308"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5" autoAdjust="0"/>
  </p:normalViewPr>
  <p:slideViewPr>
    <p:cSldViewPr>
      <p:cViewPr>
        <p:scale>
          <a:sx n="100" d="100"/>
          <a:sy n="100" d="100"/>
        </p:scale>
        <p:origin x="-1944" y="-3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56C8092-30D2-4486-82EF-BFF3D6177FAE}" type="datetimeFigureOut">
              <a:rPr lang="en-US" smtClean="0"/>
              <a:t>5/15/2018</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34F3FCB-D4A3-4606-B1BB-4BD0F19F203C}" type="slidenum">
              <a:rPr lang="en-US" smtClean="0"/>
              <a:t>‹#›</a:t>
            </a:fld>
            <a:endParaRPr lang="en-US"/>
          </a:p>
        </p:txBody>
      </p:sp>
    </p:spTree>
    <p:extLst>
      <p:ext uri="{BB962C8B-B14F-4D97-AF65-F5344CB8AC3E}">
        <p14:creationId xmlns:p14="http://schemas.microsoft.com/office/powerpoint/2010/main" val="4192045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3A4C262-F73A-4775-8A54-B0E67C1D6652}" type="datetimeFigureOut">
              <a:rPr lang="en-US" smtClean="0"/>
              <a:t>5/15/2018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C2A5BDE-54DE-45B7-BE8E-DF34A690AF59}" type="slidenum">
              <a:rPr lang="en-US" smtClean="0"/>
              <a:t>‹#›</a:t>
            </a:fld>
            <a:endParaRPr lang="en-US"/>
          </a:p>
        </p:txBody>
      </p:sp>
    </p:spTree>
    <p:extLst>
      <p:ext uri="{BB962C8B-B14F-4D97-AF65-F5344CB8AC3E}">
        <p14:creationId xmlns:p14="http://schemas.microsoft.com/office/powerpoint/2010/main" val="24803605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a:t>
            </a:fld>
            <a:endParaRPr lang="en-US"/>
          </a:p>
        </p:txBody>
      </p:sp>
    </p:spTree>
    <p:extLst>
      <p:ext uri="{BB962C8B-B14F-4D97-AF65-F5344CB8AC3E}">
        <p14:creationId xmlns:p14="http://schemas.microsoft.com/office/powerpoint/2010/main" val="41821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985438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20</a:t>
            </a:fld>
            <a:endParaRPr lang="en-US"/>
          </a:p>
        </p:txBody>
      </p:sp>
    </p:spTree>
    <p:extLst>
      <p:ext uri="{BB962C8B-B14F-4D97-AF65-F5344CB8AC3E}">
        <p14:creationId xmlns:p14="http://schemas.microsoft.com/office/powerpoint/2010/main" val="79624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21</a:t>
            </a:fld>
            <a:endParaRPr lang="en-US"/>
          </a:p>
        </p:txBody>
      </p:sp>
    </p:spTree>
    <p:extLst>
      <p:ext uri="{BB962C8B-B14F-4D97-AF65-F5344CB8AC3E}">
        <p14:creationId xmlns:p14="http://schemas.microsoft.com/office/powerpoint/2010/main" val="393190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22</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23</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24</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25</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26</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27</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28</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29</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30</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31</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32</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33</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34</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35</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12</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8543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8543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8543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8543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98543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985438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51313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0C6BE1-62DB-4CD5-BB98-486540FAB94A}" type="datetimeFigureOut">
              <a:rPr lang="en-US" smtClean="0">
                <a:solidFill>
                  <a:prstClr val="black">
                    <a:tint val="75000"/>
                  </a:prstClr>
                </a:solidFill>
              </a:rPr>
              <a:pPr/>
              <a:t>5/15/2018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2590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C6BE1-62DB-4CD5-BB98-486540FAB94A}" type="datetimeFigureOut">
              <a:rPr lang="en-US" smtClean="0">
                <a:solidFill>
                  <a:prstClr val="black">
                    <a:tint val="75000"/>
                  </a:prstClr>
                </a:solidFill>
              </a:rPr>
              <a:pPr/>
              <a:t>5/15/2018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16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dirty="0"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30480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C6BE1-62DB-4CD5-BB98-486540FAB94A}" type="datetimeFigureOut">
              <a:rPr lang="en-US" smtClean="0">
                <a:solidFill>
                  <a:prstClr val="black">
                    <a:tint val="75000"/>
                  </a:prstClr>
                </a:solidFill>
              </a:rPr>
              <a:pPr/>
              <a:t>5/15/2018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8382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C6BE1-62DB-4CD5-BB98-486540FAB94A}" type="datetimeFigureOut">
              <a:rPr lang="en-US" smtClean="0">
                <a:solidFill>
                  <a:prstClr val="black">
                    <a:tint val="75000"/>
                  </a:prstClr>
                </a:solidFill>
              </a:rPr>
              <a:pPr/>
              <a:t>5/15/2018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743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C6BE1-62DB-4CD5-BB98-486540FAB94A}" type="datetimeFigureOut">
              <a:rPr lang="en-US" smtClean="0">
                <a:solidFill>
                  <a:prstClr val="black">
                    <a:tint val="75000"/>
                  </a:prstClr>
                </a:solidFill>
              </a:rPr>
              <a:pPr/>
              <a:t>5/15/2018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3407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C6BE1-62DB-4CD5-BB98-486540FAB94A}" type="datetimeFigureOut">
              <a:rPr lang="en-US" smtClean="0">
                <a:solidFill>
                  <a:prstClr val="black">
                    <a:tint val="75000"/>
                  </a:prstClr>
                </a:solidFill>
              </a:rPr>
              <a:pPr/>
              <a:t>5/15/2018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362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C6BE1-62DB-4CD5-BB98-486540FAB94A}" type="datetimeFigureOut">
              <a:rPr lang="en-US" smtClean="0">
                <a:solidFill>
                  <a:prstClr val="black">
                    <a:tint val="75000"/>
                  </a:prstClr>
                </a:solidFill>
              </a:rPr>
              <a:pPr/>
              <a:t>5/15/2018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989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C6BE1-62DB-4CD5-BB98-486540FAB94A}" type="datetimeFigureOut">
              <a:rPr lang="en-US" smtClean="0">
                <a:solidFill>
                  <a:prstClr val="black">
                    <a:tint val="75000"/>
                  </a:prstClr>
                </a:solidFill>
              </a:rPr>
              <a:pPr/>
              <a:t>5/15/2018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2791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C6BE1-62DB-4CD5-BB98-486540FAB94A}" type="datetimeFigureOut">
              <a:rPr lang="en-US" smtClean="0">
                <a:solidFill>
                  <a:prstClr val="black">
                    <a:tint val="75000"/>
                  </a:prstClr>
                </a:solidFill>
              </a:rPr>
              <a:pPr/>
              <a:t>5/15/2018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4385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C6BE1-62DB-4CD5-BB98-486540FAB94A}" type="datetimeFigureOut">
              <a:rPr lang="en-US" smtClean="0">
                <a:solidFill>
                  <a:prstClr val="black">
                    <a:tint val="75000"/>
                  </a:prstClr>
                </a:solidFill>
              </a:rPr>
              <a:pPr/>
              <a:t>5/15/2018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526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C6BE1-62DB-4CD5-BB98-486540FAB94A}" type="datetimeFigureOut">
              <a:rPr lang="en-US" smtClean="0">
                <a:solidFill>
                  <a:prstClr val="black">
                    <a:tint val="75000"/>
                  </a:prstClr>
                </a:solidFill>
              </a:rPr>
              <a:pPr/>
              <a:t>5/15/2018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888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C6BE1-62DB-4CD5-BB98-486540FAB94A}" type="datetimeFigureOut">
              <a:rPr lang="en-US" smtClean="0">
                <a:solidFill>
                  <a:prstClr val="black">
                    <a:tint val="75000"/>
                  </a:prstClr>
                </a:solidFill>
              </a:rPr>
              <a:pPr/>
              <a:t>5/15/2018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96640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image" Target="../media/image6.jpeg"/><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www.driveinsuredtn.com/"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Vehicle Services Division</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2"/>
          </p:nvPr>
        </p:nvSpPr>
        <p:spPr/>
        <p:txBody>
          <a:bodyPr/>
          <a:lstStyle/>
          <a:p>
            <a:r>
              <a:rPr lang="en-US" dirty="0" smtClean="0">
                <a:latin typeface="Times New Roman" panose="02020603050405020304" pitchFamily="18" charset="0"/>
                <a:cs typeface="Times New Roman" panose="02020603050405020304" pitchFamily="18" charset="0"/>
              </a:rPr>
              <a:t>County Clerks </a:t>
            </a:r>
            <a:r>
              <a:rPr lang="en-US" dirty="0">
                <a:latin typeface="Times New Roman" panose="02020603050405020304" pitchFamily="18" charset="0"/>
                <a:cs typeface="Times New Roman" panose="02020603050405020304" pitchFamily="18" charset="0"/>
              </a:rPr>
              <a:t>Spring </a:t>
            </a:r>
            <a:r>
              <a:rPr lang="en-US" dirty="0" smtClean="0">
                <a:latin typeface="Times New Roman" panose="02020603050405020304" pitchFamily="18" charset="0"/>
                <a:cs typeface="Times New Roman" panose="02020603050405020304" pitchFamily="18" charset="0"/>
              </a:rPr>
              <a:t>Conference 2018</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EIVS – Percent Insured By County</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10</a:t>
            </a:fld>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0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Updates to EIVS</a:t>
            </a:r>
            <a:endParaRPr lang="en-US" dirty="0"/>
          </a:p>
        </p:txBody>
      </p:sp>
      <p:sp>
        <p:nvSpPr>
          <p:cNvPr id="4" name="Content Placeholder 3"/>
          <p:cNvSpPr>
            <a:spLocks noGrp="1"/>
          </p:cNvSpPr>
          <p:nvPr>
            <p:ph idx="1"/>
          </p:nvPr>
        </p:nvSpPr>
        <p:spPr/>
        <p:txBody>
          <a:bodyPr>
            <a:normAutofit/>
          </a:bodyPr>
          <a:lstStyle/>
          <a:p>
            <a:pPr marL="0" lvl="0" indent="0">
              <a:spcBef>
                <a:spcPts val="0"/>
              </a:spcBef>
              <a:buClr>
                <a:srgbClr val="E6D395"/>
              </a:buClr>
              <a:buNone/>
            </a:pPr>
            <a:endParaRPr lang="en-US" sz="2000" dirty="0" smtClean="0">
              <a:solidFill>
                <a:srgbClr val="0070C0"/>
              </a:solidFill>
            </a:endParaRPr>
          </a:p>
          <a:p>
            <a:pPr marL="0" lvl="0">
              <a:spcBef>
                <a:spcPts val="0"/>
              </a:spcBef>
              <a:buClr>
                <a:srgbClr val="E6D395"/>
              </a:buClr>
            </a:pPr>
            <a:endParaRPr lang="en-US" sz="2000" dirty="0">
              <a:solidFill>
                <a:prstClr val="black"/>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31396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305300" y="2286000"/>
            <a:ext cx="4572000" cy="1015663"/>
          </a:xfrm>
          <a:prstGeom prst="rect">
            <a:avLst/>
          </a:prstGeom>
          <a:noFill/>
          <a:ln>
            <a:solidFill>
              <a:srgbClr val="FF0000"/>
            </a:solidFill>
          </a:ln>
        </p:spPr>
        <p:txBody>
          <a:bodyPr wrap="square" rtlCol="0">
            <a:spAutoFit/>
          </a:bodyPr>
          <a:lstStyle/>
          <a:p>
            <a:r>
              <a:rPr lang="en-US" sz="2000" b="1" dirty="0" smtClean="0">
                <a:solidFill>
                  <a:srgbClr val="FF0000"/>
                </a:solidFill>
              </a:rPr>
              <a:t>Go to www.DriveInsuredTN.com → “Respond to Your Notice/Check Insurance Status” </a:t>
            </a:r>
            <a:endParaRPr lang="en-US" sz="2000" b="1" dirty="0">
              <a:solidFill>
                <a:srgbClr val="FF0000"/>
              </a:solidFill>
            </a:endParaRPr>
          </a:p>
        </p:txBody>
      </p:sp>
    </p:spTree>
    <p:extLst>
      <p:ext uri="{BB962C8B-B14F-4D97-AF65-F5344CB8AC3E}">
        <p14:creationId xmlns:p14="http://schemas.microsoft.com/office/powerpoint/2010/main" val="106619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VTRS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55000" lnSpcReduction="20000"/>
          </a:bodyPr>
          <a:lstStyle/>
          <a:p>
            <a:r>
              <a:rPr lang="en-US" sz="4000" dirty="0" smtClean="0"/>
              <a:t>AFTER GO-LIVE PRIORITIES</a:t>
            </a:r>
          </a:p>
          <a:p>
            <a:endParaRPr lang="en-US" sz="3300" dirty="0" smtClean="0"/>
          </a:p>
          <a:p>
            <a:r>
              <a:rPr lang="en-US" sz="3300" cap="small" dirty="0"/>
              <a:t>Tenn. Code Ann.</a:t>
            </a:r>
            <a:r>
              <a:rPr lang="en-US" sz="3300" dirty="0"/>
              <a:t> § 55-4-104(c)(2) department may issue any business that registers at least fifteen thousand (15,000) vehicles annually and is engaged in the rental of motor vehicles, trucks, and trailers for periods of thirty-one (31) days or less when the vehicle is delivered to the lessee in this state registrations that are valid for twenty-four (24) months, and expire on the last day of the last month of the registration period. </a:t>
            </a:r>
            <a:endParaRPr lang="en-US" sz="3300" dirty="0" smtClean="0"/>
          </a:p>
          <a:p>
            <a:endParaRPr lang="en-US" sz="3300" dirty="0"/>
          </a:p>
          <a:p>
            <a:r>
              <a:rPr lang="en-US" sz="3300" dirty="0" smtClean="0"/>
              <a:t>This </a:t>
            </a:r>
            <a:r>
              <a:rPr lang="en-US" sz="3300" dirty="0"/>
              <a:t>new process will allow the ability for a county to process registrations for businesses meeting certain requirements with 2 year registrations. This will double the registration fees when processing the transaction. These registrations will be flagged in VTRS for reporting purposes.</a:t>
            </a:r>
          </a:p>
          <a:p>
            <a:pPr marL="0" indent="0">
              <a:buNone/>
            </a:pPr>
            <a:endParaRPr lang="en-US" sz="3300" dirty="0"/>
          </a:p>
          <a:p>
            <a:r>
              <a:rPr lang="en-US" sz="3300" dirty="0"/>
              <a:t>The yearly registration decal will populate a 24 month expiration date. To participate in the 24 month registration process the business must receive approval from the department. </a:t>
            </a:r>
          </a:p>
          <a:p>
            <a:pPr marL="0" indent="0">
              <a:buNone/>
            </a:pPr>
            <a:r>
              <a:rPr lang="en-US" sz="4000" dirty="0"/>
              <a:t> </a:t>
            </a:r>
          </a:p>
          <a:p>
            <a:pPr marL="0" indent="0">
              <a:buNone/>
            </a:pPr>
            <a:endParaRPr lang="en-US" sz="4000" dirty="0" smtClean="0"/>
          </a:p>
          <a:p>
            <a:pPr lvl="1"/>
            <a:endParaRPr lang="en-US"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12</a:t>
            </a:fld>
            <a:endParaRPr lang="en-US" dirty="0"/>
          </a:p>
        </p:txBody>
      </p:sp>
    </p:spTree>
    <p:extLst>
      <p:ext uri="{BB962C8B-B14F-4D97-AF65-F5344CB8AC3E}">
        <p14:creationId xmlns:p14="http://schemas.microsoft.com/office/powerpoint/2010/main" val="1336316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LEGISLATION</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lvl="1"/>
            <a:endParaRPr lang="en-US" dirty="0" smtClean="0"/>
          </a:p>
          <a:p>
            <a:pPr marL="457200" lvl="1" indent="0">
              <a:buNone/>
            </a:pPr>
            <a:endParaRPr lang="en-US" dirty="0"/>
          </a:p>
          <a:p>
            <a:pPr marL="457200" lvl="1" indent="0">
              <a:buNone/>
            </a:pPr>
            <a:endParaRPr lang="en-US" dirty="0" smtClean="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solidFill>
                  <a:srgbClr val="1B365D"/>
                </a:solidFill>
              </a:rPr>
              <a:pPr/>
              <a:t>13</a:t>
            </a:fld>
            <a:endParaRPr lang="en-US" dirty="0">
              <a:solidFill>
                <a:srgbClr val="1B365D"/>
              </a:solidFill>
            </a:endParaRPr>
          </a:p>
        </p:txBody>
      </p:sp>
      <p:sp>
        <p:nvSpPr>
          <p:cNvPr id="3" name="TextBox 2"/>
          <p:cNvSpPr txBox="1"/>
          <p:nvPr/>
        </p:nvSpPr>
        <p:spPr>
          <a:xfrm>
            <a:off x="228600" y="1143000"/>
            <a:ext cx="8686800" cy="5539978"/>
          </a:xfrm>
          <a:prstGeom prst="rect">
            <a:avLst/>
          </a:prstGeom>
          <a:noFill/>
        </p:spPr>
        <p:txBody>
          <a:bodyPr wrap="square" rtlCol="0">
            <a:spAutoFit/>
          </a:bodyPr>
          <a:lstStyle/>
          <a:p>
            <a:r>
              <a:rPr lang="en-US" b="1" dirty="0" smtClean="0">
                <a:solidFill>
                  <a:srgbClr val="FF0000"/>
                </a:solidFill>
              </a:rPr>
              <a:t>VS is in the process of developing </a:t>
            </a:r>
            <a:r>
              <a:rPr lang="en-US" b="1" dirty="0">
                <a:solidFill>
                  <a:srgbClr val="FF0000"/>
                </a:solidFill>
              </a:rPr>
              <a:t>procedures and making necessary system changes, updating website, materials, forms, guides </a:t>
            </a:r>
            <a:r>
              <a:rPr lang="en-US" b="1" dirty="0" smtClean="0">
                <a:solidFill>
                  <a:srgbClr val="FF0000"/>
                </a:solidFill>
              </a:rPr>
              <a:t>etc. </a:t>
            </a:r>
            <a:r>
              <a:rPr lang="en-US" b="1" dirty="0">
                <a:solidFill>
                  <a:srgbClr val="FF0000"/>
                </a:solidFill>
              </a:rPr>
              <a:t>with applicable changes based the following public chapters that have recently been added with regards to </a:t>
            </a:r>
            <a:r>
              <a:rPr lang="en-US" b="1" dirty="0" smtClean="0">
                <a:solidFill>
                  <a:srgbClr val="FF0000"/>
                </a:solidFill>
              </a:rPr>
              <a:t>T&amp;R.</a:t>
            </a:r>
          </a:p>
          <a:p>
            <a:endParaRPr lang="en-US" b="1" dirty="0">
              <a:solidFill>
                <a:srgbClr val="FF0000"/>
              </a:solidFill>
            </a:endParaRPr>
          </a:p>
          <a:p>
            <a:r>
              <a:rPr lang="en-US" sz="2800" b="1" dirty="0" smtClean="0">
                <a:solidFill>
                  <a:srgbClr val="FF0000"/>
                </a:solidFill>
              </a:rPr>
              <a:t>DOR Official Legislative Summaries will be released soon!</a:t>
            </a:r>
            <a:endParaRPr lang="en-US" sz="2800" b="1" dirty="0">
              <a:solidFill>
                <a:srgbClr val="FF0000"/>
              </a:solidFill>
            </a:endParaRPr>
          </a:p>
          <a:p>
            <a:endParaRPr lang="en-US" dirty="0">
              <a:solidFill>
                <a:prstClr val="black"/>
              </a:solidFill>
            </a:endParaRPr>
          </a:p>
          <a:p>
            <a:r>
              <a:rPr lang="en-US" sz="3200" b="1" dirty="0" smtClean="0">
                <a:solidFill>
                  <a:prstClr val="black"/>
                </a:solidFill>
              </a:rPr>
              <a:t>PC 606 </a:t>
            </a:r>
            <a:r>
              <a:rPr lang="en-US" sz="2800" dirty="0">
                <a:solidFill>
                  <a:prstClr val="black"/>
                </a:solidFill>
              </a:rPr>
              <a:t>– Allows registrant to display proof of registration on a mobile </a:t>
            </a:r>
            <a:r>
              <a:rPr lang="en-US" sz="2800" dirty="0" smtClean="0">
                <a:solidFill>
                  <a:prstClr val="black"/>
                </a:solidFill>
              </a:rPr>
              <a:t>device</a:t>
            </a:r>
          </a:p>
          <a:p>
            <a:endParaRPr lang="en-US" sz="2800" dirty="0">
              <a:solidFill>
                <a:prstClr val="black"/>
              </a:solidFill>
            </a:endParaRPr>
          </a:p>
          <a:p>
            <a:r>
              <a:rPr lang="en-US" sz="3200" b="1" dirty="0" smtClean="0">
                <a:solidFill>
                  <a:prstClr val="black"/>
                </a:solidFill>
              </a:rPr>
              <a:t>PC 735 </a:t>
            </a:r>
            <a:r>
              <a:rPr lang="en-US" sz="2800" dirty="0">
                <a:solidFill>
                  <a:prstClr val="black"/>
                </a:solidFill>
              </a:rPr>
              <a:t>- Authorizes an owner or lessee of a motor vehicle who is deaf or hard of hearing to request that the department of safety include such designation in </a:t>
            </a:r>
            <a:r>
              <a:rPr lang="en-US" sz="2800" dirty="0" smtClean="0">
                <a:solidFill>
                  <a:prstClr val="black"/>
                </a:solidFill>
              </a:rPr>
              <a:t>VTRS</a:t>
            </a:r>
          </a:p>
          <a:p>
            <a:endParaRPr lang="en-US" sz="2400" dirty="0">
              <a:solidFill>
                <a:prstClr val="black"/>
              </a:solidFill>
            </a:endParaRP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542181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LEGISLATION</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lvl="1"/>
            <a:endParaRPr lang="en-US" dirty="0" smtClean="0"/>
          </a:p>
          <a:p>
            <a:pPr marL="457200" lvl="1" indent="0">
              <a:buNone/>
            </a:pPr>
            <a:endParaRPr lang="en-US" dirty="0"/>
          </a:p>
          <a:p>
            <a:pPr marL="457200" lvl="1" indent="0">
              <a:buNone/>
            </a:pPr>
            <a:endParaRPr lang="en-US" dirty="0" smtClean="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solidFill>
                  <a:srgbClr val="1B365D"/>
                </a:solidFill>
              </a:rPr>
              <a:pPr/>
              <a:t>14</a:t>
            </a:fld>
            <a:endParaRPr lang="en-US" dirty="0">
              <a:solidFill>
                <a:srgbClr val="1B365D"/>
              </a:solidFill>
            </a:endParaRPr>
          </a:p>
        </p:txBody>
      </p:sp>
      <p:sp>
        <p:nvSpPr>
          <p:cNvPr id="3" name="TextBox 2"/>
          <p:cNvSpPr txBox="1"/>
          <p:nvPr/>
        </p:nvSpPr>
        <p:spPr>
          <a:xfrm>
            <a:off x="228600" y="1295400"/>
            <a:ext cx="8534400" cy="5632311"/>
          </a:xfrm>
          <a:prstGeom prst="rect">
            <a:avLst/>
          </a:prstGeom>
          <a:noFill/>
        </p:spPr>
        <p:txBody>
          <a:bodyPr wrap="square" rtlCol="0">
            <a:spAutoFit/>
          </a:bodyPr>
          <a:lstStyle/>
          <a:p>
            <a:r>
              <a:rPr lang="en-US" sz="3200" b="1" dirty="0" smtClean="0">
                <a:solidFill>
                  <a:prstClr val="black"/>
                </a:solidFill>
              </a:rPr>
              <a:t>SB 1474 </a:t>
            </a:r>
            <a:r>
              <a:rPr lang="en-US" sz="2800" dirty="0">
                <a:solidFill>
                  <a:prstClr val="black"/>
                </a:solidFill>
              </a:rPr>
              <a:t>(passed, no PC yet) - Creates a "5th Special Forces Group (Airborne)" military license plate for issuance to current or former members of the unit and spouses or children of such </a:t>
            </a:r>
            <a:r>
              <a:rPr lang="en-US" sz="2800" dirty="0" smtClean="0">
                <a:solidFill>
                  <a:prstClr val="black"/>
                </a:solidFill>
              </a:rPr>
              <a:t>members</a:t>
            </a:r>
          </a:p>
          <a:p>
            <a:endParaRPr lang="en-US" sz="2800" dirty="0">
              <a:solidFill>
                <a:prstClr val="black"/>
              </a:solidFill>
            </a:endParaRPr>
          </a:p>
          <a:p>
            <a:r>
              <a:rPr lang="en-US" sz="3200" b="1" dirty="0" smtClean="0">
                <a:solidFill>
                  <a:prstClr val="black"/>
                </a:solidFill>
              </a:rPr>
              <a:t>PC 359 </a:t>
            </a:r>
            <a:r>
              <a:rPr lang="en-US" sz="2800" dirty="0">
                <a:solidFill>
                  <a:prstClr val="black"/>
                </a:solidFill>
              </a:rPr>
              <a:t>- Removes the prohibition on the re-issuance of a plate that has been deemed obsolete, or the issuance of a plate substantially similar in appearance or content, for a period of three years beginning on the date the plate was deemed obsolete and invalid</a:t>
            </a: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619150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LEGISLATION</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lvl="1"/>
            <a:endParaRPr lang="en-US" dirty="0" smtClean="0"/>
          </a:p>
          <a:p>
            <a:pPr marL="457200" lvl="1" indent="0">
              <a:buNone/>
            </a:pPr>
            <a:endParaRPr lang="en-US" dirty="0"/>
          </a:p>
          <a:p>
            <a:pPr marL="457200" lvl="1" indent="0">
              <a:buNone/>
            </a:pPr>
            <a:endParaRPr lang="en-US" dirty="0" smtClean="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solidFill>
                  <a:srgbClr val="1B365D"/>
                </a:solidFill>
              </a:rPr>
              <a:pPr/>
              <a:t>15</a:t>
            </a:fld>
            <a:endParaRPr lang="en-US" dirty="0">
              <a:solidFill>
                <a:srgbClr val="1B365D"/>
              </a:solidFill>
            </a:endParaRPr>
          </a:p>
        </p:txBody>
      </p:sp>
      <p:sp>
        <p:nvSpPr>
          <p:cNvPr id="3" name="TextBox 2"/>
          <p:cNvSpPr txBox="1"/>
          <p:nvPr/>
        </p:nvSpPr>
        <p:spPr>
          <a:xfrm>
            <a:off x="228600" y="1066800"/>
            <a:ext cx="8686800" cy="5601533"/>
          </a:xfrm>
          <a:prstGeom prst="rect">
            <a:avLst/>
          </a:prstGeom>
          <a:noFill/>
        </p:spPr>
        <p:txBody>
          <a:bodyPr wrap="square" rtlCol="0">
            <a:spAutoFit/>
          </a:bodyPr>
          <a:lstStyle/>
          <a:p>
            <a:r>
              <a:rPr lang="en-US" sz="3200" b="1" dirty="0" smtClean="0">
                <a:solidFill>
                  <a:prstClr val="black"/>
                </a:solidFill>
              </a:rPr>
              <a:t>PC 541 </a:t>
            </a:r>
            <a:r>
              <a:rPr lang="en-US" sz="2800" dirty="0">
                <a:solidFill>
                  <a:prstClr val="black"/>
                </a:solidFill>
              </a:rPr>
              <a:t>- Creates exemptions from sales tax, registration fee, and motor vehicle privilege tax, for any motor vehicle sold to a veteran or service member who has a service-connected disability and who is eligible for a United States department of veterans affairs automobile grant under the Disabled Veterans' and Servicemen's Automobile Assistance Act of </a:t>
            </a:r>
            <a:r>
              <a:rPr lang="en-US" sz="2800" dirty="0" smtClean="0">
                <a:solidFill>
                  <a:prstClr val="black"/>
                </a:solidFill>
              </a:rPr>
              <a:t>1970</a:t>
            </a:r>
          </a:p>
          <a:p>
            <a:endParaRPr lang="en-US" sz="2800" dirty="0">
              <a:solidFill>
                <a:prstClr val="black"/>
              </a:solidFill>
            </a:endParaRPr>
          </a:p>
          <a:p>
            <a:r>
              <a:rPr lang="en-US" sz="3200" b="1" dirty="0" smtClean="0">
                <a:solidFill>
                  <a:prstClr val="black"/>
                </a:solidFill>
              </a:rPr>
              <a:t>SB 1479 </a:t>
            </a:r>
            <a:r>
              <a:rPr lang="en-US" sz="2800" dirty="0">
                <a:solidFill>
                  <a:prstClr val="black"/>
                </a:solidFill>
              </a:rPr>
              <a:t>(passed, no PC yet) - Authorizes issuance of government service license plates for vehicles leased by governmental </a:t>
            </a:r>
            <a:r>
              <a:rPr lang="en-US" sz="2800" dirty="0" smtClean="0">
                <a:solidFill>
                  <a:prstClr val="black"/>
                </a:solidFill>
              </a:rPr>
              <a:t>entities</a:t>
            </a:r>
          </a:p>
          <a:p>
            <a:endParaRPr lang="en-US" sz="24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197980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LEGISLATION</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lvl="1"/>
            <a:endParaRPr lang="en-US" dirty="0" smtClean="0"/>
          </a:p>
          <a:p>
            <a:pPr marL="457200" lvl="1" indent="0">
              <a:buNone/>
            </a:pPr>
            <a:endParaRPr lang="en-US" dirty="0"/>
          </a:p>
          <a:p>
            <a:pPr marL="457200" lvl="1" indent="0">
              <a:buNone/>
            </a:pPr>
            <a:endParaRPr lang="en-US" dirty="0" smtClean="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solidFill>
                  <a:srgbClr val="1B365D"/>
                </a:solidFill>
              </a:rPr>
              <a:pPr/>
              <a:t>16</a:t>
            </a:fld>
            <a:endParaRPr lang="en-US" dirty="0">
              <a:solidFill>
                <a:srgbClr val="1B365D"/>
              </a:solidFill>
            </a:endParaRPr>
          </a:p>
        </p:txBody>
      </p:sp>
      <p:sp>
        <p:nvSpPr>
          <p:cNvPr id="3" name="TextBox 2"/>
          <p:cNvSpPr txBox="1"/>
          <p:nvPr/>
        </p:nvSpPr>
        <p:spPr>
          <a:xfrm>
            <a:off x="152400" y="990600"/>
            <a:ext cx="8686800" cy="5909310"/>
          </a:xfrm>
          <a:prstGeom prst="rect">
            <a:avLst/>
          </a:prstGeom>
          <a:noFill/>
        </p:spPr>
        <p:txBody>
          <a:bodyPr wrap="square" rtlCol="0">
            <a:spAutoFit/>
          </a:bodyPr>
          <a:lstStyle/>
          <a:p>
            <a:r>
              <a:rPr lang="en-US" sz="2800" b="1" dirty="0">
                <a:solidFill>
                  <a:prstClr val="black"/>
                </a:solidFill>
              </a:rPr>
              <a:t>PC 585 </a:t>
            </a:r>
            <a:r>
              <a:rPr lang="en-US" sz="2800" dirty="0">
                <a:solidFill>
                  <a:prstClr val="black"/>
                </a:solidFill>
              </a:rPr>
              <a:t>- Broadens the definitions of "all-terrain vehicle" and "Class 1 off-highway vehicle" to include vehicles </a:t>
            </a:r>
            <a:r>
              <a:rPr lang="en-US" sz="2800" dirty="0" smtClean="0">
                <a:solidFill>
                  <a:prstClr val="black"/>
                </a:solidFill>
              </a:rPr>
              <a:t>&lt;2,500 </a:t>
            </a:r>
            <a:r>
              <a:rPr lang="en-US" sz="2800" dirty="0">
                <a:solidFill>
                  <a:prstClr val="black"/>
                </a:solidFill>
              </a:rPr>
              <a:t>pounds, </a:t>
            </a:r>
            <a:r>
              <a:rPr lang="en-US" sz="2800" dirty="0" smtClean="0">
                <a:solidFill>
                  <a:prstClr val="black"/>
                </a:solidFill>
              </a:rPr>
              <a:t>and </a:t>
            </a:r>
            <a:r>
              <a:rPr lang="en-US" sz="2800" dirty="0">
                <a:solidFill>
                  <a:prstClr val="black"/>
                </a:solidFill>
              </a:rPr>
              <a:t>increases width from 64” to 80</a:t>
            </a:r>
            <a:r>
              <a:rPr lang="en-US" sz="2800" dirty="0" smtClean="0">
                <a:solidFill>
                  <a:prstClr val="black"/>
                </a:solidFill>
              </a:rPr>
              <a:t>”</a:t>
            </a:r>
          </a:p>
          <a:p>
            <a:endParaRPr lang="en-US" sz="2800" dirty="0">
              <a:solidFill>
                <a:prstClr val="black"/>
              </a:solidFill>
            </a:endParaRPr>
          </a:p>
          <a:p>
            <a:r>
              <a:rPr lang="en-US" sz="2800" b="1" dirty="0">
                <a:solidFill>
                  <a:prstClr val="black"/>
                </a:solidFill>
              </a:rPr>
              <a:t>PC 691 </a:t>
            </a:r>
            <a:r>
              <a:rPr lang="en-US" sz="2800" dirty="0">
                <a:solidFill>
                  <a:prstClr val="black"/>
                </a:solidFill>
              </a:rPr>
              <a:t>–  Authorizes surviving spouses of deceased national guard members to apply for issuance of national guard license plate </a:t>
            </a:r>
          </a:p>
          <a:p>
            <a:endParaRPr lang="en-US" sz="2800" dirty="0" smtClean="0">
              <a:solidFill>
                <a:prstClr val="black"/>
              </a:solidFill>
            </a:endParaRPr>
          </a:p>
          <a:p>
            <a:r>
              <a:rPr lang="en-US" sz="2800" b="1" dirty="0">
                <a:solidFill>
                  <a:prstClr val="black"/>
                </a:solidFill>
              </a:rPr>
              <a:t>SB 0270 </a:t>
            </a:r>
            <a:r>
              <a:rPr lang="en-US" sz="2800" dirty="0">
                <a:solidFill>
                  <a:prstClr val="black"/>
                </a:solidFill>
              </a:rPr>
              <a:t>(passed, no PC yet) - Exempts active, volunteer firefighters and rescue squad members from payment of the regular registration fee at the time of renewal for any license plate</a:t>
            </a:r>
          </a:p>
          <a:p>
            <a:endParaRPr lang="en-US" sz="24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527325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LEGISLATION</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solidFill>
                  <a:srgbClr val="1B365D"/>
                </a:solidFill>
              </a:rPr>
              <a:pPr/>
              <a:t>17</a:t>
            </a:fld>
            <a:endParaRPr lang="en-US" dirty="0">
              <a:solidFill>
                <a:srgbClr val="1B365D"/>
              </a:solidFill>
            </a:endParaRPr>
          </a:p>
        </p:txBody>
      </p:sp>
      <p:sp>
        <p:nvSpPr>
          <p:cNvPr id="8" name="TextBox 7"/>
          <p:cNvSpPr txBox="1"/>
          <p:nvPr/>
        </p:nvSpPr>
        <p:spPr>
          <a:xfrm>
            <a:off x="228600" y="1209675"/>
            <a:ext cx="6477000" cy="523220"/>
          </a:xfrm>
          <a:prstGeom prst="rect">
            <a:avLst/>
          </a:prstGeom>
          <a:noFill/>
        </p:spPr>
        <p:txBody>
          <a:bodyPr wrap="square" rtlCol="0">
            <a:spAutoFit/>
          </a:bodyPr>
          <a:lstStyle/>
          <a:p>
            <a:r>
              <a:rPr lang="en-US" sz="2800" b="1" dirty="0">
                <a:solidFill>
                  <a:prstClr val="black"/>
                </a:solidFill>
              </a:rPr>
              <a:t>SB 2693 </a:t>
            </a:r>
            <a:r>
              <a:rPr lang="en-US" sz="2400" dirty="0">
                <a:solidFill>
                  <a:prstClr val="black"/>
                </a:solidFill>
              </a:rPr>
              <a:t>(passed, no PC yet) </a:t>
            </a:r>
            <a:r>
              <a:rPr lang="en-US" sz="2400" b="1" dirty="0">
                <a:solidFill>
                  <a:prstClr val="black"/>
                </a:solidFill>
              </a:rPr>
              <a:t>“Omnibus bill”</a:t>
            </a:r>
          </a:p>
        </p:txBody>
      </p:sp>
      <p:sp>
        <p:nvSpPr>
          <p:cNvPr id="9" name="TextBox 8"/>
          <p:cNvSpPr txBox="1"/>
          <p:nvPr/>
        </p:nvSpPr>
        <p:spPr>
          <a:xfrm>
            <a:off x="381000" y="1828800"/>
            <a:ext cx="8382000" cy="3754874"/>
          </a:xfrm>
          <a:prstGeom prst="rect">
            <a:avLst/>
          </a:prstGeom>
          <a:noFill/>
        </p:spPr>
        <p:txBody>
          <a:bodyPr wrap="square" numCol="2" rtlCol="0">
            <a:spAutoFit/>
          </a:bodyPr>
          <a:lstStyle/>
          <a:p>
            <a:r>
              <a:rPr lang="en-US" sz="2000" b="1" dirty="0">
                <a:solidFill>
                  <a:prstClr val="black"/>
                </a:solidFill>
              </a:rPr>
              <a:t>Authorizes new specialty plates </a:t>
            </a:r>
          </a:p>
          <a:p>
            <a:pPr marL="342900" indent="-342900">
              <a:buFont typeface="Arial" panose="020B0604020202020204" pitchFamily="34" charset="0"/>
              <a:buChar char="•"/>
            </a:pPr>
            <a:r>
              <a:rPr lang="en-US" sz="2400" dirty="0">
                <a:solidFill>
                  <a:prstClr val="black"/>
                </a:solidFill>
              </a:rPr>
              <a:t>North Carolina State University</a:t>
            </a:r>
          </a:p>
          <a:p>
            <a:pPr marL="342900" indent="-342900">
              <a:buFont typeface="Arial" panose="020B0604020202020204" pitchFamily="34" charset="0"/>
              <a:buChar char="•"/>
            </a:pPr>
            <a:r>
              <a:rPr lang="en-US" sz="2400" dirty="0" err="1">
                <a:solidFill>
                  <a:prstClr val="black"/>
                </a:solidFill>
              </a:rPr>
              <a:t>Rakkasans</a:t>
            </a:r>
            <a:endParaRPr lang="en-US" sz="2400" dirty="0">
              <a:solidFill>
                <a:prstClr val="black"/>
              </a:solidFill>
            </a:endParaRPr>
          </a:p>
          <a:p>
            <a:pPr marL="342900" indent="-342900">
              <a:buFont typeface="Arial" panose="020B0604020202020204" pitchFamily="34" charset="0"/>
              <a:buChar char="•"/>
            </a:pPr>
            <a:r>
              <a:rPr lang="en-US" sz="2400" dirty="0">
                <a:solidFill>
                  <a:prstClr val="black"/>
                </a:solidFill>
              </a:rPr>
              <a:t>Mountain Tough</a:t>
            </a:r>
          </a:p>
          <a:p>
            <a:pPr marL="342900" indent="-342900">
              <a:buFont typeface="Arial" panose="020B0604020202020204" pitchFamily="34" charset="0"/>
              <a:buChar char="•"/>
            </a:pPr>
            <a:r>
              <a:rPr lang="en-US" sz="2400" dirty="0">
                <a:solidFill>
                  <a:prstClr val="black"/>
                </a:solidFill>
              </a:rPr>
              <a:t>Historic Maury</a:t>
            </a:r>
          </a:p>
          <a:p>
            <a:pPr marL="285750" indent="-285750">
              <a:buFont typeface="Arial" panose="020B0604020202020204" pitchFamily="34" charset="0"/>
              <a:buChar char="•"/>
            </a:pPr>
            <a:r>
              <a:rPr lang="en-US" sz="2400" dirty="0" smtClean="0">
                <a:solidFill>
                  <a:prstClr val="black"/>
                </a:solidFill>
              </a:rPr>
              <a:t>Boone </a:t>
            </a:r>
            <a:r>
              <a:rPr lang="en-US" sz="2400" dirty="0">
                <a:solidFill>
                  <a:prstClr val="black"/>
                </a:solidFill>
              </a:rPr>
              <a:t>Lake Association</a:t>
            </a:r>
          </a:p>
          <a:p>
            <a:pPr marL="285750" indent="-285750">
              <a:buFont typeface="Arial" panose="020B0604020202020204" pitchFamily="34" charset="0"/>
              <a:buChar char="•"/>
            </a:pPr>
            <a:r>
              <a:rPr lang="en-US" sz="2400" dirty="0" smtClean="0">
                <a:solidFill>
                  <a:prstClr val="black"/>
                </a:solidFill>
              </a:rPr>
              <a:t>Suicide </a:t>
            </a:r>
            <a:r>
              <a:rPr lang="en-US" sz="2400" dirty="0">
                <a:solidFill>
                  <a:prstClr val="black"/>
                </a:solidFill>
              </a:rPr>
              <a:t>Prevention</a:t>
            </a:r>
          </a:p>
          <a:p>
            <a:pPr marL="285750" indent="-285750">
              <a:buFont typeface="Arial" panose="020B0604020202020204" pitchFamily="34" charset="0"/>
              <a:buChar char="•"/>
            </a:pPr>
            <a:r>
              <a:rPr lang="en-US" sz="2400" dirty="0" smtClean="0">
                <a:solidFill>
                  <a:prstClr val="black"/>
                </a:solidFill>
              </a:rPr>
              <a:t>Domestic </a:t>
            </a:r>
            <a:r>
              <a:rPr lang="en-US" sz="2400" dirty="0">
                <a:solidFill>
                  <a:prstClr val="black"/>
                </a:solidFill>
              </a:rPr>
              <a:t>Violence and Sexual Assault Awareness </a:t>
            </a:r>
          </a:p>
          <a:p>
            <a:pPr marL="285750" indent="-285750">
              <a:buFont typeface="Arial" panose="020B0604020202020204" pitchFamily="34" charset="0"/>
              <a:buChar char="•"/>
            </a:pPr>
            <a:r>
              <a:rPr lang="en-US" sz="2400" dirty="0" smtClean="0">
                <a:solidFill>
                  <a:prstClr val="black"/>
                </a:solidFill>
              </a:rPr>
              <a:t>Lung </a:t>
            </a:r>
            <a:r>
              <a:rPr lang="en-US" sz="2400" dirty="0">
                <a:solidFill>
                  <a:prstClr val="black"/>
                </a:solidFill>
              </a:rPr>
              <a:t>Cancer Awareness</a:t>
            </a:r>
          </a:p>
          <a:p>
            <a:pPr marL="285750" indent="-285750">
              <a:buFont typeface="Arial" panose="020B0604020202020204" pitchFamily="34" charset="0"/>
              <a:buChar char="•"/>
            </a:pPr>
            <a:r>
              <a:rPr lang="en-US" sz="2400" dirty="0" smtClean="0">
                <a:solidFill>
                  <a:prstClr val="black"/>
                </a:solidFill>
              </a:rPr>
              <a:t>Methodist </a:t>
            </a:r>
            <a:r>
              <a:rPr lang="en-US" sz="2400" dirty="0">
                <a:solidFill>
                  <a:prstClr val="black"/>
                </a:solidFill>
              </a:rPr>
              <a:t>Le Bonheur Healthcare</a:t>
            </a:r>
          </a:p>
          <a:p>
            <a:pPr marL="285750" indent="-285750">
              <a:buFont typeface="Arial" panose="020B0604020202020204" pitchFamily="34" charset="0"/>
              <a:buChar char="•"/>
            </a:pPr>
            <a:r>
              <a:rPr lang="en-US" sz="2400" dirty="0" smtClean="0">
                <a:solidFill>
                  <a:prstClr val="black"/>
                </a:solidFill>
              </a:rPr>
              <a:t>Cumberland </a:t>
            </a:r>
            <a:r>
              <a:rPr lang="en-US" sz="2400" dirty="0">
                <a:solidFill>
                  <a:prstClr val="black"/>
                </a:solidFill>
              </a:rPr>
              <a:t>University</a:t>
            </a:r>
          </a:p>
          <a:p>
            <a:pPr marL="285750" indent="-285750">
              <a:buFont typeface="Arial" panose="020B0604020202020204" pitchFamily="34" charset="0"/>
              <a:buChar char="•"/>
            </a:pPr>
            <a:r>
              <a:rPr lang="en-US" sz="2400" dirty="0" smtClean="0">
                <a:solidFill>
                  <a:prstClr val="black"/>
                </a:solidFill>
              </a:rPr>
              <a:t>Paratrooper </a:t>
            </a:r>
            <a:endParaRPr lang="en-US" sz="2400" dirty="0">
              <a:solidFill>
                <a:prstClr val="black"/>
              </a:solidFill>
            </a:endParaRPr>
          </a:p>
          <a:p>
            <a:pPr marL="285750" indent="-285750">
              <a:buFont typeface="Arial" panose="020B0604020202020204" pitchFamily="34" charset="0"/>
              <a:buChar char="•"/>
            </a:pPr>
            <a:r>
              <a:rPr lang="en-US" sz="2400" dirty="0" smtClean="0">
                <a:solidFill>
                  <a:prstClr val="black"/>
                </a:solidFill>
              </a:rPr>
              <a:t>Stand </a:t>
            </a:r>
            <a:r>
              <a:rPr lang="en-US" sz="2400" dirty="0">
                <a:solidFill>
                  <a:prstClr val="black"/>
                </a:solidFill>
              </a:rPr>
              <a:t>with Israel</a:t>
            </a:r>
          </a:p>
          <a:p>
            <a:pPr marL="285750" indent="-285750">
              <a:buFont typeface="Arial" panose="020B0604020202020204" pitchFamily="34" charset="0"/>
              <a:buChar char="•"/>
            </a:pPr>
            <a:r>
              <a:rPr lang="en-US" sz="2400" dirty="0" smtClean="0">
                <a:solidFill>
                  <a:prstClr val="black"/>
                </a:solidFill>
              </a:rPr>
              <a:t>University </a:t>
            </a:r>
            <a:r>
              <a:rPr lang="en-US" sz="2400" dirty="0">
                <a:solidFill>
                  <a:prstClr val="black"/>
                </a:solidFill>
              </a:rPr>
              <a:t>of South Carolina </a:t>
            </a:r>
          </a:p>
          <a:p>
            <a:pPr marL="285750" indent="-285750">
              <a:buFont typeface="Arial" panose="020B0604020202020204" pitchFamily="34" charset="0"/>
              <a:buChar char="•"/>
            </a:pPr>
            <a:r>
              <a:rPr lang="en-US" sz="2400" dirty="0" smtClean="0">
                <a:solidFill>
                  <a:prstClr val="black"/>
                </a:solidFill>
              </a:rPr>
              <a:t>Kiwanis </a:t>
            </a:r>
            <a:r>
              <a:rPr lang="en-US" sz="2400" dirty="0">
                <a:solidFill>
                  <a:prstClr val="black"/>
                </a:solidFill>
              </a:rPr>
              <a:t>International </a:t>
            </a:r>
          </a:p>
          <a:p>
            <a:pPr marL="285750" indent="-285750">
              <a:buFont typeface="Arial" panose="020B0604020202020204" pitchFamily="34" charset="0"/>
              <a:buChar char="•"/>
            </a:pPr>
            <a:r>
              <a:rPr lang="en-US" sz="2400" dirty="0" smtClean="0">
                <a:solidFill>
                  <a:prstClr val="black"/>
                </a:solidFill>
              </a:rPr>
              <a:t>TN </a:t>
            </a:r>
            <a:r>
              <a:rPr lang="en-US" sz="2400" dirty="0">
                <a:solidFill>
                  <a:prstClr val="black"/>
                </a:solidFill>
              </a:rPr>
              <a:t>Back the Blue </a:t>
            </a:r>
          </a:p>
          <a:p>
            <a:pPr marL="285750" indent="-285750">
              <a:buFont typeface="Arial" panose="020B0604020202020204" pitchFamily="34" charset="0"/>
              <a:buChar char="•"/>
            </a:pPr>
            <a:r>
              <a:rPr lang="en-US" sz="2400" dirty="0" smtClean="0">
                <a:solidFill>
                  <a:prstClr val="black"/>
                </a:solidFill>
              </a:rPr>
              <a:t>Down </a:t>
            </a:r>
            <a:r>
              <a:rPr lang="en-US" sz="2400" dirty="0">
                <a:solidFill>
                  <a:prstClr val="black"/>
                </a:solidFill>
              </a:rPr>
              <a:t>Syndrome Awareness</a:t>
            </a:r>
          </a:p>
        </p:txBody>
      </p:sp>
    </p:spTree>
    <p:extLst>
      <p:ext uri="{BB962C8B-B14F-4D97-AF65-F5344CB8AC3E}">
        <p14:creationId xmlns:p14="http://schemas.microsoft.com/office/powerpoint/2010/main" val="1424092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LEGISLATION</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lvl="1"/>
            <a:endParaRPr lang="en-US" dirty="0" smtClean="0"/>
          </a:p>
          <a:p>
            <a:pPr marL="457200" lvl="1" indent="0">
              <a:buNone/>
            </a:pPr>
            <a:endParaRPr lang="en-US" dirty="0"/>
          </a:p>
          <a:p>
            <a:pPr marL="457200" lvl="1" indent="0">
              <a:buNone/>
            </a:pPr>
            <a:endParaRPr lang="en-US" dirty="0" smtClean="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solidFill>
                  <a:srgbClr val="1B365D"/>
                </a:solidFill>
              </a:rPr>
              <a:pPr/>
              <a:t>18</a:t>
            </a:fld>
            <a:endParaRPr lang="en-US" dirty="0">
              <a:solidFill>
                <a:srgbClr val="1B365D"/>
              </a:solidFill>
            </a:endParaRPr>
          </a:p>
        </p:txBody>
      </p:sp>
      <p:sp>
        <p:nvSpPr>
          <p:cNvPr id="3" name="TextBox 2"/>
          <p:cNvSpPr txBox="1"/>
          <p:nvPr/>
        </p:nvSpPr>
        <p:spPr>
          <a:xfrm>
            <a:off x="228600" y="1295400"/>
            <a:ext cx="8534400" cy="4678204"/>
          </a:xfrm>
          <a:prstGeom prst="rect">
            <a:avLst/>
          </a:prstGeom>
          <a:noFill/>
        </p:spPr>
        <p:txBody>
          <a:bodyPr wrap="square" rtlCol="0">
            <a:spAutoFit/>
          </a:bodyPr>
          <a:lstStyle/>
          <a:p>
            <a:r>
              <a:rPr lang="en-US" sz="1600" b="1" dirty="0" smtClean="0">
                <a:solidFill>
                  <a:prstClr val="black"/>
                </a:solidFill>
              </a:rPr>
              <a:t>Omnibus Bill. Cont’d</a:t>
            </a:r>
            <a:r>
              <a:rPr lang="en-US" sz="1600" b="1" dirty="0">
                <a:solidFill>
                  <a:prstClr val="black"/>
                </a:solidFill>
              </a:rPr>
              <a:t>	</a:t>
            </a:r>
            <a:endParaRPr lang="en-US" sz="1600" b="1" dirty="0" smtClean="0">
              <a:solidFill>
                <a:prstClr val="black"/>
              </a:solidFill>
            </a:endParaRPr>
          </a:p>
          <a:p>
            <a:endParaRPr lang="en-US" sz="1600" dirty="0">
              <a:solidFill>
                <a:prstClr val="black"/>
              </a:solidFill>
            </a:endParaRPr>
          </a:p>
          <a:p>
            <a:pPr marL="285750" indent="-285750">
              <a:buFont typeface="Arial" panose="020B0604020202020204" pitchFamily="34" charset="0"/>
              <a:buChar char="•"/>
            </a:pPr>
            <a:r>
              <a:rPr lang="en-US" dirty="0" smtClean="0">
                <a:solidFill>
                  <a:prstClr val="black"/>
                </a:solidFill>
              </a:rPr>
              <a:t>Changes </a:t>
            </a:r>
            <a:r>
              <a:rPr lang="en-US" dirty="0">
                <a:solidFill>
                  <a:prstClr val="black"/>
                </a:solidFill>
              </a:rPr>
              <a:t>references from "Tennessee Fraternal Order of Police" to "Fraternal Order of Police" in the provisions governing the special license plate for the organization. Under present law, to be eligible for the plate an applicant must present a statement from the Order certifying the applicant to be a member or associate member. This amendment adds as alternative documentation a copy of an active membership card. Funds from the plates will continue to be allocated to the Tennessee Fraternal Order of Police Charitable Foundation</a:t>
            </a:r>
            <a:r>
              <a:rPr lang="en-US" dirty="0" smtClean="0">
                <a:solidFill>
                  <a:prstClr val="black"/>
                </a:solidFill>
              </a:rPr>
              <a:t>.</a:t>
            </a:r>
          </a:p>
          <a:p>
            <a:pPr marL="285750" indent="-285750">
              <a:buFont typeface="Arial" panose="020B0604020202020204" pitchFamily="34" charset="0"/>
              <a:buChar char="•"/>
            </a:pPr>
            <a:r>
              <a:rPr lang="en-US" dirty="0" smtClean="0">
                <a:solidFill>
                  <a:prstClr val="black"/>
                </a:solidFill>
              </a:rPr>
              <a:t>Adds </a:t>
            </a:r>
            <a:r>
              <a:rPr lang="en-US" dirty="0">
                <a:solidFill>
                  <a:prstClr val="black"/>
                </a:solidFill>
              </a:rPr>
              <a:t>to the provisions for plates for honorably discharged veterans, a "Cold War Era Veteran" plate. This amendment also provides for the redesign of the Disabled Veteran plate. The redesigned plates will be issued after the existing inventory of the current plates is exhausted.</a:t>
            </a:r>
          </a:p>
          <a:p>
            <a:pPr marL="285750" indent="-285750">
              <a:buFont typeface="Arial" panose="020B0604020202020204" pitchFamily="34" charset="0"/>
              <a:buChar char="•"/>
            </a:pPr>
            <a:r>
              <a:rPr lang="en-US" dirty="0" smtClean="0">
                <a:solidFill>
                  <a:prstClr val="black"/>
                </a:solidFill>
              </a:rPr>
              <a:t>Grants </a:t>
            </a:r>
            <a:r>
              <a:rPr lang="en-US" dirty="0">
                <a:solidFill>
                  <a:prstClr val="black"/>
                </a:solidFill>
              </a:rPr>
              <a:t>additional time, until July 1, 2019, for the minimum order requirement to be met for the following plates:</a:t>
            </a:r>
          </a:p>
          <a:p>
            <a:pPr lvl="1"/>
            <a:r>
              <a:rPr lang="en-US" sz="1600" dirty="0" smtClean="0">
                <a:solidFill>
                  <a:prstClr val="black"/>
                </a:solidFill>
              </a:rPr>
              <a:t>The </a:t>
            </a:r>
            <a:r>
              <a:rPr lang="en-US" sz="1600" dirty="0">
                <a:solidFill>
                  <a:prstClr val="black"/>
                </a:solidFill>
              </a:rPr>
              <a:t>Ohio State </a:t>
            </a:r>
            <a:r>
              <a:rPr lang="en-US" sz="1600" dirty="0" smtClean="0">
                <a:solidFill>
                  <a:prstClr val="black"/>
                </a:solidFill>
              </a:rPr>
              <a:t>University; </a:t>
            </a:r>
            <a:r>
              <a:rPr lang="en-US" sz="1600" dirty="0" err="1" smtClean="0">
                <a:solidFill>
                  <a:prstClr val="black"/>
                </a:solidFill>
              </a:rPr>
              <a:t>Niswonger</a:t>
            </a:r>
            <a:r>
              <a:rPr lang="en-US" sz="1600" dirty="0" smtClean="0">
                <a:solidFill>
                  <a:prstClr val="black"/>
                </a:solidFill>
              </a:rPr>
              <a:t> </a:t>
            </a:r>
            <a:r>
              <a:rPr lang="en-US" sz="1600" dirty="0">
                <a:solidFill>
                  <a:prstClr val="black"/>
                </a:solidFill>
              </a:rPr>
              <a:t>Children's Hospital; </a:t>
            </a:r>
            <a:r>
              <a:rPr lang="en-US" sz="1600" dirty="0" smtClean="0">
                <a:solidFill>
                  <a:prstClr val="black"/>
                </a:solidFill>
              </a:rPr>
              <a:t>Martin </a:t>
            </a:r>
            <a:r>
              <a:rPr lang="en-US" sz="1600" dirty="0">
                <a:solidFill>
                  <a:prstClr val="black"/>
                </a:solidFill>
              </a:rPr>
              <a:t>Luther King, Jr.; </a:t>
            </a:r>
            <a:r>
              <a:rPr lang="en-US" sz="1600" dirty="0" smtClean="0">
                <a:solidFill>
                  <a:prstClr val="black"/>
                </a:solidFill>
              </a:rPr>
              <a:t>and Save </a:t>
            </a:r>
            <a:r>
              <a:rPr lang="en-US" sz="1600" dirty="0">
                <a:solidFill>
                  <a:prstClr val="black"/>
                </a:solidFill>
              </a:rPr>
              <a:t>the Bees</a:t>
            </a:r>
            <a:r>
              <a:rPr lang="en-US" sz="1600" dirty="0" smtClean="0">
                <a:solidFill>
                  <a:prstClr val="black"/>
                </a:solidFill>
              </a:rPr>
              <a:t>.</a:t>
            </a:r>
            <a:endParaRPr lang="en-US" sz="1600" dirty="0">
              <a:solidFill>
                <a:prstClr val="black"/>
              </a:solidFill>
            </a:endParaRPr>
          </a:p>
        </p:txBody>
      </p:sp>
    </p:spTree>
    <p:extLst>
      <p:ext uri="{BB962C8B-B14F-4D97-AF65-F5344CB8AC3E}">
        <p14:creationId xmlns:p14="http://schemas.microsoft.com/office/powerpoint/2010/main" val="638759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LEGISLATION</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lvl="1"/>
            <a:endParaRPr lang="en-US" dirty="0" smtClean="0"/>
          </a:p>
          <a:p>
            <a:pPr marL="457200" lvl="1" indent="0">
              <a:buNone/>
            </a:pPr>
            <a:endParaRPr lang="en-US" dirty="0"/>
          </a:p>
          <a:p>
            <a:pPr marL="457200" lvl="1" indent="0">
              <a:buNone/>
            </a:pPr>
            <a:endParaRPr lang="en-US" dirty="0" smtClean="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solidFill>
                  <a:srgbClr val="1B365D"/>
                </a:solidFill>
              </a:rPr>
              <a:pPr/>
              <a:t>19</a:t>
            </a:fld>
            <a:endParaRPr lang="en-US" dirty="0">
              <a:solidFill>
                <a:srgbClr val="1B365D"/>
              </a:solidFill>
            </a:endParaRPr>
          </a:p>
        </p:txBody>
      </p:sp>
      <p:sp>
        <p:nvSpPr>
          <p:cNvPr id="3" name="TextBox 2"/>
          <p:cNvSpPr txBox="1"/>
          <p:nvPr/>
        </p:nvSpPr>
        <p:spPr>
          <a:xfrm>
            <a:off x="228600" y="1295400"/>
            <a:ext cx="8534400" cy="4708981"/>
          </a:xfrm>
          <a:prstGeom prst="rect">
            <a:avLst/>
          </a:prstGeom>
          <a:noFill/>
        </p:spPr>
        <p:txBody>
          <a:bodyPr wrap="square" rtlCol="0">
            <a:spAutoFit/>
          </a:bodyPr>
          <a:lstStyle/>
          <a:p>
            <a:r>
              <a:rPr lang="en-US" sz="1600" b="1" dirty="0" smtClean="0">
                <a:solidFill>
                  <a:prstClr val="black"/>
                </a:solidFill>
              </a:rPr>
              <a:t>Omnibus Bill. Cont’d</a:t>
            </a:r>
            <a:r>
              <a:rPr lang="en-US" sz="1600" b="1" dirty="0">
                <a:solidFill>
                  <a:prstClr val="black"/>
                </a:solidFill>
              </a:rPr>
              <a:t>	</a:t>
            </a:r>
            <a:endParaRPr lang="en-US" sz="1600" b="1" dirty="0" smtClean="0">
              <a:solidFill>
                <a:prstClr val="black"/>
              </a:solidFill>
            </a:endParaRPr>
          </a:p>
          <a:p>
            <a:endParaRPr lang="en-US" sz="1600" dirty="0">
              <a:solidFill>
                <a:prstClr val="black"/>
              </a:solidFill>
            </a:endParaRPr>
          </a:p>
          <a:p>
            <a:pPr marL="285750" indent="-285750">
              <a:buFont typeface="Arial" panose="020B0604020202020204" pitchFamily="34" charset="0"/>
              <a:buChar char="•"/>
            </a:pPr>
            <a:r>
              <a:rPr lang="en-US" dirty="0">
                <a:solidFill>
                  <a:prstClr val="black"/>
                </a:solidFill>
              </a:rPr>
              <a:t>Adds a change to present law so that 50 percent of the revenue from the sale of Protecting Rivers and Clean Waters new specialty earmarked license plates will be distributed to the Harpeth Conservancy instead of the Harpeth River Watershed Association. The funds must continue to be used for restoring and protecting the ecological health of the Harpeth River and clean water in Tennessee.</a:t>
            </a:r>
          </a:p>
          <a:p>
            <a:pPr marL="285750" indent="-285750">
              <a:buFont typeface="Arial" panose="020B0604020202020204" pitchFamily="34" charset="0"/>
              <a:buChar char="•"/>
            </a:pPr>
            <a:r>
              <a:rPr lang="en-US" dirty="0">
                <a:solidFill>
                  <a:prstClr val="black"/>
                </a:solidFill>
              </a:rPr>
              <a:t>Grants additional time, until July 1, 2019, for the minimum order requirement for the Mothers Against Drunk Driving special license plate to be met.</a:t>
            </a:r>
          </a:p>
          <a:p>
            <a:pPr marL="285750" indent="-285750">
              <a:buFont typeface="Arial" panose="020B0604020202020204" pitchFamily="34" charset="0"/>
              <a:buChar char="•"/>
            </a:pPr>
            <a:r>
              <a:rPr lang="en-US" dirty="0">
                <a:solidFill>
                  <a:prstClr val="black"/>
                </a:solidFill>
              </a:rPr>
              <a:t>Clarifies that certain plates authorized by statute on or after July 1, 2013, are exempt from the minimum order requirements.</a:t>
            </a:r>
          </a:p>
          <a:p>
            <a:pPr marL="285750" indent="-285750">
              <a:buFont typeface="Arial" panose="020B0604020202020204" pitchFamily="34" charset="0"/>
              <a:buChar char="•"/>
            </a:pPr>
            <a:r>
              <a:rPr lang="en-US" dirty="0">
                <a:solidFill>
                  <a:prstClr val="black"/>
                </a:solidFill>
              </a:rPr>
              <a:t>Authorizes a Louisiana State University new specialty earmarked plate, with proceeds allocated to the Louisiana State University Alumni Association to be used exclusively to support academic enrichment for students, including scholarships and educational opportunities for students from Tennessee.</a:t>
            </a:r>
          </a:p>
          <a:p>
            <a:pPr marL="285750" indent="-285750">
              <a:buFont typeface="Arial" panose="020B0604020202020204" pitchFamily="34" charset="0"/>
              <a:buChar char="•"/>
            </a:pPr>
            <a:r>
              <a:rPr lang="en-US" dirty="0" smtClean="0">
                <a:solidFill>
                  <a:prstClr val="black"/>
                </a:solidFill>
              </a:rPr>
              <a:t>Rearrangement of the sections in chapter 4 in title 55 of the TCA</a:t>
            </a:r>
            <a:endParaRPr lang="en-US"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2448187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VTRS</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2</a:t>
            </a:fld>
            <a:endParaRPr lang="en-US" dirty="0"/>
          </a:p>
        </p:txBody>
      </p:sp>
      <p:sp>
        <p:nvSpPr>
          <p:cNvPr id="3" name="TextBox 2"/>
          <p:cNvSpPr txBox="1"/>
          <p:nvPr/>
        </p:nvSpPr>
        <p:spPr>
          <a:xfrm>
            <a:off x="457200" y="1219200"/>
            <a:ext cx="8229600" cy="5539978"/>
          </a:xfrm>
          <a:prstGeom prst="rect">
            <a:avLst/>
          </a:prstGeom>
          <a:noFill/>
        </p:spPr>
        <p:txBody>
          <a:bodyPr wrap="square" rtlCol="0">
            <a:spAutoFit/>
          </a:bodyPr>
          <a:lstStyle/>
          <a:p>
            <a:pPr algn="ctr"/>
            <a:r>
              <a:rPr lang="en-US" sz="6000" dirty="0" smtClean="0"/>
              <a:t>Welcome!</a:t>
            </a:r>
          </a:p>
          <a:p>
            <a:endParaRPr lang="en-US" dirty="0"/>
          </a:p>
          <a:p>
            <a:pPr marL="1028700" lvl="1" indent="-571500">
              <a:buFont typeface="Wingdings" panose="05000000000000000000" pitchFamily="2" charset="2"/>
              <a:buChar char="Ø"/>
            </a:pPr>
            <a:r>
              <a:rPr lang="en-US" sz="4000" dirty="0" smtClean="0"/>
              <a:t>Vehicle Services </a:t>
            </a:r>
            <a:r>
              <a:rPr lang="en-US" sz="4000" dirty="0" smtClean="0"/>
              <a:t>Updates</a:t>
            </a:r>
            <a:endParaRPr lang="en-US" sz="4000" dirty="0" smtClean="0"/>
          </a:p>
          <a:p>
            <a:pPr marL="1028700" lvl="1" indent="-571500">
              <a:buFont typeface="Wingdings" panose="05000000000000000000" pitchFamily="2" charset="2"/>
              <a:buChar char="Ø"/>
            </a:pPr>
            <a:r>
              <a:rPr lang="en-US" sz="4000" dirty="0" smtClean="0"/>
              <a:t>EIVS Updates</a:t>
            </a:r>
          </a:p>
          <a:p>
            <a:pPr marL="1028700" lvl="1" indent="-571500">
              <a:buFont typeface="Wingdings" panose="05000000000000000000" pitchFamily="2" charset="2"/>
              <a:buChar char="Ø"/>
            </a:pPr>
            <a:r>
              <a:rPr lang="en-US" sz="4000" dirty="0" smtClean="0"/>
              <a:t>VTRS Updates</a:t>
            </a:r>
          </a:p>
          <a:p>
            <a:pPr marL="1028700" lvl="1" indent="-571500">
              <a:buFont typeface="Wingdings" panose="05000000000000000000" pitchFamily="2" charset="2"/>
              <a:buChar char="Ø"/>
            </a:pPr>
            <a:r>
              <a:rPr lang="en-US" sz="4000" dirty="0" smtClean="0"/>
              <a:t>Legislation</a:t>
            </a:r>
          </a:p>
          <a:p>
            <a:pPr marL="1028700" lvl="1" indent="-571500">
              <a:buFont typeface="Wingdings" panose="05000000000000000000" pitchFamily="2" charset="2"/>
              <a:buChar char="Ø"/>
            </a:pPr>
            <a:r>
              <a:rPr lang="en-US" sz="4000" dirty="0" smtClean="0"/>
              <a:t>New T&amp;R Guide</a:t>
            </a:r>
          </a:p>
          <a:p>
            <a:pPr marL="1028700" lvl="1" indent="-571500">
              <a:buFont typeface="Wingdings" panose="05000000000000000000" pitchFamily="2" charset="2"/>
              <a:buChar char="Ø"/>
            </a:pPr>
            <a:r>
              <a:rPr lang="en-US" sz="4000" dirty="0" smtClean="0"/>
              <a:t>Other Important Information</a:t>
            </a:r>
          </a:p>
          <a:p>
            <a:endParaRPr lang="en-US" dirty="0" smtClean="0"/>
          </a:p>
          <a:p>
            <a:endParaRPr lang="en-US" dirty="0"/>
          </a:p>
        </p:txBody>
      </p:sp>
    </p:spTree>
    <p:extLst>
      <p:ext uri="{BB962C8B-B14F-4D97-AF65-F5344CB8AC3E}">
        <p14:creationId xmlns:p14="http://schemas.microsoft.com/office/powerpoint/2010/main" val="2822990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New T&amp;R Guide – New link week of 5/21/18</a:t>
            </a:r>
            <a:endParaRPr lang="en-US"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381394"/>
            <a:ext cx="3810000" cy="269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038600" y="1143000"/>
            <a:ext cx="4679488" cy="419100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Connector 2"/>
          <p:cNvCxnSpPr/>
          <p:nvPr/>
        </p:nvCxnSpPr>
        <p:spPr>
          <a:xfrm flipV="1">
            <a:off x="685800" y="1143000"/>
            <a:ext cx="3352800" cy="3429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886200" y="5334000"/>
            <a:ext cx="4800600" cy="1524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85800" y="4572000"/>
            <a:ext cx="3200400" cy="914400"/>
          </a:xfrm>
          <a:prstGeom prst="rect">
            <a:avLst/>
          </a:prstGeom>
          <a:noFill/>
          <a:ln w="31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20</a:t>
            </a:fld>
            <a:endParaRPr lang="en-US" dirty="0"/>
          </a:p>
        </p:txBody>
      </p:sp>
      <p:sp>
        <p:nvSpPr>
          <p:cNvPr id="5" name="TextBox 4"/>
          <p:cNvSpPr txBox="1"/>
          <p:nvPr/>
        </p:nvSpPr>
        <p:spPr>
          <a:xfrm>
            <a:off x="152400" y="1143000"/>
            <a:ext cx="3429000" cy="1815882"/>
          </a:xfrm>
          <a:prstGeom prst="rect">
            <a:avLst/>
          </a:prstGeom>
          <a:noFill/>
        </p:spPr>
        <p:txBody>
          <a:bodyPr wrap="square" rtlCol="0">
            <a:spAutoFit/>
          </a:bodyPr>
          <a:lstStyle/>
          <a:p>
            <a:r>
              <a:rPr lang="en-US" sz="2800" cap="all" dirty="0" smtClean="0">
                <a:solidFill>
                  <a:srgbClr val="FF0000"/>
                </a:solidFill>
              </a:rPr>
              <a:t>The new link will replace the current link in TNClerk</a:t>
            </a:r>
            <a:endParaRPr lang="en-US" sz="2800" cap="all" dirty="0">
              <a:solidFill>
                <a:srgbClr val="FF0000"/>
              </a:solidFill>
            </a:endParaRPr>
          </a:p>
        </p:txBody>
      </p:sp>
    </p:spTree>
    <p:extLst>
      <p:ext uri="{BB962C8B-B14F-4D97-AF65-F5344CB8AC3E}">
        <p14:creationId xmlns:p14="http://schemas.microsoft.com/office/powerpoint/2010/main" val="4088754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T&amp;R Guide –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ool </a:t>
            </a:r>
            <a:r>
              <a:rPr lang="en-US" dirty="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ew </a:t>
            </a:r>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eatures</a:t>
            </a:r>
            <a:endParaRPr lang="en-US" dirty="0">
              <a:latin typeface="Times New Roman" panose="02020603050405020304" pitchFamily="18" charset="0"/>
              <a:cs typeface="Times New Roman" panose="02020603050405020304" pitchFamily="18" charset="0"/>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4587951" cy="32146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295400"/>
            <a:ext cx="5143500" cy="1133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050" y="3790265"/>
            <a:ext cx="5376172" cy="1847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553075" y="2942212"/>
            <a:ext cx="3124200" cy="646331"/>
          </a:xfrm>
          <a:prstGeom prst="rect">
            <a:avLst/>
          </a:prstGeom>
          <a:noFill/>
        </p:spPr>
        <p:txBody>
          <a:bodyPr wrap="square" rtlCol="0">
            <a:spAutoFit/>
          </a:bodyPr>
          <a:lstStyle/>
          <a:p>
            <a:pPr algn="ctr"/>
            <a:r>
              <a:rPr lang="en-US" dirty="0" smtClean="0"/>
              <a:t>Direct hyperlinks to TCA, forms, and related articles</a:t>
            </a:r>
            <a:endParaRPr lang="en-US" dirty="0"/>
          </a:p>
        </p:txBody>
      </p:sp>
      <p:cxnSp>
        <p:nvCxnSpPr>
          <p:cNvPr id="7" name="Straight Arrow Connector 6"/>
          <p:cNvCxnSpPr/>
          <p:nvPr/>
        </p:nvCxnSpPr>
        <p:spPr>
          <a:xfrm flipV="1">
            <a:off x="5486400" y="2590800"/>
            <a:ext cx="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953000" y="3200400"/>
            <a:ext cx="5334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0161" y="5334000"/>
            <a:ext cx="2655439" cy="646331"/>
          </a:xfrm>
          <a:prstGeom prst="rect">
            <a:avLst/>
          </a:prstGeom>
          <a:noFill/>
        </p:spPr>
        <p:txBody>
          <a:bodyPr wrap="square" rtlCol="0">
            <a:spAutoFit/>
          </a:bodyPr>
          <a:lstStyle/>
          <a:p>
            <a:pPr algn="ctr"/>
            <a:r>
              <a:rPr lang="en-US" dirty="0" smtClean="0"/>
              <a:t>Leave comments and questions for DOR</a:t>
            </a:r>
            <a:endParaRPr lang="en-US" dirty="0"/>
          </a:p>
        </p:txBody>
      </p:sp>
      <p:cxnSp>
        <p:nvCxnSpPr>
          <p:cNvPr id="20" name="Straight Arrow Connector 19"/>
          <p:cNvCxnSpPr/>
          <p:nvPr/>
        </p:nvCxnSpPr>
        <p:spPr>
          <a:xfrm flipV="1">
            <a:off x="2701555" y="5486400"/>
            <a:ext cx="681813" cy="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5497" y="5285690"/>
            <a:ext cx="1362075" cy="742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033147" y="5795665"/>
            <a:ext cx="3533775" cy="369332"/>
          </a:xfrm>
          <a:prstGeom prst="rect">
            <a:avLst/>
          </a:prstGeom>
          <a:noFill/>
        </p:spPr>
        <p:txBody>
          <a:bodyPr wrap="square" rtlCol="0">
            <a:spAutoFit/>
          </a:bodyPr>
          <a:lstStyle/>
          <a:p>
            <a:r>
              <a:rPr lang="en-US" dirty="0" smtClean="0"/>
              <a:t>“easy button” to ask a question</a:t>
            </a:r>
            <a:endParaRPr lang="en-US" dirty="0"/>
          </a:p>
        </p:txBody>
      </p:sp>
      <p:cxnSp>
        <p:nvCxnSpPr>
          <p:cNvPr id="13" name="Straight Arrow Connector 12"/>
          <p:cNvCxnSpPr/>
          <p:nvPr/>
        </p:nvCxnSpPr>
        <p:spPr>
          <a:xfrm>
            <a:off x="7115175" y="5970806"/>
            <a:ext cx="352425"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5C76A076-0EB6-4ACF-BC93-AE169B35ECF5}" type="slidenum">
              <a:rPr lang="en-US" smtClean="0"/>
              <a:pPr/>
              <a:t>21</a:t>
            </a:fld>
            <a:endParaRPr lang="en-US" dirty="0"/>
          </a:p>
        </p:txBody>
      </p:sp>
    </p:spTree>
    <p:extLst>
      <p:ext uri="{BB962C8B-B14F-4D97-AF65-F5344CB8AC3E}">
        <p14:creationId xmlns:p14="http://schemas.microsoft.com/office/powerpoint/2010/main" val="2927686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IMPORTANT INFORMATION – VTRS Edits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marL="0" lvl="0" indent="0" algn="ctr">
              <a:buNone/>
            </a:pPr>
            <a:r>
              <a:rPr lang="en-US" sz="5400" b="1" dirty="0" smtClean="0"/>
              <a:t>Counties can now call </a:t>
            </a:r>
            <a:r>
              <a:rPr lang="en-US" sz="5400" b="1" dirty="0"/>
              <a:t>Vehicle Services for </a:t>
            </a:r>
            <a:r>
              <a:rPr lang="en-US" sz="5400" b="1" dirty="0" smtClean="0"/>
              <a:t>certain VTRS edits </a:t>
            </a:r>
          </a:p>
          <a:p>
            <a:pPr lvl="0" algn="ctr">
              <a:buFont typeface="Wingdings" panose="05000000000000000000" pitchFamily="2" charset="2"/>
              <a:buChar char="Ø"/>
            </a:pPr>
            <a:r>
              <a:rPr lang="en-US" sz="3600" b="1" dirty="0" smtClean="0"/>
              <a:t>send </a:t>
            </a:r>
            <a:r>
              <a:rPr lang="en-US" sz="3600" b="1" dirty="0" smtClean="0"/>
              <a:t>requests to </a:t>
            </a:r>
            <a:r>
              <a:rPr lang="en-US" sz="3600" b="1" dirty="0" smtClean="0"/>
              <a:t>CountyClerkHelp@tn.gov </a:t>
            </a:r>
          </a:p>
          <a:p>
            <a:pPr lvl="0" algn="ctr">
              <a:buFont typeface="Wingdings" panose="05000000000000000000" pitchFamily="2" charset="2"/>
              <a:buChar char="Ø"/>
            </a:pPr>
            <a:r>
              <a:rPr lang="en-US" sz="3600" b="1" dirty="0" smtClean="0"/>
              <a:t>or </a:t>
            </a:r>
            <a:r>
              <a:rPr lang="en-US" sz="3600" b="1" dirty="0" smtClean="0"/>
              <a:t>call the call center</a:t>
            </a:r>
          </a:p>
          <a:p>
            <a:pPr marL="457200" lvl="1" indent="0">
              <a:buNone/>
            </a:pPr>
            <a:endParaRPr lang="en-US" dirty="0"/>
          </a:p>
          <a:p>
            <a:pPr marL="457200" lvl="1" indent="0">
              <a:buNone/>
            </a:pPr>
            <a:endParaRPr lang="en-US" dirty="0" smtClean="0"/>
          </a:p>
          <a:p>
            <a:pPr marL="457200" lvl="1" indent="0">
              <a:buNone/>
            </a:pPr>
            <a:endParaRPr lang="en-US" dirty="0" smtClean="0"/>
          </a:p>
          <a:p>
            <a:pPr lvl="0"/>
            <a:endParaRPr lang="en-US" dirty="0"/>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22</a:t>
            </a:fld>
            <a:endParaRPr lang="en-US" dirty="0"/>
          </a:p>
        </p:txBody>
      </p:sp>
    </p:spTree>
    <p:extLst>
      <p:ext uri="{BB962C8B-B14F-4D97-AF65-F5344CB8AC3E}">
        <p14:creationId xmlns:p14="http://schemas.microsoft.com/office/powerpoint/2010/main" val="100661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IMPORTANT </a:t>
            </a:r>
            <a:r>
              <a:rPr lang="en-US" dirty="0" smtClean="0">
                <a:latin typeface="Times New Roman" panose="02020603050405020304" pitchFamily="18" charset="0"/>
                <a:cs typeface="Times New Roman" panose="02020603050405020304" pitchFamily="18" charset="0"/>
              </a:rPr>
              <a:t>INFORMATION – </a:t>
            </a:r>
            <a:r>
              <a:rPr lang="en-US" dirty="0">
                <a:latin typeface="Times New Roman" panose="02020603050405020304" pitchFamily="18" charset="0"/>
                <a:cs typeface="Times New Roman" panose="02020603050405020304" pitchFamily="18" charset="0"/>
              </a:rPr>
              <a:t>VTRS Edits</a:t>
            </a:r>
          </a:p>
        </p:txBody>
      </p:sp>
      <p:sp>
        <p:nvSpPr>
          <p:cNvPr id="5" name="Content Placeholder 4"/>
          <p:cNvSpPr>
            <a:spLocks noGrp="1"/>
          </p:cNvSpPr>
          <p:nvPr>
            <p:ph idx="1"/>
          </p:nvPr>
        </p:nvSpPr>
        <p:spPr/>
        <p:txBody>
          <a:bodyPr>
            <a:normAutofit/>
          </a:bodyPr>
          <a:lstStyle/>
          <a:p>
            <a:pPr marL="457200" lvl="1" indent="0">
              <a:buNone/>
            </a:pPr>
            <a:r>
              <a:rPr lang="en-US" sz="2400" dirty="0" smtClean="0">
                <a:solidFill>
                  <a:srgbClr val="FF0000"/>
                </a:solidFill>
              </a:rPr>
              <a:t>Examples:</a:t>
            </a:r>
            <a:endParaRPr lang="en-US" sz="2400" dirty="0" smtClean="0">
              <a:solidFill>
                <a:srgbClr val="FF0000"/>
              </a:solidFill>
            </a:endParaRPr>
          </a:p>
          <a:p>
            <a:pPr marL="457200" lvl="1" indent="0">
              <a:buNone/>
            </a:pPr>
            <a:endParaRPr lang="en-US" dirty="0" smtClean="0"/>
          </a:p>
          <a:p>
            <a:pPr marL="457200" lvl="1" indent="0">
              <a:buNone/>
            </a:pPr>
            <a:r>
              <a:rPr lang="en-US" sz="2400" b="1" dirty="0" smtClean="0"/>
              <a:t>Title Status Change</a:t>
            </a:r>
            <a:r>
              <a:rPr lang="en-US" sz="2400" dirty="0" smtClean="0"/>
              <a:t>: </a:t>
            </a:r>
            <a:r>
              <a:rPr lang="en-US" sz="2400" dirty="0"/>
              <a:t>County </a:t>
            </a:r>
            <a:r>
              <a:rPr lang="en-US" sz="2400" dirty="0" smtClean="0"/>
              <a:t>is attempting to </a:t>
            </a:r>
            <a:r>
              <a:rPr lang="en-US" sz="2400" dirty="0"/>
              <a:t>do a transaction with the title and </a:t>
            </a:r>
            <a:r>
              <a:rPr lang="en-US" sz="2400" dirty="0" smtClean="0"/>
              <a:t>receives message that it is </a:t>
            </a:r>
            <a:r>
              <a:rPr lang="en-US" sz="2400" dirty="0"/>
              <a:t>not valid and </a:t>
            </a:r>
            <a:r>
              <a:rPr lang="en-US" sz="2400" dirty="0" smtClean="0"/>
              <a:t>has </a:t>
            </a:r>
            <a:r>
              <a:rPr lang="en-US" sz="2400" dirty="0"/>
              <a:t>been surrendered when it </a:t>
            </a:r>
            <a:r>
              <a:rPr lang="en-US" sz="2400" dirty="0" smtClean="0"/>
              <a:t>has not.  VS can change the title </a:t>
            </a:r>
            <a:r>
              <a:rPr lang="en-US" sz="2400" dirty="0"/>
              <a:t>status</a:t>
            </a:r>
            <a:r>
              <a:rPr lang="en-US" sz="2400" dirty="0" smtClean="0"/>
              <a:t>.</a:t>
            </a:r>
          </a:p>
          <a:p>
            <a:pPr marL="457200" lvl="1" indent="0">
              <a:buNone/>
            </a:pPr>
            <a:endParaRPr lang="en-US" sz="2400" dirty="0" smtClean="0"/>
          </a:p>
          <a:p>
            <a:pPr marL="457200" lvl="1" indent="0">
              <a:buNone/>
            </a:pPr>
            <a:endParaRPr lang="en-US" sz="2400" dirty="0"/>
          </a:p>
          <a:p>
            <a:pPr marL="457200" lvl="1" indent="0">
              <a:buClr>
                <a:srgbClr val="E6D395"/>
              </a:buClr>
              <a:buNone/>
            </a:pPr>
            <a:r>
              <a:rPr lang="en-US" sz="2400" b="1" dirty="0">
                <a:solidFill>
                  <a:prstClr val="black"/>
                </a:solidFill>
              </a:rPr>
              <a:t>Change Owner Name/Address/Name Code</a:t>
            </a:r>
            <a:r>
              <a:rPr lang="en-US" sz="2400" dirty="0">
                <a:solidFill>
                  <a:prstClr val="black"/>
                </a:solidFill>
              </a:rPr>
              <a:t>: The owner’s information is incorrect, possibly due to conversion and the title was already printed with the correct information, VS can make the edit.</a:t>
            </a:r>
          </a:p>
          <a:p>
            <a:pPr marL="457200" lvl="1" indent="0">
              <a:buNone/>
            </a:pPr>
            <a:endParaRPr lang="en-US" dirty="0" smtClean="0"/>
          </a:p>
          <a:p>
            <a:pPr marL="457200" lvl="1" indent="0">
              <a:buNone/>
            </a:pPr>
            <a:endParaRPr lang="en-US" dirty="0"/>
          </a:p>
          <a:p>
            <a:pPr lvl="0"/>
            <a:endParaRPr lang="en-US" dirty="0"/>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23</a:t>
            </a:fld>
            <a:endParaRPr lang="en-US" dirty="0"/>
          </a:p>
        </p:txBody>
      </p:sp>
    </p:spTree>
    <p:extLst>
      <p:ext uri="{BB962C8B-B14F-4D97-AF65-F5344CB8AC3E}">
        <p14:creationId xmlns:p14="http://schemas.microsoft.com/office/powerpoint/2010/main" val="406379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IMPORTANT INFORMATION – VTRS Edits</a:t>
            </a:r>
          </a:p>
        </p:txBody>
      </p:sp>
      <p:sp>
        <p:nvSpPr>
          <p:cNvPr id="5" name="Content Placeholder 4"/>
          <p:cNvSpPr>
            <a:spLocks noGrp="1"/>
          </p:cNvSpPr>
          <p:nvPr>
            <p:ph idx="1"/>
          </p:nvPr>
        </p:nvSpPr>
        <p:spPr/>
        <p:txBody>
          <a:bodyPr>
            <a:normAutofit/>
          </a:bodyPr>
          <a:lstStyle/>
          <a:p>
            <a:pPr marL="457200" lvl="1" indent="0">
              <a:buNone/>
            </a:pPr>
            <a:r>
              <a:rPr lang="en-US" sz="2400" dirty="0" smtClean="0">
                <a:solidFill>
                  <a:srgbClr val="FF0000"/>
                </a:solidFill>
              </a:rPr>
              <a:t>Examples, cont’d:</a:t>
            </a:r>
          </a:p>
          <a:p>
            <a:pPr marL="457200" lvl="1" indent="0">
              <a:buNone/>
            </a:pPr>
            <a:endParaRPr lang="en-US" dirty="0" smtClean="0"/>
          </a:p>
          <a:p>
            <a:pPr marL="457200" lvl="1" indent="0">
              <a:buNone/>
            </a:pPr>
            <a:r>
              <a:rPr lang="en-US" sz="2400" b="1" dirty="0" smtClean="0"/>
              <a:t>Change Plate Information</a:t>
            </a:r>
            <a:r>
              <a:rPr lang="en-US" sz="2400" dirty="0" smtClean="0"/>
              <a:t> (plate number</a:t>
            </a:r>
            <a:r>
              <a:rPr lang="en-US" sz="2400" dirty="0"/>
              <a:t>, expiration date, county of registration, class, issue year):  </a:t>
            </a:r>
            <a:r>
              <a:rPr lang="en-US" sz="2400" dirty="0" smtClean="0"/>
              <a:t>County does </a:t>
            </a:r>
            <a:r>
              <a:rPr lang="en-US" sz="2400" dirty="0"/>
              <a:t>a </a:t>
            </a:r>
            <a:r>
              <a:rPr lang="en-US" sz="2400" dirty="0" smtClean="0"/>
              <a:t>renewal then </a:t>
            </a:r>
            <a:r>
              <a:rPr lang="en-US" sz="2400" dirty="0"/>
              <a:t>the state does a transaction </a:t>
            </a:r>
            <a:r>
              <a:rPr lang="en-US" sz="2400" dirty="0" smtClean="0"/>
              <a:t>that sets </a:t>
            </a:r>
            <a:r>
              <a:rPr lang="en-US" sz="2400" dirty="0"/>
              <a:t>the expiration date back.  </a:t>
            </a:r>
            <a:r>
              <a:rPr lang="en-US" sz="2400" dirty="0" smtClean="0"/>
              <a:t>VS can update the </a:t>
            </a:r>
            <a:r>
              <a:rPr lang="en-US" sz="2400" dirty="0"/>
              <a:t>information. </a:t>
            </a:r>
            <a:endParaRPr lang="en-US" sz="2400" dirty="0" smtClean="0"/>
          </a:p>
          <a:p>
            <a:pPr marL="457200" lvl="1" indent="0">
              <a:buNone/>
            </a:pPr>
            <a:endParaRPr lang="en-US" sz="2400" dirty="0"/>
          </a:p>
          <a:p>
            <a:pPr marL="457200" lvl="1" indent="0">
              <a:buClr>
                <a:srgbClr val="E6D395"/>
              </a:buClr>
              <a:buNone/>
            </a:pPr>
            <a:r>
              <a:rPr lang="en-US" sz="2400" b="1" dirty="0">
                <a:solidFill>
                  <a:prstClr val="black"/>
                </a:solidFill>
              </a:rPr>
              <a:t>Change Former Title/State</a:t>
            </a:r>
            <a:r>
              <a:rPr lang="en-US" sz="2400" dirty="0">
                <a:solidFill>
                  <a:prstClr val="black"/>
                </a:solidFill>
              </a:rPr>
              <a:t>: County keys the wrong former title number/state.  VS can edit the information.</a:t>
            </a:r>
          </a:p>
          <a:p>
            <a:pPr lvl="0"/>
            <a:endParaRPr lang="en-US" dirty="0"/>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24</a:t>
            </a:fld>
            <a:endParaRPr lang="en-US" dirty="0"/>
          </a:p>
        </p:txBody>
      </p:sp>
    </p:spTree>
    <p:extLst>
      <p:ext uri="{BB962C8B-B14F-4D97-AF65-F5344CB8AC3E}">
        <p14:creationId xmlns:p14="http://schemas.microsoft.com/office/powerpoint/2010/main" val="589255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IMPORTANT INFORMATION – VTRS Edits</a:t>
            </a:r>
          </a:p>
        </p:txBody>
      </p:sp>
      <p:sp>
        <p:nvSpPr>
          <p:cNvPr id="5" name="Content Placeholder 4"/>
          <p:cNvSpPr>
            <a:spLocks noGrp="1"/>
          </p:cNvSpPr>
          <p:nvPr>
            <p:ph idx="1"/>
          </p:nvPr>
        </p:nvSpPr>
        <p:spPr/>
        <p:txBody>
          <a:bodyPr>
            <a:normAutofit lnSpcReduction="10000"/>
          </a:bodyPr>
          <a:lstStyle/>
          <a:p>
            <a:pPr marL="457200" lvl="1" indent="0">
              <a:buNone/>
            </a:pPr>
            <a:r>
              <a:rPr lang="en-US" sz="2400" dirty="0" smtClean="0">
                <a:solidFill>
                  <a:srgbClr val="FF0000"/>
                </a:solidFill>
              </a:rPr>
              <a:t>Examples, cont’d:</a:t>
            </a:r>
          </a:p>
          <a:p>
            <a:pPr marL="457200" lvl="1" indent="0">
              <a:buNone/>
            </a:pPr>
            <a:endParaRPr lang="en-US" dirty="0" smtClean="0"/>
          </a:p>
          <a:p>
            <a:pPr marL="457200" lvl="1" indent="0">
              <a:buClr>
                <a:srgbClr val="E6D395"/>
              </a:buClr>
              <a:buNone/>
            </a:pPr>
            <a:r>
              <a:rPr lang="en-US" sz="2800" b="1" dirty="0">
                <a:solidFill>
                  <a:prstClr val="black"/>
                </a:solidFill>
              </a:rPr>
              <a:t>Transaction Status Change</a:t>
            </a:r>
            <a:r>
              <a:rPr lang="en-US" sz="2800" dirty="0">
                <a:solidFill>
                  <a:prstClr val="black"/>
                </a:solidFill>
              </a:rPr>
              <a:t>: County receives “there is a pending incomplete transaction” – VS can change it from Incomplete to Complete.</a:t>
            </a:r>
          </a:p>
          <a:p>
            <a:pPr marL="457200" lvl="1" indent="0">
              <a:buClr>
                <a:srgbClr val="E6D395"/>
              </a:buClr>
              <a:buNone/>
            </a:pPr>
            <a:endParaRPr lang="en-US" sz="2800" b="1" dirty="0" smtClean="0">
              <a:solidFill>
                <a:prstClr val="black"/>
              </a:solidFill>
            </a:endParaRPr>
          </a:p>
          <a:p>
            <a:pPr marL="457200" lvl="1" indent="0">
              <a:buClr>
                <a:srgbClr val="E6D395"/>
              </a:buClr>
              <a:buNone/>
            </a:pPr>
            <a:r>
              <a:rPr lang="en-US" sz="2800" b="1" dirty="0" smtClean="0">
                <a:solidFill>
                  <a:prstClr val="black"/>
                </a:solidFill>
              </a:rPr>
              <a:t>Change </a:t>
            </a:r>
            <a:r>
              <a:rPr lang="en-US" sz="2800" b="1" dirty="0">
                <a:solidFill>
                  <a:prstClr val="black"/>
                </a:solidFill>
              </a:rPr>
              <a:t>Vehicle Information</a:t>
            </a:r>
            <a:r>
              <a:rPr lang="en-US" sz="2800" dirty="0">
                <a:solidFill>
                  <a:prstClr val="black"/>
                </a:solidFill>
              </a:rPr>
              <a:t>:  County keys incorrect make, model, year, color, body, odometer indicator, odometer, new/used, fuel type, vehicle type, vehicle use, gross weight, axles, class/seat, company vehicle #, purchase date.  </a:t>
            </a:r>
            <a:endParaRPr lang="en-US" dirty="0"/>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25</a:t>
            </a:fld>
            <a:endParaRPr lang="en-US" dirty="0"/>
          </a:p>
        </p:txBody>
      </p:sp>
    </p:spTree>
    <p:extLst>
      <p:ext uri="{BB962C8B-B14F-4D97-AF65-F5344CB8AC3E}">
        <p14:creationId xmlns:p14="http://schemas.microsoft.com/office/powerpoint/2010/main" val="544059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IMPORTANT INFORMATION – VTRS Edits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marL="457200" lvl="1" indent="0">
              <a:buNone/>
            </a:pPr>
            <a:r>
              <a:rPr lang="en-US" sz="2400" dirty="0" smtClean="0">
                <a:solidFill>
                  <a:srgbClr val="FF0000"/>
                </a:solidFill>
              </a:rPr>
              <a:t>Examples, cont’d:</a:t>
            </a:r>
          </a:p>
          <a:p>
            <a:pPr marL="457200" lvl="1" indent="0">
              <a:buNone/>
            </a:pPr>
            <a:endParaRPr lang="en-US" dirty="0" smtClean="0"/>
          </a:p>
          <a:p>
            <a:pPr marL="457200" lvl="1" indent="0">
              <a:buClr>
                <a:srgbClr val="E6D395"/>
              </a:buClr>
              <a:buNone/>
            </a:pPr>
            <a:r>
              <a:rPr lang="en-US" sz="2400" b="1" dirty="0" smtClean="0">
                <a:solidFill>
                  <a:prstClr val="black"/>
                </a:solidFill>
              </a:rPr>
              <a:t>Add Lien Holder</a:t>
            </a:r>
            <a:r>
              <a:rPr lang="en-US" sz="2400" dirty="0">
                <a:solidFill>
                  <a:prstClr val="black"/>
                </a:solidFill>
              </a:rPr>
              <a:t>:  </a:t>
            </a:r>
            <a:r>
              <a:rPr lang="en-US" sz="2400" dirty="0" smtClean="0">
                <a:solidFill>
                  <a:prstClr val="black"/>
                </a:solidFill>
              </a:rPr>
              <a:t>County adds </a:t>
            </a:r>
            <a:r>
              <a:rPr lang="en-US" sz="2400" dirty="0">
                <a:solidFill>
                  <a:prstClr val="black"/>
                </a:solidFill>
              </a:rPr>
              <a:t>a lien to the vehicle but </a:t>
            </a:r>
            <a:r>
              <a:rPr lang="en-US" sz="2400" dirty="0" smtClean="0">
                <a:solidFill>
                  <a:prstClr val="black"/>
                </a:solidFill>
              </a:rPr>
              <a:t>it does not appear on </a:t>
            </a:r>
            <a:r>
              <a:rPr lang="en-US" sz="2400" dirty="0">
                <a:solidFill>
                  <a:prstClr val="black"/>
                </a:solidFill>
              </a:rPr>
              <a:t>VTRS.  </a:t>
            </a:r>
            <a:r>
              <a:rPr lang="en-US" sz="2400" dirty="0" smtClean="0">
                <a:solidFill>
                  <a:prstClr val="black"/>
                </a:solidFill>
              </a:rPr>
              <a:t>VS can add a lien but CANNOT </a:t>
            </a:r>
            <a:r>
              <a:rPr lang="en-US" sz="2400" dirty="0">
                <a:solidFill>
                  <a:prstClr val="black"/>
                </a:solidFill>
              </a:rPr>
              <a:t>remove a lien</a:t>
            </a:r>
            <a:r>
              <a:rPr lang="en-US" sz="2400" dirty="0" smtClean="0">
                <a:solidFill>
                  <a:prstClr val="black"/>
                </a:solidFill>
              </a:rPr>
              <a:t>.</a:t>
            </a:r>
          </a:p>
          <a:p>
            <a:pPr marL="457200" lvl="1" indent="0">
              <a:buClr>
                <a:srgbClr val="E6D395"/>
              </a:buClr>
              <a:buNone/>
            </a:pPr>
            <a:endParaRPr lang="en-US" sz="2400" dirty="0" smtClean="0"/>
          </a:p>
          <a:p>
            <a:pPr marL="457200" lvl="1" indent="0">
              <a:buClr>
                <a:srgbClr val="E6D395"/>
              </a:buClr>
              <a:buNone/>
            </a:pPr>
            <a:r>
              <a:rPr lang="en-US" sz="2400" b="1" dirty="0"/>
              <a:t>VIN correction when correct VIN not already on VTRS</a:t>
            </a:r>
            <a:r>
              <a:rPr lang="en-US" sz="2400" dirty="0"/>
              <a:t>: County keys a titling transaction incorrectly. It’s the only transaction for the incorrect VIN and the correct one is not on VTRS and the title has already been issued.  VS can go in and change the VIN (not merge VINs).</a:t>
            </a:r>
          </a:p>
          <a:p>
            <a:pPr marL="457200" lvl="1" indent="0">
              <a:buClr>
                <a:srgbClr val="E6D395"/>
              </a:buClr>
              <a:buNone/>
            </a:pPr>
            <a:endParaRPr lang="en-US" dirty="0"/>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26</a:t>
            </a:fld>
            <a:endParaRPr lang="en-US" dirty="0"/>
          </a:p>
        </p:txBody>
      </p:sp>
    </p:spTree>
    <p:extLst>
      <p:ext uri="{BB962C8B-B14F-4D97-AF65-F5344CB8AC3E}">
        <p14:creationId xmlns:p14="http://schemas.microsoft.com/office/powerpoint/2010/main" val="467850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IMPORTANT INFORMATION – VTRS Edits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lnSpcReduction="10000"/>
          </a:bodyPr>
          <a:lstStyle/>
          <a:p>
            <a:pPr marL="457200" lvl="1" indent="0" algn="ctr">
              <a:buNone/>
            </a:pPr>
            <a:r>
              <a:rPr lang="en-US" sz="2800" b="1" dirty="0" smtClean="0">
                <a:solidFill>
                  <a:srgbClr val="FF0000"/>
                </a:solidFill>
              </a:rPr>
              <a:t>Vehicle Services can NOT make </a:t>
            </a:r>
          </a:p>
          <a:p>
            <a:pPr marL="457200" lvl="1" indent="0" algn="ctr">
              <a:buNone/>
            </a:pPr>
            <a:r>
              <a:rPr lang="en-US" sz="2800" b="1" dirty="0" smtClean="0">
                <a:solidFill>
                  <a:srgbClr val="FF0000"/>
                </a:solidFill>
              </a:rPr>
              <a:t>the following edits:</a:t>
            </a:r>
          </a:p>
          <a:p>
            <a:pPr marL="457200" lvl="1" indent="0">
              <a:buNone/>
            </a:pPr>
            <a:endParaRPr lang="en-US" dirty="0" smtClean="0"/>
          </a:p>
          <a:p>
            <a:pPr lvl="0"/>
            <a:r>
              <a:rPr lang="en-US" sz="2800" dirty="0"/>
              <a:t>M</a:t>
            </a:r>
            <a:r>
              <a:rPr lang="en-US" sz="2800" dirty="0" smtClean="0"/>
              <a:t>erge </a:t>
            </a:r>
            <a:r>
              <a:rPr lang="en-US" sz="2800" dirty="0"/>
              <a:t>existing records </a:t>
            </a:r>
            <a:r>
              <a:rPr lang="en-US" sz="2800" dirty="0" smtClean="0"/>
              <a:t>together (wrong </a:t>
            </a:r>
            <a:r>
              <a:rPr lang="en-US" sz="2800" dirty="0"/>
              <a:t>and the right VINs are on VTRS with transactions under </a:t>
            </a:r>
            <a:r>
              <a:rPr lang="en-US" sz="2800" dirty="0" smtClean="0"/>
              <a:t>both)</a:t>
            </a:r>
            <a:endParaRPr lang="en-US" dirty="0"/>
          </a:p>
          <a:p>
            <a:pPr lvl="0"/>
            <a:r>
              <a:rPr lang="en-US" sz="2800" dirty="0" smtClean="0"/>
              <a:t>Remove lienholder</a:t>
            </a:r>
          </a:p>
          <a:p>
            <a:pPr lvl="0"/>
            <a:r>
              <a:rPr lang="en-US" sz="2800" dirty="0" smtClean="0"/>
              <a:t>Change/update title #</a:t>
            </a:r>
            <a:endParaRPr lang="en-US" dirty="0"/>
          </a:p>
          <a:p>
            <a:pPr lvl="0"/>
            <a:r>
              <a:rPr lang="en-US" sz="2800" dirty="0" smtClean="0"/>
              <a:t>Pulling </a:t>
            </a:r>
            <a:r>
              <a:rPr lang="en-US" sz="2800" dirty="0"/>
              <a:t>a record through that did not make it to VTRS.</a:t>
            </a:r>
            <a:endParaRPr lang="en-US" dirty="0"/>
          </a:p>
          <a:p>
            <a:pPr lvl="0"/>
            <a:r>
              <a:rPr lang="en-US" sz="2800" dirty="0"/>
              <a:t>C</a:t>
            </a:r>
            <a:r>
              <a:rPr lang="en-US" sz="2800" dirty="0" smtClean="0"/>
              <a:t>hange </a:t>
            </a:r>
            <a:r>
              <a:rPr lang="en-US" sz="2800" dirty="0"/>
              <a:t>title </a:t>
            </a:r>
            <a:r>
              <a:rPr lang="en-US" sz="2800" dirty="0" smtClean="0"/>
              <a:t>brands</a:t>
            </a:r>
            <a:endParaRPr lang="en-US" dirty="0"/>
          </a:p>
          <a:p>
            <a:pPr marL="457200" lvl="1" indent="0">
              <a:buClr>
                <a:srgbClr val="E6D395"/>
              </a:buClr>
              <a:buNone/>
            </a:pPr>
            <a:endParaRPr lang="en-US" dirty="0"/>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27</a:t>
            </a:fld>
            <a:endParaRPr lang="en-US" dirty="0"/>
          </a:p>
        </p:txBody>
      </p:sp>
    </p:spTree>
    <p:extLst>
      <p:ext uri="{BB962C8B-B14F-4D97-AF65-F5344CB8AC3E}">
        <p14:creationId xmlns:p14="http://schemas.microsoft.com/office/powerpoint/2010/main" val="1358628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IMPORTANT INFORMATION – e-Titles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92500"/>
          </a:bodyPr>
          <a:lstStyle/>
          <a:p>
            <a:pPr marL="57150" indent="0">
              <a:buNone/>
            </a:pPr>
            <a:r>
              <a:rPr lang="en-US" sz="2800" b="1" dirty="0" smtClean="0"/>
              <a:t>Vehicle Services is currently studying e-Titles	</a:t>
            </a:r>
          </a:p>
          <a:p>
            <a:pPr marL="57150" indent="0">
              <a:buNone/>
            </a:pPr>
            <a:r>
              <a:rPr lang="en-US" dirty="0"/>
              <a:t>	</a:t>
            </a:r>
            <a:endParaRPr lang="en-US" dirty="0" smtClean="0"/>
          </a:p>
          <a:p>
            <a:pPr marL="400050">
              <a:buFont typeface="Wingdings" panose="05000000000000000000" pitchFamily="2" charset="2"/>
              <a:buChar char="Ø"/>
            </a:pPr>
            <a:r>
              <a:rPr lang="en-US" sz="2800" dirty="0" smtClean="0"/>
              <a:t>Statutory changes have already been made changing the title definition to allow electronic record</a:t>
            </a:r>
          </a:p>
          <a:p>
            <a:pPr marL="400050">
              <a:buFont typeface="Wingdings" panose="05000000000000000000" pitchFamily="2" charset="2"/>
              <a:buChar char="Ø"/>
            </a:pPr>
            <a:r>
              <a:rPr lang="en-US" sz="2800" dirty="0" smtClean="0"/>
              <a:t>E-Title = An electronic form of ownership of a vehicle</a:t>
            </a:r>
          </a:p>
          <a:p>
            <a:pPr marL="400050">
              <a:buFont typeface="Wingdings" panose="05000000000000000000" pitchFamily="2" charset="2"/>
              <a:buChar char="Ø"/>
            </a:pPr>
            <a:r>
              <a:rPr lang="en-US" sz="2800" dirty="0" smtClean="0"/>
              <a:t>Benefits include </a:t>
            </a:r>
          </a:p>
          <a:p>
            <a:pPr marL="800100" lvl="1">
              <a:buFont typeface="Wingdings" panose="05000000000000000000" pitchFamily="2" charset="2"/>
              <a:buChar char="Ø"/>
            </a:pPr>
            <a:r>
              <a:rPr lang="en-US" sz="2400" dirty="0"/>
              <a:t>E</a:t>
            </a:r>
            <a:r>
              <a:rPr lang="en-US" sz="2400" dirty="0" smtClean="0"/>
              <a:t>rror and fraud reduction</a:t>
            </a:r>
          </a:p>
          <a:p>
            <a:pPr marL="800100" lvl="1">
              <a:buFont typeface="Wingdings" panose="05000000000000000000" pitchFamily="2" charset="2"/>
              <a:buChar char="Ø"/>
            </a:pPr>
            <a:r>
              <a:rPr lang="en-US" sz="2400" dirty="0" smtClean="0"/>
              <a:t>Streamlined process</a:t>
            </a:r>
          </a:p>
          <a:p>
            <a:pPr marL="800100" lvl="1">
              <a:buFont typeface="Wingdings" panose="05000000000000000000" pitchFamily="2" charset="2"/>
              <a:buChar char="Ø"/>
            </a:pPr>
            <a:r>
              <a:rPr lang="en-US" sz="2400" dirty="0" smtClean="0"/>
              <a:t>Green!</a:t>
            </a:r>
          </a:p>
          <a:p>
            <a:pPr marL="800100" lvl="1">
              <a:buFont typeface="Wingdings" panose="05000000000000000000" pitchFamily="2" charset="2"/>
              <a:buChar char="Ø"/>
            </a:pPr>
            <a:r>
              <a:rPr lang="en-US" sz="2400" dirty="0" smtClean="0"/>
              <a:t>Improves customer service</a:t>
            </a:r>
          </a:p>
          <a:p>
            <a:pPr marL="800100" lvl="1">
              <a:buFont typeface="Wingdings" panose="05000000000000000000" pitchFamily="2" charset="2"/>
              <a:buChar char="Ø"/>
            </a:pPr>
            <a:r>
              <a:rPr lang="en-US" sz="2400" dirty="0" smtClean="0"/>
              <a:t>Delivery time to lenders   </a:t>
            </a:r>
          </a:p>
          <a:p>
            <a:pPr marL="400050">
              <a:buFont typeface="Wingdings" panose="05000000000000000000" pitchFamily="2" charset="2"/>
              <a:buChar char="Ø"/>
            </a:pPr>
            <a:endParaRPr lang="en-US" dirty="0" smtClean="0"/>
          </a:p>
          <a:p>
            <a:pPr marL="457200" lvl="1" indent="0">
              <a:buNone/>
            </a:pPr>
            <a:endParaRPr lang="en-US" dirty="0" smtClean="0"/>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28</a:t>
            </a:fld>
            <a:endParaRPr lang="en-US" dirty="0"/>
          </a:p>
        </p:txBody>
      </p:sp>
    </p:spTree>
    <p:extLst>
      <p:ext uri="{BB962C8B-B14F-4D97-AF65-F5344CB8AC3E}">
        <p14:creationId xmlns:p14="http://schemas.microsoft.com/office/powerpoint/2010/main" val="1290825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IMPORTANT INFORMATION – e-Titles</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29</a:t>
            </a:fld>
            <a:endParaRPr lang="en-US" dirty="0"/>
          </a:p>
        </p:txBody>
      </p:sp>
      <p:sp>
        <p:nvSpPr>
          <p:cNvPr id="6" name="Content Placeholder 5"/>
          <p:cNvSpPr>
            <a:spLocks noGrp="1"/>
          </p:cNvSpPr>
          <p:nvPr>
            <p:ph idx="1"/>
          </p:nvPr>
        </p:nvSpPr>
        <p:spPr>
          <a:xfrm>
            <a:off x="228600" y="1740932"/>
            <a:ext cx="8763000" cy="4411333"/>
          </a:xfrm>
        </p:spPr>
        <p:txBody>
          <a:bodyPr numCol="3">
            <a:normAutofit fontScale="92500"/>
          </a:bodyPr>
          <a:lstStyle/>
          <a:p>
            <a:pPr marL="457200" lvl="1" indent="0">
              <a:buNone/>
            </a:pPr>
            <a:r>
              <a:rPr lang="en-US" sz="2800" dirty="0" smtClean="0"/>
              <a:t>Alabama</a:t>
            </a:r>
          </a:p>
          <a:p>
            <a:pPr marL="457200" lvl="1" indent="0">
              <a:buNone/>
            </a:pPr>
            <a:r>
              <a:rPr lang="en-US" sz="2800" dirty="0" smtClean="0"/>
              <a:t>Arizona</a:t>
            </a:r>
          </a:p>
          <a:p>
            <a:pPr marL="457200" lvl="1" indent="0">
              <a:buNone/>
            </a:pPr>
            <a:r>
              <a:rPr lang="en-US" sz="2800" dirty="0" smtClean="0"/>
              <a:t>California</a:t>
            </a:r>
          </a:p>
          <a:p>
            <a:pPr marL="457200" lvl="1" indent="0">
              <a:buNone/>
            </a:pPr>
            <a:r>
              <a:rPr lang="en-US" sz="2800" dirty="0" smtClean="0"/>
              <a:t>Colorado</a:t>
            </a:r>
          </a:p>
          <a:p>
            <a:pPr marL="457200" lvl="1" indent="0">
              <a:buNone/>
            </a:pPr>
            <a:r>
              <a:rPr lang="en-US" sz="2800" dirty="0" smtClean="0"/>
              <a:t>Florida</a:t>
            </a:r>
          </a:p>
          <a:p>
            <a:pPr marL="457200" lvl="1" indent="0">
              <a:buNone/>
            </a:pPr>
            <a:r>
              <a:rPr lang="en-US" sz="2800" dirty="0" smtClean="0"/>
              <a:t>Georgia</a:t>
            </a:r>
          </a:p>
          <a:p>
            <a:pPr marL="457200" lvl="1" indent="0">
              <a:buNone/>
            </a:pPr>
            <a:r>
              <a:rPr lang="en-US" sz="2800" dirty="0" smtClean="0"/>
              <a:t>Hawaii</a:t>
            </a:r>
          </a:p>
          <a:p>
            <a:pPr marL="457200" lvl="1" indent="0">
              <a:buNone/>
            </a:pPr>
            <a:r>
              <a:rPr lang="en-US" sz="2800" dirty="0" smtClean="0"/>
              <a:t>Idaho</a:t>
            </a:r>
          </a:p>
          <a:p>
            <a:pPr marL="457200" lvl="1" indent="0">
              <a:buNone/>
            </a:pPr>
            <a:r>
              <a:rPr lang="en-US" sz="2800" dirty="0" smtClean="0"/>
              <a:t>Iowa</a:t>
            </a:r>
          </a:p>
          <a:p>
            <a:pPr marL="457200" lvl="1" indent="0">
              <a:buNone/>
            </a:pPr>
            <a:r>
              <a:rPr lang="en-US" sz="2800" dirty="0" smtClean="0"/>
              <a:t>Kansas</a:t>
            </a:r>
          </a:p>
          <a:p>
            <a:pPr marL="457200" lvl="1" indent="0">
              <a:buNone/>
            </a:pPr>
            <a:r>
              <a:rPr lang="en-US" sz="2800" dirty="0" smtClean="0"/>
              <a:t>Louisiana</a:t>
            </a:r>
          </a:p>
          <a:p>
            <a:pPr marL="457200" lvl="1" indent="0">
              <a:buNone/>
            </a:pPr>
            <a:r>
              <a:rPr lang="en-US" sz="2800" dirty="0" smtClean="0"/>
              <a:t>Maryland</a:t>
            </a:r>
          </a:p>
          <a:p>
            <a:pPr marL="457200" lvl="1" indent="0">
              <a:buNone/>
            </a:pPr>
            <a:r>
              <a:rPr lang="en-US" sz="2800" dirty="0" smtClean="0"/>
              <a:t>Massachusetts</a:t>
            </a:r>
          </a:p>
          <a:p>
            <a:pPr marL="457200" lvl="1" indent="0">
              <a:buNone/>
            </a:pPr>
            <a:r>
              <a:rPr lang="en-US" sz="2800" dirty="0" smtClean="0"/>
              <a:t>Nebraska</a:t>
            </a:r>
          </a:p>
          <a:p>
            <a:pPr marL="457200" lvl="1" indent="0">
              <a:buNone/>
            </a:pPr>
            <a:r>
              <a:rPr lang="en-US" sz="2800" dirty="0" smtClean="0"/>
              <a:t>Nevada</a:t>
            </a:r>
          </a:p>
          <a:p>
            <a:pPr marL="457200" lvl="1" indent="0">
              <a:buNone/>
            </a:pPr>
            <a:r>
              <a:rPr lang="en-US" sz="2800" dirty="0" smtClean="0"/>
              <a:t>North Carolina</a:t>
            </a:r>
          </a:p>
          <a:p>
            <a:pPr marL="457200" lvl="1" indent="0">
              <a:buNone/>
            </a:pPr>
            <a:r>
              <a:rPr lang="en-US" sz="2800" dirty="0" smtClean="0"/>
              <a:t>Ohio</a:t>
            </a:r>
          </a:p>
          <a:p>
            <a:pPr marL="457200" lvl="1" indent="0">
              <a:buNone/>
            </a:pPr>
            <a:r>
              <a:rPr lang="en-US" sz="2800" dirty="0" smtClean="0"/>
              <a:t>Pennsylvania</a:t>
            </a:r>
          </a:p>
          <a:p>
            <a:pPr marL="457200" lvl="1" indent="0">
              <a:buNone/>
            </a:pPr>
            <a:r>
              <a:rPr lang="en-US" sz="2800" dirty="0" smtClean="0"/>
              <a:t>South Carolina</a:t>
            </a:r>
          </a:p>
          <a:p>
            <a:pPr marL="457200" lvl="1" indent="0">
              <a:buNone/>
            </a:pPr>
            <a:r>
              <a:rPr lang="en-US" sz="2800" dirty="0" smtClean="0"/>
              <a:t>South Dakota</a:t>
            </a:r>
          </a:p>
          <a:p>
            <a:pPr marL="457200" lvl="1" indent="0">
              <a:buNone/>
            </a:pPr>
            <a:r>
              <a:rPr lang="en-US" sz="2800" dirty="0" smtClean="0"/>
              <a:t>Texas</a:t>
            </a:r>
          </a:p>
          <a:p>
            <a:pPr marL="457200" lvl="1" indent="0">
              <a:buNone/>
            </a:pPr>
            <a:r>
              <a:rPr lang="en-US" sz="2800" dirty="0" smtClean="0"/>
              <a:t>Utah</a:t>
            </a:r>
          </a:p>
          <a:p>
            <a:pPr marL="457200" lvl="1" indent="0">
              <a:buNone/>
            </a:pPr>
            <a:r>
              <a:rPr lang="en-US" sz="2800" dirty="0" smtClean="0"/>
              <a:t>Virginia</a:t>
            </a:r>
          </a:p>
          <a:p>
            <a:pPr marL="457200" lvl="1" indent="0">
              <a:buNone/>
            </a:pPr>
            <a:r>
              <a:rPr lang="en-US" sz="2800" dirty="0" smtClean="0"/>
              <a:t>Washington</a:t>
            </a:r>
          </a:p>
          <a:p>
            <a:pPr marL="457200" lvl="1" indent="0">
              <a:buNone/>
            </a:pPr>
            <a:r>
              <a:rPr lang="en-US" sz="2800" dirty="0" smtClean="0"/>
              <a:t>Wisconsin</a:t>
            </a:r>
          </a:p>
          <a:p>
            <a:pPr lvl="1"/>
            <a:endParaRPr lang="en-US" dirty="0"/>
          </a:p>
        </p:txBody>
      </p:sp>
      <p:sp>
        <p:nvSpPr>
          <p:cNvPr id="7" name="TextBox 6"/>
          <p:cNvSpPr txBox="1"/>
          <p:nvPr/>
        </p:nvSpPr>
        <p:spPr>
          <a:xfrm>
            <a:off x="1905000" y="1186934"/>
            <a:ext cx="4876800" cy="523220"/>
          </a:xfrm>
          <a:prstGeom prst="rect">
            <a:avLst/>
          </a:prstGeom>
          <a:noFill/>
        </p:spPr>
        <p:txBody>
          <a:bodyPr wrap="square" rtlCol="0">
            <a:spAutoFit/>
          </a:bodyPr>
          <a:lstStyle/>
          <a:p>
            <a:pPr algn="ctr"/>
            <a:r>
              <a:rPr lang="en-US" sz="2800" b="1" dirty="0" smtClean="0">
                <a:solidFill>
                  <a:srgbClr val="FF0000"/>
                </a:solidFill>
              </a:rPr>
              <a:t>STATES WITH E-TITLES</a:t>
            </a:r>
            <a:endParaRPr lang="en-US" sz="2800" b="1" dirty="0">
              <a:solidFill>
                <a:srgbClr val="FF0000"/>
              </a:solidFill>
            </a:endParaRPr>
          </a:p>
        </p:txBody>
      </p:sp>
    </p:spTree>
    <p:extLst>
      <p:ext uri="{BB962C8B-B14F-4D97-AF65-F5344CB8AC3E}">
        <p14:creationId xmlns:p14="http://schemas.microsoft.com/office/powerpoint/2010/main" val="3718255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5629400" y="1535502"/>
            <a:ext cx="4565" cy="2884098"/>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63" idx="2"/>
          </p:cNvCxnSpPr>
          <p:nvPr/>
        </p:nvCxnSpPr>
        <p:spPr>
          <a:xfrm>
            <a:off x="7687892" y="1538078"/>
            <a:ext cx="8308" cy="3200909"/>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8" idx="2"/>
          </p:cNvCxnSpPr>
          <p:nvPr/>
        </p:nvCxnSpPr>
        <p:spPr>
          <a:xfrm>
            <a:off x="3492759" y="1527668"/>
            <a:ext cx="73221" cy="4216847"/>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69" idx="2"/>
          </p:cNvCxnSpPr>
          <p:nvPr/>
        </p:nvCxnSpPr>
        <p:spPr>
          <a:xfrm>
            <a:off x="1483967" y="1515557"/>
            <a:ext cx="33805" cy="3214987"/>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586470" y="1793831"/>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47" name="Rectangle 46"/>
          <p:cNvSpPr/>
          <p:nvPr/>
        </p:nvSpPr>
        <p:spPr>
          <a:xfrm>
            <a:off x="2651580" y="2811152"/>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48" name="Rectangle 47"/>
          <p:cNvSpPr/>
          <p:nvPr/>
        </p:nvSpPr>
        <p:spPr>
          <a:xfrm>
            <a:off x="4716690" y="2811152"/>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49" name="Rectangle 48"/>
          <p:cNvSpPr/>
          <p:nvPr/>
        </p:nvSpPr>
        <p:spPr>
          <a:xfrm>
            <a:off x="6781800" y="2811152"/>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58" name="Rectangle 57"/>
          <p:cNvSpPr/>
          <p:nvPr/>
        </p:nvSpPr>
        <p:spPr>
          <a:xfrm>
            <a:off x="2651580" y="3824587"/>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61" name="Rectangle 60"/>
          <p:cNvSpPr/>
          <p:nvPr/>
        </p:nvSpPr>
        <p:spPr>
          <a:xfrm>
            <a:off x="4716690" y="3824587"/>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63" name="Rectangle 62"/>
          <p:cNvSpPr/>
          <p:nvPr/>
        </p:nvSpPr>
        <p:spPr>
          <a:xfrm>
            <a:off x="6781800" y="3824587"/>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68" name="Rectangle 67"/>
          <p:cNvSpPr/>
          <p:nvPr/>
        </p:nvSpPr>
        <p:spPr>
          <a:xfrm>
            <a:off x="2651580" y="4830115"/>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69" name="Rectangle 68"/>
          <p:cNvSpPr/>
          <p:nvPr/>
        </p:nvSpPr>
        <p:spPr>
          <a:xfrm>
            <a:off x="603372" y="3816144"/>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41" name="Rectangle 40"/>
          <p:cNvSpPr/>
          <p:nvPr/>
        </p:nvSpPr>
        <p:spPr>
          <a:xfrm>
            <a:off x="2613249" y="1789949"/>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43" name="Rectangle 42"/>
          <p:cNvSpPr/>
          <p:nvPr/>
        </p:nvSpPr>
        <p:spPr>
          <a:xfrm>
            <a:off x="4716690" y="1789949"/>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44" name="Rectangle 43"/>
          <p:cNvSpPr/>
          <p:nvPr/>
        </p:nvSpPr>
        <p:spPr>
          <a:xfrm>
            <a:off x="6781800" y="1789949"/>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2" name="Title 1"/>
          <p:cNvSpPr>
            <a:spLocks noGrp="1"/>
          </p:cNvSpPr>
          <p:nvPr>
            <p:ph type="title"/>
          </p:nvPr>
        </p:nvSpPr>
        <p:spPr>
          <a:xfrm>
            <a:off x="381000" y="56147"/>
            <a:ext cx="8382000" cy="401053"/>
          </a:xfrm>
        </p:spPr>
        <p:txBody>
          <a:bodyPr>
            <a:noAutofit/>
          </a:bodyPr>
          <a:lstStyle/>
          <a:p>
            <a:r>
              <a:rPr lang="en-US" sz="2500" dirty="0" smtClean="0">
                <a:solidFill>
                  <a:srgbClr val="C00000"/>
                </a:solidFill>
                <a:latin typeface="PermianSlabSerifTypeface" pitchFamily="50" charset="0"/>
              </a:rPr>
              <a:t>Vehicle Services Division - Administration</a:t>
            </a:r>
            <a:endParaRPr lang="en-US" sz="2500" dirty="0">
              <a:solidFill>
                <a:srgbClr val="C00000"/>
              </a:solidFill>
              <a:latin typeface="PermianSlabSerifTypeface" pitchFamily="50" charset="0"/>
            </a:endParaRPr>
          </a:p>
        </p:txBody>
      </p:sp>
      <p:sp>
        <p:nvSpPr>
          <p:cNvPr id="3" name="Rectangle 2"/>
          <p:cNvSpPr/>
          <p:nvPr/>
        </p:nvSpPr>
        <p:spPr>
          <a:xfrm>
            <a:off x="3478152" y="457200"/>
            <a:ext cx="196805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7713" algn="ct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Allison Raymer</a:t>
            </a:r>
            <a:endParaRPr lang="en-US" sz="10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marL="747713" algn="ct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Vehicle Services Director</a:t>
            </a:r>
          </a:p>
        </p:txBody>
      </p:sp>
      <p:cxnSp>
        <p:nvCxnSpPr>
          <p:cNvPr id="6" name="Straight Connector 5"/>
          <p:cNvCxnSpPr/>
          <p:nvPr/>
        </p:nvCxnSpPr>
        <p:spPr>
          <a:xfrm>
            <a:off x="4483743" y="1371600"/>
            <a:ext cx="0" cy="166478"/>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500871" y="1535502"/>
            <a:ext cx="6185265" cy="226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91660" y="1924674"/>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Jennifer</a:t>
            </a:r>
          </a:p>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Lanfair</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Assistant </a:t>
            </a:r>
            <a:b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b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Director</a:t>
            </a:r>
          </a:p>
        </p:txBody>
      </p:sp>
      <p:sp>
        <p:nvSpPr>
          <p:cNvPr id="16" name="Rectangle 15"/>
          <p:cNvSpPr/>
          <p:nvPr/>
        </p:nvSpPr>
        <p:spPr>
          <a:xfrm>
            <a:off x="1290547" y="4987946"/>
            <a:ext cx="462053" cy="3360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39"/>
          <p:cNvSpPr/>
          <p:nvPr/>
        </p:nvSpPr>
        <p:spPr>
          <a:xfrm>
            <a:off x="3295023" y="3949345"/>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Sean Lane</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EIVS Manager</a:t>
            </a:r>
          </a:p>
        </p:txBody>
      </p:sp>
      <p:sp>
        <p:nvSpPr>
          <p:cNvPr id="30" name="Rectangle 29"/>
          <p:cNvSpPr/>
          <p:nvPr/>
        </p:nvSpPr>
        <p:spPr>
          <a:xfrm>
            <a:off x="5355166" y="1927108"/>
            <a:ext cx="1188720" cy="7272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Michelle</a:t>
            </a:r>
          </a:p>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Hudson</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Assistant </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Director</a:t>
            </a:r>
          </a:p>
        </p:txBody>
      </p:sp>
      <p:sp>
        <p:nvSpPr>
          <p:cNvPr id="31" name="Rectangle 30"/>
          <p:cNvSpPr/>
          <p:nvPr/>
        </p:nvSpPr>
        <p:spPr>
          <a:xfrm>
            <a:off x="7502871" y="1922796"/>
            <a:ext cx="1147986"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Katie Bryan</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Communications</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Manager</a:t>
            </a:r>
          </a:p>
        </p:txBody>
      </p:sp>
      <p:sp>
        <p:nvSpPr>
          <p:cNvPr id="32" name="Rectangle 31"/>
          <p:cNvSpPr/>
          <p:nvPr/>
        </p:nvSpPr>
        <p:spPr>
          <a:xfrm>
            <a:off x="3291660" y="2975419"/>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Elizabeth Sibal</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Manager - Call Center/Research</a:t>
            </a:r>
          </a:p>
        </p:txBody>
      </p:sp>
      <p:sp>
        <p:nvSpPr>
          <p:cNvPr id="34" name="Rectangle 33"/>
          <p:cNvSpPr/>
          <p:nvPr/>
        </p:nvSpPr>
        <p:spPr>
          <a:xfrm>
            <a:off x="3291660" y="4967275"/>
            <a:ext cx="1188720" cy="7134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Alaina </a:t>
            </a:r>
            <a:b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b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Burford</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Motor Carrier</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Manager</a:t>
            </a:r>
          </a:p>
        </p:txBody>
      </p:sp>
      <p:sp>
        <p:nvSpPr>
          <p:cNvPr id="35" name="Rectangle 34"/>
          <p:cNvSpPr/>
          <p:nvPr/>
        </p:nvSpPr>
        <p:spPr>
          <a:xfrm>
            <a:off x="7916245" y="6034088"/>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45"/>
          <p:cNvSpPr/>
          <p:nvPr/>
        </p:nvSpPr>
        <p:spPr>
          <a:xfrm>
            <a:off x="5446202" y="2856872"/>
            <a:ext cx="1072454" cy="8490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Maria LaBoard</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Manager –</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Exceptions/</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Operations</a:t>
            </a:r>
          </a:p>
        </p:txBody>
      </p:sp>
      <p:sp>
        <p:nvSpPr>
          <p:cNvPr id="50" name="Rectangle 49"/>
          <p:cNvSpPr/>
          <p:nvPr/>
        </p:nvSpPr>
        <p:spPr>
          <a:xfrm>
            <a:off x="5446202" y="3946473"/>
            <a:ext cx="1099288" cy="7467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Tammie Moyers</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Manager –</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Exceptions/</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Operations</a:t>
            </a:r>
          </a:p>
        </p:txBody>
      </p:sp>
      <p:sp>
        <p:nvSpPr>
          <p:cNvPr id="54" name="Rectangle 53"/>
          <p:cNvSpPr/>
          <p:nvPr/>
        </p:nvSpPr>
        <p:spPr>
          <a:xfrm>
            <a:off x="7421880" y="2948312"/>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Brandon McArthur</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County Clerk Liaison </a:t>
            </a:r>
          </a:p>
        </p:txBody>
      </p:sp>
      <p:sp>
        <p:nvSpPr>
          <p:cNvPr id="55" name="Rectangle 54"/>
          <p:cNvSpPr/>
          <p:nvPr/>
        </p:nvSpPr>
        <p:spPr>
          <a:xfrm>
            <a:off x="7421880" y="3953304"/>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Belinda</a:t>
            </a:r>
          </a:p>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Boddie</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County Clerk Liaison</a:t>
            </a:r>
          </a:p>
        </p:txBody>
      </p:sp>
      <p:sp>
        <p:nvSpPr>
          <p:cNvPr id="57" name="Rectangle 56"/>
          <p:cNvSpPr/>
          <p:nvPr/>
        </p:nvSpPr>
        <p:spPr>
          <a:xfrm>
            <a:off x="1241328" y="1939536"/>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Diane Miller</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VS Manager</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Training and Front Office</a:t>
            </a:r>
          </a:p>
        </p:txBody>
      </p:sp>
      <p:sp>
        <p:nvSpPr>
          <p:cNvPr id="59" name="Rectangle 58"/>
          <p:cNvSpPr/>
          <p:nvPr/>
        </p:nvSpPr>
        <p:spPr>
          <a:xfrm>
            <a:off x="1333679" y="4000500"/>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Amanda Waggoner</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ASA/Front Office</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6830" y="517297"/>
            <a:ext cx="720090" cy="82296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767" y="1835669"/>
            <a:ext cx="720090" cy="82296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831356"/>
            <a:ext cx="720090" cy="822960"/>
          </a:xfrm>
          <a:prstGeom prst="rect">
            <a:avLst/>
          </a:prstGeom>
        </p:spPr>
      </p:pic>
      <p:pic>
        <p:nvPicPr>
          <p:cNvPr id="7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4555" y="2974390"/>
            <a:ext cx="664259"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6639" y="1839551"/>
            <a:ext cx="720090" cy="822960"/>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3680" y="2856872"/>
            <a:ext cx="720090" cy="822960"/>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1767" y="4884174"/>
            <a:ext cx="720090" cy="822960"/>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3680" y="3870307"/>
            <a:ext cx="720090" cy="822960"/>
          </a:xfrm>
          <a:prstGeom prst="rect">
            <a:avLst/>
          </a:prstGeom>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6639" y="3870307"/>
            <a:ext cx="720090" cy="822960"/>
          </a:xfrm>
          <a:prstGeom prst="rect">
            <a:avLst/>
          </a:prstGeom>
        </p:spPr>
      </p:pic>
      <p:pic>
        <p:nvPicPr>
          <p:cNvPr id="78" name="Picture 7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3027" y="1848096"/>
            <a:ext cx="660652" cy="806219"/>
          </a:xfrm>
          <a:prstGeom prst="rect">
            <a:avLst/>
          </a:prstGeom>
        </p:spPr>
      </p:pic>
      <p:sp>
        <p:nvSpPr>
          <p:cNvPr id="67" name="Rectangle 66"/>
          <p:cNvSpPr/>
          <p:nvPr/>
        </p:nvSpPr>
        <p:spPr>
          <a:xfrm>
            <a:off x="600847" y="2849774"/>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79" name="Rectangle 78"/>
          <p:cNvSpPr/>
          <p:nvPr/>
        </p:nvSpPr>
        <p:spPr>
          <a:xfrm>
            <a:off x="1302049" y="3021502"/>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Keri Miano</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ASA/Front Office </a:t>
            </a:r>
          </a:p>
        </p:txBody>
      </p:sp>
      <p:pic>
        <p:nvPicPr>
          <p:cNvPr id="87" name="Picture 8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75071" y="2882950"/>
            <a:ext cx="720090" cy="822960"/>
          </a:xfrm>
          <a:prstGeom prst="rect">
            <a:avLst/>
          </a:prstGeom>
        </p:spPr>
      </p:pic>
      <p:pic>
        <p:nvPicPr>
          <p:cNvPr id="1026" name="Picture 2" descr="C:\Users\dg12631\Desktop\Captur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5003" y="3901867"/>
            <a:ext cx="728572" cy="734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39230" y="3953621"/>
            <a:ext cx="6651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4341" y="2903227"/>
            <a:ext cx="7191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69"/>
          <p:cNvSpPr/>
          <p:nvPr/>
        </p:nvSpPr>
        <p:spPr>
          <a:xfrm>
            <a:off x="3409127" y="6057047"/>
            <a:ext cx="1068449" cy="5486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39230" y="3877132"/>
            <a:ext cx="702154" cy="763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46639" y="2837000"/>
            <a:ext cx="682421" cy="79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11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IMPORTANT INFORMATION – </a:t>
            </a:r>
            <a:r>
              <a:rPr lang="en-US" sz="2800" dirty="0" smtClean="0">
                <a:latin typeface="Times New Roman" panose="02020603050405020304" pitchFamily="18" charset="0"/>
                <a:cs typeface="Times New Roman" panose="02020603050405020304" pitchFamily="18" charset="0"/>
              </a:rPr>
              <a:t>July 1 New Metal</a:t>
            </a:r>
            <a:endParaRPr lang="en-US" sz="28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52400" y="1143000"/>
            <a:ext cx="8686800" cy="5562600"/>
          </a:xfrm>
        </p:spPr>
        <p:txBody>
          <a:bodyPr numCol="1"/>
          <a:lstStyle/>
          <a:p>
            <a:pPr marL="0" indent="0">
              <a:buNone/>
            </a:pPr>
            <a:r>
              <a:rPr lang="en-US" dirty="0" smtClean="0"/>
              <a:t>3084/2018 </a:t>
            </a:r>
            <a:r>
              <a:rPr lang="en-US" dirty="0"/>
              <a:t>– Vietnam Veteran</a:t>
            </a:r>
          </a:p>
          <a:p>
            <a:pPr marL="0" indent="0">
              <a:buNone/>
            </a:pPr>
            <a:r>
              <a:rPr lang="en-US" dirty="0" smtClean="0"/>
              <a:t>3665/2018 </a:t>
            </a:r>
            <a:r>
              <a:rPr lang="en-US" dirty="0"/>
              <a:t>– Korean War Veteran</a:t>
            </a:r>
          </a:p>
          <a:p>
            <a:pPr marL="0" indent="0">
              <a:buNone/>
            </a:pPr>
            <a:r>
              <a:rPr lang="en-US" dirty="0" smtClean="0"/>
              <a:t>3670/2018 </a:t>
            </a:r>
            <a:r>
              <a:rPr lang="en-US" dirty="0"/>
              <a:t>– Operation Desert Storm Veteran</a:t>
            </a:r>
          </a:p>
          <a:p>
            <a:pPr marL="0" indent="0">
              <a:buNone/>
            </a:pPr>
            <a:r>
              <a:rPr lang="en-US" dirty="0" smtClean="0"/>
              <a:t>3925/2018 </a:t>
            </a:r>
            <a:r>
              <a:rPr lang="en-US" dirty="0"/>
              <a:t>– Operation Iraqi Freedom</a:t>
            </a:r>
          </a:p>
          <a:p>
            <a:pPr marL="0" indent="0">
              <a:buNone/>
            </a:pPr>
            <a:r>
              <a:rPr lang="en-US" dirty="0" smtClean="0"/>
              <a:t>3930/2018 </a:t>
            </a:r>
            <a:r>
              <a:rPr lang="en-US" dirty="0"/>
              <a:t>– Operation Enduring Freedom</a:t>
            </a:r>
          </a:p>
          <a:p>
            <a:pPr marL="0" indent="0">
              <a:buNone/>
            </a:pPr>
            <a:r>
              <a:rPr lang="en-US" dirty="0" smtClean="0"/>
              <a:t>3931/2018 </a:t>
            </a:r>
            <a:r>
              <a:rPr lang="en-US" dirty="0"/>
              <a:t>– Operation New Dawn</a:t>
            </a:r>
          </a:p>
          <a:p>
            <a:pPr marL="0" indent="0">
              <a:buNone/>
            </a:pPr>
            <a:r>
              <a:rPr lang="en-US" dirty="0" smtClean="0"/>
              <a:t>5508/2018 </a:t>
            </a:r>
            <a:r>
              <a:rPr lang="en-US" dirty="0"/>
              <a:t>-  Vietnam Veteran</a:t>
            </a:r>
          </a:p>
          <a:p>
            <a:pPr marL="0" indent="0">
              <a:buNone/>
            </a:pPr>
            <a:r>
              <a:rPr lang="en-US" dirty="0" smtClean="0"/>
              <a:t>5521/2018 </a:t>
            </a:r>
            <a:r>
              <a:rPr lang="en-US" dirty="0"/>
              <a:t>– Korean War Veteran</a:t>
            </a:r>
          </a:p>
          <a:p>
            <a:pPr marL="0" indent="0">
              <a:buNone/>
            </a:pPr>
            <a:r>
              <a:rPr lang="en-US" dirty="0" smtClean="0"/>
              <a:t>5522/2018 </a:t>
            </a:r>
            <a:r>
              <a:rPr lang="en-US" dirty="0"/>
              <a:t>- Operation Desert Storm Veteran</a:t>
            </a:r>
          </a:p>
          <a:p>
            <a:pPr marL="0" indent="0">
              <a:buNone/>
            </a:pPr>
            <a:r>
              <a:rPr lang="en-US" dirty="0" smtClean="0"/>
              <a:t>5546/2018 </a:t>
            </a:r>
            <a:r>
              <a:rPr lang="en-US" dirty="0"/>
              <a:t>- Operation Iraqi Freedom</a:t>
            </a:r>
          </a:p>
          <a:p>
            <a:pPr marL="0" indent="0">
              <a:buNone/>
            </a:pPr>
            <a:r>
              <a:rPr lang="en-US" dirty="0" smtClean="0"/>
              <a:t>5547/2018 </a:t>
            </a:r>
            <a:r>
              <a:rPr lang="en-US" dirty="0"/>
              <a:t>– Operation Enduring Freedom</a:t>
            </a:r>
          </a:p>
          <a:p>
            <a:pPr marL="0" indent="0">
              <a:buNone/>
            </a:pPr>
            <a:r>
              <a:rPr lang="en-US" dirty="0" smtClean="0"/>
              <a:t>5571/2018 </a:t>
            </a:r>
            <a:r>
              <a:rPr lang="en-US" dirty="0"/>
              <a:t>– Operation New Dawn</a:t>
            </a:r>
          </a:p>
          <a:p>
            <a:endParaRPr lang="en-US" dirty="0"/>
          </a:p>
        </p:txBody>
      </p:sp>
      <p:sp>
        <p:nvSpPr>
          <p:cNvPr id="8" name="TextBox 7"/>
          <p:cNvSpPr txBox="1"/>
          <p:nvPr/>
        </p:nvSpPr>
        <p:spPr>
          <a:xfrm>
            <a:off x="6553200" y="2743200"/>
            <a:ext cx="2362200"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smtClean="0">
                <a:solidFill>
                  <a:srgbClr val="FF0000"/>
                </a:solidFill>
              </a:rPr>
              <a:t>These plates should arrive at county offices by the end of May.  </a:t>
            </a:r>
            <a:endParaRPr lang="en-US" sz="2400" b="1" dirty="0">
              <a:solidFill>
                <a:srgbClr val="FF0000"/>
              </a:solidFill>
            </a:endParaRPr>
          </a:p>
        </p:txBody>
      </p:sp>
    </p:spTree>
    <p:extLst>
      <p:ext uri="{BB962C8B-B14F-4D97-AF65-F5344CB8AC3E}">
        <p14:creationId xmlns:p14="http://schemas.microsoft.com/office/powerpoint/2010/main" val="1177657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IMPORTANT INFORMATION – </a:t>
            </a:r>
            <a:r>
              <a:rPr lang="en-US" sz="2400" dirty="0" smtClean="0">
                <a:latin typeface="Times New Roman" panose="02020603050405020304" pitchFamily="18" charset="0"/>
                <a:cs typeface="Times New Roman" panose="02020603050405020304" pitchFamily="18" charset="0"/>
              </a:rPr>
              <a:t>Edison Passwords</a:t>
            </a:r>
            <a:endParaRPr lang="en-US" sz="20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6138863" cy="501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764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IMPORTANT INFORMATION – </a:t>
            </a:r>
            <a:r>
              <a:rPr lang="en-US" sz="2400" dirty="0" smtClean="0">
                <a:latin typeface="Times New Roman" panose="02020603050405020304" pitchFamily="18" charset="0"/>
                <a:cs typeface="Times New Roman" panose="02020603050405020304" pitchFamily="18" charset="0"/>
              </a:rPr>
              <a:t>Edison Passwords</a:t>
            </a:r>
            <a:endParaRPr lang="en-US" sz="20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80265"/>
            <a:ext cx="5872161" cy="484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300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IMPORTANT INFORMATION – </a:t>
            </a:r>
            <a:r>
              <a:rPr lang="en-US" sz="2400" dirty="0" smtClean="0">
                <a:latin typeface="Times New Roman" panose="02020603050405020304" pitchFamily="18" charset="0"/>
                <a:cs typeface="Times New Roman" panose="02020603050405020304" pitchFamily="18" charset="0"/>
              </a:rPr>
              <a:t>Edison Passwords</a:t>
            </a:r>
            <a:endParaRPr lang="en-US" sz="20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6034088" cy="485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464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IMPORTANT INFORMATION</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lnSpcReduction="10000"/>
          </a:bodyPr>
          <a:lstStyle/>
          <a:p>
            <a:pPr lvl="0"/>
            <a:r>
              <a:rPr lang="en-US" dirty="0" smtClean="0"/>
              <a:t>VS </a:t>
            </a:r>
            <a:r>
              <a:rPr lang="en-US" dirty="0"/>
              <a:t>staff </a:t>
            </a:r>
            <a:r>
              <a:rPr lang="en-US" dirty="0" smtClean="0"/>
              <a:t>changes/phone list</a:t>
            </a:r>
            <a:r>
              <a:rPr lang="en-US" dirty="0"/>
              <a:t>  </a:t>
            </a:r>
          </a:p>
          <a:p>
            <a:pPr lvl="0"/>
            <a:r>
              <a:rPr lang="en-US" dirty="0" smtClean="0"/>
              <a:t>Plate </a:t>
            </a:r>
            <a:r>
              <a:rPr lang="en-US" dirty="0"/>
              <a:t>Status Issues – Phone or Email Tammie Moyers or Maria LaBoard</a:t>
            </a:r>
          </a:p>
          <a:p>
            <a:pPr lvl="0"/>
            <a:r>
              <a:rPr lang="en-US" dirty="0"/>
              <a:t>Add Makes – Email Tammie Moyers and Maria </a:t>
            </a:r>
            <a:r>
              <a:rPr lang="en-US" dirty="0" smtClean="0"/>
              <a:t>LaBoard</a:t>
            </a:r>
          </a:p>
          <a:p>
            <a:pPr lvl="0"/>
            <a:r>
              <a:rPr lang="en-US" dirty="0" smtClean="0"/>
              <a:t>Plates</a:t>
            </a:r>
          </a:p>
          <a:p>
            <a:pPr lvl="1"/>
            <a:r>
              <a:rPr lang="en-US" dirty="0" smtClean="0"/>
              <a:t>Pat </a:t>
            </a:r>
            <a:r>
              <a:rPr lang="en-US" dirty="0" err="1"/>
              <a:t>Summitt</a:t>
            </a:r>
            <a:r>
              <a:rPr lang="en-US" dirty="0"/>
              <a:t> Foundation – In the latter stages of the production process</a:t>
            </a:r>
          </a:p>
          <a:p>
            <a:pPr lvl="1"/>
            <a:r>
              <a:rPr lang="en-US" dirty="0"/>
              <a:t>Tennessee Titans Redesign – In the early stages of the production </a:t>
            </a:r>
            <a:r>
              <a:rPr lang="en-US" dirty="0" smtClean="0"/>
              <a:t>process</a:t>
            </a:r>
          </a:p>
          <a:p>
            <a:pPr lvl="1"/>
            <a:r>
              <a:rPr lang="en-US" dirty="0"/>
              <a:t>Dealer– Ready to </a:t>
            </a:r>
            <a:r>
              <a:rPr lang="en-US" dirty="0" smtClean="0"/>
              <a:t>order</a:t>
            </a:r>
          </a:p>
          <a:p>
            <a:pPr lvl="1"/>
            <a:r>
              <a:rPr lang="en-US" dirty="0"/>
              <a:t>Antique Plate – not transferrable.</a:t>
            </a:r>
          </a:p>
          <a:p>
            <a:pPr lvl="0"/>
            <a:r>
              <a:rPr lang="en-US" dirty="0" smtClean="0"/>
              <a:t>Side </a:t>
            </a:r>
            <a:r>
              <a:rPr lang="en-US" dirty="0"/>
              <a:t>B of emergency plate application no longer required for purchased emergency </a:t>
            </a:r>
            <a:r>
              <a:rPr lang="en-US" dirty="0" smtClean="0"/>
              <a:t> vehicles</a:t>
            </a:r>
            <a:endParaRPr lang="en-US" dirty="0"/>
          </a:p>
          <a:p>
            <a:pPr lvl="0"/>
            <a:endParaRPr lang="en-US" dirty="0"/>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34</a:t>
            </a:fld>
            <a:endParaRPr lang="en-US" dirty="0"/>
          </a:p>
        </p:txBody>
      </p:sp>
    </p:spTree>
    <p:extLst>
      <p:ext uri="{BB962C8B-B14F-4D97-AF65-F5344CB8AC3E}">
        <p14:creationId xmlns:p14="http://schemas.microsoft.com/office/powerpoint/2010/main" val="2177764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QUESTIONS/COMMENTS</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35</a:t>
            </a:fld>
            <a:endParaRPr lang="en-US" dirty="0"/>
          </a:p>
        </p:txBody>
      </p:sp>
      <p:sp>
        <p:nvSpPr>
          <p:cNvPr id="3" name="Content Placeholder 2"/>
          <p:cNvSpPr>
            <a:spLocks noGrp="1"/>
          </p:cNvSpPr>
          <p:nvPr>
            <p:ph idx="1"/>
          </p:nvPr>
        </p:nvSpPr>
        <p:spPr>
          <a:xfrm>
            <a:off x="304800" y="2438400"/>
            <a:ext cx="8763000" cy="2570865"/>
          </a:xfrm>
        </p:spPr>
        <p:txBody>
          <a:bodyPr>
            <a:normAutofit/>
          </a:bodyPr>
          <a:lstStyle/>
          <a:p>
            <a:pPr marL="0" indent="0" algn="ctr">
              <a:buNone/>
            </a:pPr>
            <a:r>
              <a:rPr lang="en-US" sz="8000" b="1" dirty="0" smtClean="0">
                <a:solidFill>
                  <a:srgbClr val="FF0000"/>
                </a:solidFill>
              </a:rPr>
              <a:t>Thank you!!!</a:t>
            </a:r>
            <a:endParaRPr lang="en-US" sz="8000" b="1" dirty="0">
              <a:solidFill>
                <a:srgbClr val="FF0000"/>
              </a:solidFill>
            </a:endParaRPr>
          </a:p>
        </p:txBody>
      </p:sp>
    </p:spTree>
    <p:extLst>
      <p:ext uri="{BB962C8B-B14F-4D97-AF65-F5344CB8AC3E}">
        <p14:creationId xmlns:p14="http://schemas.microsoft.com/office/powerpoint/2010/main" val="3785840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Carrier (IRP/IFTA/Intrastate)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0791"/>
            <a:ext cx="7086600" cy="4964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79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to Protect</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5</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193801"/>
            <a:ext cx="7543800" cy="474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66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EZ Tag </a:t>
            </a:r>
            <a:endParaRPr lang="en-US" dirty="0"/>
          </a:p>
        </p:txBody>
      </p:sp>
      <p:sp>
        <p:nvSpPr>
          <p:cNvPr id="3" name="Content Placeholder 2"/>
          <p:cNvSpPr>
            <a:spLocks noGrp="1"/>
          </p:cNvSpPr>
          <p:nvPr>
            <p:ph idx="1"/>
          </p:nvPr>
        </p:nvSpPr>
        <p:spPr/>
        <p:txBody>
          <a:bodyPr/>
          <a:lstStyle/>
          <a:p>
            <a:pPr marL="0" indent="0">
              <a:buNone/>
            </a:pPr>
            <a:r>
              <a:rPr lang="en-US" b="1" dirty="0" smtClean="0"/>
              <a:t>Dealer </a:t>
            </a:r>
            <a:r>
              <a:rPr lang="en-US" b="1" dirty="0"/>
              <a:t>Drive Out By: </a:t>
            </a:r>
            <a:r>
              <a:rPr lang="en-US" b="1" dirty="0" smtClean="0"/>
              <a:t>Katie Bryan </a:t>
            </a:r>
            <a:endParaRPr lang="en-US" dirty="0" smtClean="0"/>
          </a:p>
          <a:p>
            <a:r>
              <a:rPr lang="en-US" dirty="0" smtClean="0"/>
              <a:t>•Number of dealerships signed-up: 1175 </a:t>
            </a:r>
          </a:p>
          <a:p>
            <a:r>
              <a:rPr lang="en-US" dirty="0" smtClean="0"/>
              <a:t>•</a:t>
            </a:r>
            <a:r>
              <a:rPr lang="en-US" dirty="0"/>
              <a:t>Number of active dealerships: 895 </a:t>
            </a:r>
          </a:p>
          <a:p>
            <a:r>
              <a:rPr lang="en-US" dirty="0"/>
              <a:t>•Number of tags issued from beginning to date: 461,613 </a:t>
            </a:r>
          </a:p>
          <a:p>
            <a:r>
              <a:rPr lang="en-US" dirty="0"/>
              <a:t>•Number of tags issued from July 2017 to date: 312,955 </a:t>
            </a:r>
          </a:p>
          <a:p>
            <a:r>
              <a:rPr lang="en-US" dirty="0"/>
              <a:t>•Number of tags issued from year to date: 154,374 </a:t>
            </a:r>
          </a:p>
          <a:p>
            <a:r>
              <a:rPr lang="en-US" dirty="0"/>
              <a:t>•Number of tags issued in 2016: 36,614 </a:t>
            </a:r>
          </a:p>
          <a:p>
            <a:r>
              <a:rPr lang="en-US" dirty="0"/>
              <a:t>•Number of tags issued in 2017: 270,625 </a:t>
            </a:r>
          </a:p>
          <a:p>
            <a:pPr marL="0" indent="0">
              <a:buNone/>
            </a:pPr>
            <a:endParaRPr lang="en-US" dirty="0" smtClean="0"/>
          </a:p>
          <a:p>
            <a:pPr marL="0" indent="0">
              <a:buNone/>
            </a:pPr>
            <a:r>
              <a:rPr lang="en-US" dirty="0" smtClean="0"/>
              <a:t>I</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6</a:t>
            </a:fld>
            <a:endParaRPr lang="en-US" dirty="0"/>
          </a:p>
        </p:txBody>
      </p:sp>
    </p:spTree>
    <p:extLst>
      <p:ext uri="{BB962C8B-B14F-4D97-AF65-F5344CB8AC3E}">
        <p14:creationId xmlns:p14="http://schemas.microsoft.com/office/powerpoint/2010/main" val="616666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Recertification </a:t>
            </a:r>
            <a:endParaRPr lang="en-US" dirty="0"/>
          </a:p>
        </p:txBody>
      </p:sp>
      <p:sp>
        <p:nvSpPr>
          <p:cNvPr id="3" name="Content Placeholder 2"/>
          <p:cNvSpPr>
            <a:spLocks noGrp="1"/>
          </p:cNvSpPr>
          <p:nvPr>
            <p:ph idx="1"/>
          </p:nvPr>
        </p:nvSpPr>
        <p:spPr/>
        <p:txBody>
          <a:bodyPr>
            <a:normAutofit fontScale="62500" lnSpcReduction="20000"/>
          </a:bodyPr>
          <a:lstStyle/>
          <a:p>
            <a:pPr marL="0" marR="0" algn="just">
              <a:lnSpc>
                <a:spcPct val="115000"/>
              </a:lnSpc>
              <a:spcBef>
                <a:spcPts val="0"/>
              </a:spcBef>
              <a:spcAft>
                <a:spcPts val="1000"/>
              </a:spcAft>
            </a:pPr>
            <a:r>
              <a:rPr lang="en-US" dirty="0">
                <a:latin typeface="Open Sans"/>
                <a:ea typeface="Calibri"/>
                <a:cs typeface="Times New Roman"/>
              </a:rPr>
              <a:t>Each year the Department of Revenue is required to recertify all County Clerk users that have access to departmental systems that contain tax information or vehicle title and registration information. </a:t>
            </a:r>
            <a:endParaRPr lang="en-US" dirty="0" smtClean="0">
              <a:latin typeface="Open Sans"/>
              <a:ea typeface="Calibri"/>
              <a:cs typeface="Times New Roman"/>
            </a:endParaRPr>
          </a:p>
          <a:p>
            <a:pPr marL="0" marR="0" algn="just">
              <a:lnSpc>
                <a:spcPct val="115000"/>
              </a:lnSpc>
              <a:spcBef>
                <a:spcPts val="0"/>
              </a:spcBef>
              <a:spcAft>
                <a:spcPts val="1000"/>
              </a:spcAft>
            </a:pPr>
            <a:endParaRPr lang="en-US" dirty="0" smtClean="0">
              <a:latin typeface="Open Sans"/>
              <a:ea typeface="Calibri"/>
              <a:cs typeface="Times New Roman"/>
            </a:endParaRPr>
          </a:p>
          <a:p>
            <a:pPr marL="0" marR="0" algn="just">
              <a:lnSpc>
                <a:spcPct val="115000"/>
              </a:lnSpc>
              <a:spcBef>
                <a:spcPts val="0"/>
              </a:spcBef>
              <a:spcAft>
                <a:spcPts val="1000"/>
              </a:spcAft>
            </a:pPr>
            <a:r>
              <a:rPr lang="en-US" dirty="0" smtClean="0">
                <a:latin typeface="Open Sans"/>
                <a:ea typeface="Calibri"/>
                <a:cs typeface="Times New Roman"/>
              </a:rPr>
              <a:t>Per </a:t>
            </a:r>
            <a:r>
              <a:rPr lang="en-US" dirty="0">
                <a:latin typeface="Open Sans"/>
                <a:ea typeface="Calibri"/>
                <a:cs typeface="Times New Roman"/>
              </a:rPr>
              <a:t>state policy, any time a county has a user that leaves employment the county MUST submit a request to delete the user from state systems </a:t>
            </a:r>
            <a:r>
              <a:rPr lang="en-US" b="1" i="1" dirty="0">
                <a:latin typeface="Open Sans"/>
                <a:ea typeface="Calibri"/>
                <a:cs typeface="Times New Roman"/>
              </a:rPr>
              <a:t>on the individual’s final day at work</a:t>
            </a:r>
            <a:r>
              <a:rPr lang="en-US" dirty="0">
                <a:latin typeface="Open Sans"/>
                <a:ea typeface="Calibri"/>
                <a:cs typeface="Times New Roman"/>
              </a:rPr>
              <a:t>. </a:t>
            </a:r>
            <a:endParaRPr lang="en-US" dirty="0" smtClean="0">
              <a:latin typeface="Open Sans"/>
              <a:ea typeface="Calibri"/>
              <a:cs typeface="Times New Roman"/>
            </a:endParaRPr>
          </a:p>
          <a:p>
            <a:pPr marL="0" marR="0" algn="just">
              <a:lnSpc>
                <a:spcPct val="115000"/>
              </a:lnSpc>
              <a:spcBef>
                <a:spcPts val="0"/>
              </a:spcBef>
              <a:spcAft>
                <a:spcPts val="1000"/>
              </a:spcAft>
            </a:pPr>
            <a:r>
              <a:rPr lang="en-US" dirty="0" smtClean="0">
                <a:latin typeface="Open Sans"/>
                <a:ea typeface="Calibri"/>
                <a:cs typeface="Times New Roman"/>
              </a:rPr>
              <a:t>This </a:t>
            </a:r>
            <a:r>
              <a:rPr lang="en-US" dirty="0">
                <a:latin typeface="Open Sans"/>
                <a:ea typeface="Calibri"/>
                <a:cs typeface="Times New Roman"/>
              </a:rPr>
              <a:t>request must be in the form of the “VTRS Access Revision Form” and must have a physical signature for the request to be valid. </a:t>
            </a:r>
            <a:endParaRPr lang="en-US" dirty="0" smtClean="0">
              <a:latin typeface="Open Sans"/>
              <a:ea typeface="Calibri"/>
              <a:cs typeface="Times New Roman"/>
            </a:endParaRPr>
          </a:p>
          <a:p>
            <a:pPr marL="0" marR="0" algn="just">
              <a:lnSpc>
                <a:spcPct val="115000"/>
              </a:lnSpc>
              <a:spcBef>
                <a:spcPts val="0"/>
              </a:spcBef>
              <a:spcAft>
                <a:spcPts val="1000"/>
              </a:spcAft>
            </a:pPr>
            <a:r>
              <a:rPr lang="en-US" dirty="0" smtClean="0">
                <a:latin typeface="Open Sans"/>
                <a:ea typeface="Calibri"/>
                <a:cs typeface="Times New Roman"/>
              </a:rPr>
              <a:t>Please </a:t>
            </a:r>
            <a:r>
              <a:rPr lang="en-US" dirty="0">
                <a:latin typeface="Open Sans"/>
                <a:ea typeface="Calibri"/>
                <a:cs typeface="Times New Roman"/>
              </a:rPr>
              <a:t>email this form to Belinda Boddie (Belinda.Boddie@tn.gov) and the Department of Revenue Security Team will promptly begin removing the user.</a:t>
            </a:r>
            <a:endParaRPr lang="en-US" dirty="0">
              <a:latin typeface="Calibri"/>
              <a:ea typeface="Calibri"/>
              <a:cs typeface="Times New Roman"/>
            </a:endParaRPr>
          </a:p>
          <a:p>
            <a:pPr marL="0" marR="0" algn="just">
              <a:lnSpc>
                <a:spcPct val="115000"/>
              </a:lnSpc>
              <a:spcBef>
                <a:spcPts val="0"/>
              </a:spcBef>
              <a:spcAft>
                <a:spcPts val="1000"/>
              </a:spcAft>
            </a:pPr>
            <a:r>
              <a:rPr lang="en-US" dirty="0">
                <a:latin typeface="Open Sans"/>
                <a:ea typeface="Calibri"/>
                <a:cs typeface="Times New Roman"/>
              </a:rPr>
              <a:t>For employees on extended leave two weeks or longer, or seasonal employees who complete their term of employment, a request to delete must also be submitted on or before the employee’s final working day. When the individual returns to work, a request to add should be submitted to re-enable their account. Your help in following these policies is essential to keeping our systems secure and our fellow citizens’ personal information safe. </a:t>
            </a:r>
            <a:endParaRPr lang="en-US" dirty="0">
              <a:latin typeface="Calibri"/>
              <a:ea typeface="Calibri"/>
              <a:cs typeface="Times New Roman"/>
            </a:endParaRPr>
          </a:p>
          <a:p>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7</a:t>
            </a:fld>
            <a:endParaRPr lang="en-US" dirty="0"/>
          </a:p>
        </p:txBody>
      </p:sp>
    </p:spTree>
    <p:extLst>
      <p:ext uri="{BB962C8B-B14F-4D97-AF65-F5344CB8AC3E}">
        <p14:creationId xmlns:p14="http://schemas.microsoft.com/office/powerpoint/2010/main" val="1159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EIVS Timeline</a:t>
            </a:r>
            <a:endParaRPr lang="en-US" dirty="0"/>
          </a:p>
        </p:txBody>
      </p:sp>
      <p:sp>
        <p:nvSpPr>
          <p:cNvPr id="3" name="Content Placeholder 2"/>
          <p:cNvSpPr>
            <a:spLocks noGrp="1"/>
          </p:cNvSpPr>
          <p:nvPr>
            <p:ph idx="1"/>
          </p:nvPr>
        </p:nvSpPr>
        <p:spPr/>
        <p:txBody>
          <a:bodyPr>
            <a:normAutofit fontScale="62500" lnSpcReduction="20000"/>
          </a:bodyPr>
          <a:lstStyle/>
          <a:p>
            <a:pPr lvl="0"/>
            <a:endParaRPr lang="en-US" b="1" dirty="0" smtClean="0"/>
          </a:p>
          <a:p>
            <a:pPr lvl="0"/>
            <a:r>
              <a:rPr lang="en-US" sz="2900" b="1" dirty="0" smtClean="0"/>
              <a:t>May 20, 2015  </a:t>
            </a:r>
            <a:r>
              <a:rPr lang="en-US" sz="2900" dirty="0" smtClean="0"/>
              <a:t>Electronic Insurance Verification Law passed </a:t>
            </a:r>
          </a:p>
          <a:p>
            <a:pPr lvl="0"/>
            <a:endParaRPr lang="en-US" sz="2900" b="1" dirty="0" smtClean="0"/>
          </a:p>
          <a:p>
            <a:pPr lvl="0"/>
            <a:r>
              <a:rPr lang="en-US" sz="2900" b="1" dirty="0" smtClean="0"/>
              <a:t>June 1, 2016  </a:t>
            </a:r>
            <a:r>
              <a:rPr lang="en-US" sz="2900" dirty="0" smtClean="0">
                <a:solidFill>
                  <a:srgbClr val="0070C0"/>
                </a:solidFill>
                <a:hlinkClick r:id="rId2"/>
              </a:rPr>
              <a:t>www.driveinsuredTN.com</a:t>
            </a:r>
            <a:r>
              <a:rPr lang="en-US" sz="2900" dirty="0" smtClean="0"/>
              <a:t>  </a:t>
            </a:r>
            <a:r>
              <a:rPr lang="en-US" sz="2900" dirty="0"/>
              <a:t>website </a:t>
            </a:r>
            <a:r>
              <a:rPr lang="en-US" sz="2900" dirty="0" smtClean="0"/>
              <a:t>launched</a:t>
            </a:r>
          </a:p>
          <a:p>
            <a:pPr marL="0" lvl="0" indent="0">
              <a:buNone/>
            </a:pPr>
            <a:endParaRPr lang="en-US" sz="2900" dirty="0"/>
          </a:p>
          <a:p>
            <a:pPr lvl="0"/>
            <a:r>
              <a:rPr lang="en-US" sz="2900" b="1" dirty="0" smtClean="0"/>
              <a:t>December 30, 2016 </a:t>
            </a:r>
            <a:r>
              <a:rPr lang="en-US" sz="2900" dirty="0" smtClean="0"/>
              <a:t>The Department of Revenue certified EIVS as operational</a:t>
            </a:r>
          </a:p>
          <a:p>
            <a:pPr lvl="0"/>
            <a:endParaRPr lang="en-US" sz="2900" dirty="0"/>
          </a:p>
          <a:p>
            <a:pPr lvl="0"/>
            <a:r>
              <a:rPr lang="en-US" sz="2900" b="1" dirty="0" smtClean="0"/>
              <a:t>January 1, 2017  </a:t>
            </a:r>
            <a:r>
              <a:rPr lang="en-US" sz="2900" dirty="0" smtClean="0"/>
              <a:t>EIVS</a:t>
            </a:r>
            <a:r>
              <a:rPr lang="en-US" sz="2900" b="1" dirty="0" smtClean="0"/>
              <a:t> </a:t>
            </a:r>
            <a:r>
              <a:rPr lang="en-US" sz="2900" dirty="0"/>
              <a:t>program goes live with a functional customer </a:t>
            </a:r>
            <a:r>
              <a:rPr lang="en-US" sz="2900" dirty="0" smtClean="0"/>
              <a:t>interface </a:t>
            </a:r>
          </a:p>
          <a:p>
            <a:pPr lvl="0"/>
            <a:endParaRPr lang="en-US" sz="2900" dirty="0"/>
          </a:p>
          <a:p>
            <a:pPr lvl="0"/>
            <a:r>
              <a:rPr lang="en-US" sz="2900" b="1" dirty="0" smtClean="0"/>
              <a:t>January 10, 2017</a:t>
            </a:r>
            <a:r>
              <a:rPr lang="en-US" sz="2900" b="1" dirty="0"/>
              <a:t>	</a:t>
            </a:r>
            <a:r>
              <a:rPr lang="en-US" sz="2900" dirty="0"/>
              <a:t>FBOB Confirmed 73% coverage on active registrations </a:t>
            </a:r>
            <a:endParaRPr lang="en-US" sz="2900" dirty="0" smtClean="0"/>
          </a:p>
          <a:p>
            <a:pPr lvl="0"/>
            <a:endParaRPr lang="en-US" sz="2900" b="1" dirty="0"/>
          </a:p>
          <a:p>
            <a:pPr lvl="0"/>
            <a:r>
              <a:rPr lang="en-US" sz="2900" b="1" dirty="0" smtClean="0"/>
              <a:t>January 15, 2018      </a:t>
            </a:r>
            <a:r>
              <a:rPr lang="en-US" sz="2900" dirty="0" smtClean="0"/>
              <a:t>FBOB </a:t>
            </a:r>
            <a:r>
              <a:rPr lang="en-US" sz="2900" dirty="0"/>
              <a:t>Confirmed </a:t>
            </a:r>
            <a:r>
              <a:rPr lang="en-US" sz="2900" dirty="0" smtClean="0"/>
              <a:t>77.89% </a:t>
            </a:r>
            <a:r>
              <a:rPr lang="en-US" sz="2900" dirty="0"/>
              <a:t>coverage on active </a:t>
            </a:r>
            <a:r>
              <a:rPr lang="en-US" sz="2900" dirty="0" smtClean="0"/>
              <a:t>registrations </a:t>
            </a:r>
          </a:p>
          <a:p>
            <a:pPr lvl="0"/>
            <a:endParaRPr lang="en-US" dirty="0"/>
          </a:p>
          <a:p>
            <a:pPr marL="0" lvl="0" indent="0">
              <a:buNone/>
            </a:pPr>
            <a:r>
              <a:rPr lang="en-US" dirty="0"/>
              <a:t> </a:t>
            </a:r>
          </a:p>
          <a:p>
            <a:r>
              <a:rPr lang="en-US" b="1" dirty="0" smtClean="0"/>
              <a:t>Total EIVS letters sent to registrants  114,106 since </a:t>
            </a:r>
            <a:r>
              <a:rPr lang="en-US" b="1" dirty="0"/>
              <a:t>roll-out.</a:t>
            </a:r>
          </a:p>
          <a:p>
            <a:pPr lvl="0"/>
            <a:endParaRPr lang="en-US" b="1" dirty="0" smtClean="0"/>
          </a:p>
          <a:p>
            <a:pPr lvl="0"/>
            <a:r>
              <a:rPr lang="en-US" b="1" dirty="0" smtClean="0"/>
              <a:t>90,087 </a:t>
            </a:r>
            <a:r>
              <a:rPr lang="en-US" b="1" dirty="0"/>
              <a:t>letters YTD </a:t>
            </a:r>
            <a:r>
              <a:rPr lang="en-US" b="1" dirty="0" smtClean="0"/>
              <a:t>2018</a:t>
            </a:r>
            <a:endParaRPr lang="en-US" b="1" dirty="0"/>
          </a:p>
          <a:p>
            <a:pPr lvl="0"/>
            <a:endParaRPr lang="en-US" b="1" dirty="0" smtClean="0"/>
          </a:p>
          <a:p>
            <a:r>
              <a:rPr lang="en-US" b="1" dirty="0"/>
              <a:t>10,556 4</a:t>
            </a:r>
            <a:r>
              <a:rPr lang="en-US" b="1" baseline="30000" dirty="0"/>
              <a:t>th</a:t>
            </a:r>
            <a:r>
              <a:rPr lang="en-US" b="1" dirty="0"/>
              <a:t> </a:t>
            </a:r>
            <a:r>
              <a:rPr lang="en-US" b="1" dirty="0" smtClean="0"/>
              <a:t>notice suspension letters</a:t>
            </a:r>
            <a:endParaRPr lang="en-US" b="1" dirty="0"/>
          </a:p>
          <a:p>
            <a:pPr lvl="0"/>
            <a:endParaRPr lang="en-US" dirty="0"/>
          </a:p>
          <a:p>
            <a:pPr lvl="0"/>
            <a:endParaRPr lang="en-US" dirty="0"/>
          </a:p>
          <a:p>
            <a:pPr marL="0" indent="0">
              <a:buNone/>
            </a:pPr>
            <a:endParaRPr lang="en-US" dirty="0"/>
          </a:p>
          <a:p>
            <a:endParaRPr lang="en-US" dirty="0"/>
          </a:p>
        </p:txBody>
      </p:sp>
    </p:spTree>
    <p:extLst>
      <p:ext uri="{BB962C8B-B14F-4D97-AF65-F5344CB8AC3E}">
        <p14:creationId xmlns:p14="http://schemas.microsoft.com/office/powerpoint/2010/main" val="382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EIVS April Comparison Report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806" y="1201742"/>
            <a:ext cx="6326993" cy="47418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77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3037</TotalTime>
  <Words>1501</Words>
  <Application>Microsoft Office PowerPoint</Application>
  <PresentationFormat>On-screen Show (4:3)</PresentationFormat>
  <Paragraphs>407</Paragraphs>
  <Slides>35</Slides>
  <Notes>26</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PowerPoint B</vt:lpstr>
      <vt:lpstr>Office Theme</vt:lpstr>
      <vt:lpstr>Vehicle Services Division</vt:lpstr>
      <vt:lpstr>VTRS</vt:lpstr>
      <vt:lpstr>Vehicle Services Division - Administration</vt:lpstr>
      <vt:lpstr>Motor Carrier (IRP/IFTA/Intrastate)  </vt:lpstr>
      <vt:lpstr>Check to Protect</vt:lpstr>
      <vt:lpstr>EZ Tag </vt:lpstr>
      <vt:lpstr>Employee Recertification </vt:lpstr>
      <vt:lpstr>EIVS Timeline</vt:lpstr>
      <vt:lpstr>EIVS April Comparison Report</vt:lpstr>
      <vt:lpstr>EIVS – Percent Insured By County</vt:lpstr>
      <vt:lpstr>Recent Updates to EIVS</vt:lpstr>
      <vt:lpstr>VTRS</vt:lpstr>
      <vt:lpstr>LEGISLATION</vt:lpstr>
      <vt:lpstr>LEGISLATION</vt:lpstr>
      <vt:lpstr>LEGISLATION</vt:lpstr>
      <vt:lpstr>LEGISLATION</vt:lpstr>
      <vt:lpstr>LEGISLATION</vt:lpstr>
      <vt:lpstr>LEGISLATION</vt:lpstr>
      <vt:lpstr>LEGISLATION</vt:lpstr>
      <vt:lpstr>New T&amp;R Guide – New link week of 5/21/18</vt:lpstr>
      <vt:lpstr>T&amp;R Guide – Cool New Features</vt:lpstr>
      <vt:lpstr>IMPORTANT INFORMATION – VTRS Edits</vt:lpstr>
      <vt:lpstr>IMPORTANT INFORMATION – VTRS Edits</vt:lpstr>
      <vt:lpstr>IMPORTANT INFORMATION – VTRS Edits</vt:lpstr>
      <vt:lpstr>IMPORTANT INFORMATION – VTRS Edits</vt:lpstr>
      <vt:lpstr>IMPORTANT INFORMATION – VTRS Edits</vt:lpstr>
      <vt:lpstr>IMPORTANT INFORMATION – VTRS Edits</vt:lpstr>
      <vt:lpstr>IMPORTANT INFORMATION – e-Titles</vt:lpstr>
      <vt:lpstr>IMPORTANT INFORMATION – e-Titles</vt:lpstr>
      <vt:lpstr>IMPORTANT INFORMATION – July 1 New Metal</vt:lpstr>
      <vt:lpstr>IMPORTANT INFORMATION – Edison Passwords</vt:lpstr>
      <vt:lpstr>IMPORTANT INFORMATION – Edison Passwords</vt:lpstr>
      <vt:lpstr>IMPORTANT INFORMATION – Edison Passwords</vt:lpstr>
      <vt:lpstr>IMPORTANT INFORMATION</vt:lpstr>
      <vt:lpstr>QUESTIONS/COMMENTS</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Katie Bryan</cp:lastModifiedBy>
  <cp:revision>95</cp:revision>
  <cp:lastPrinted>2018-05-11T19:44:21Z</cp:lastPrinted>
  <dcterms:created xsi:type="dcterms:W3CDTF">2015-04-20T20:00:32Z</dcterms:created>
  <dcterms:modified xsi:type="dcterms:W3CDTF">2018-05-15T18:09:17Z</dcterms:modified>
</cp:coreProperties>
</file>