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64" r:id="rId3"/>
    <p:sldId id="265" r:id="rId4"/>
    <p:sldId id="266" r:id="rId5"/>
    <p:sldId id="269" r:id="rId6"/>
    <p:sldId id="267" r:id="rId7"/>
    <p:sldId id="283" r:id="rId8"/>
    <p:sldId id="271" r:id="rId9"/>
    <p:sldId id="288" r:id="rId10"/>
    <p:sldId id="289" r:id="rId11"/>
    <p:sldId id="284" r:id="rId12"/>
    <p:sldId id="287" r:id="rId13"/>
    <p:sldId id="281" r:id="rId14"/>
    <p:sldId id="272" r:id="rId15"/>
    <p:sldId id="290" r:id="rId16"/>
    <p:sldId id="273" r:id="rId17"/>
    <p:sldId id="286" r:id="rId18"/>
    <p:sldId id="276" r:id="rId19"/>
    <p:sldId id="279" r:id="rId20"/>
    <p:sldId id="277" r:id="rId21"/>
    <p:sldId id="280" r:id="rId22"/>
    <p:sldId id="282" r:id="rId23"/>
    <p:sldId id="285" r:id="rId24"/>
    <p:sldId id="25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p:scale>
          <a:sx n="100" d="100"/>
          <a:sy n="100" d="100"/>
        </p:scale>
        <p:origin x="-1944"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56C8092-30D2-4486-82EF-BFF3D6177FAE}" type="datetimeFigureOut">
              <a:rPr lang="en-US" smtClean="0"/>
              <a:t>3/22/2018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4F3FCB-D4A3-4606-B1BB-4BD0F19F203C}" type="slidenum">
              <a:rPr lang="en-US" smtClean="0"/>
              <a:t>‹#›</a:t>
            </a:fld>
            <a:endParaRPr lang="en-US"/>
          </a:p>
        </p:txBody>
      </p:sp>
    </p:spTree>
    <p:extLst>
      <p:ext uri="{BB962C8B-B14F-4D97-AF65-F5344CB8AC3E}">
        <p14:creationId xmlns:p14="http://schemas.microsoft.com/office/powerpoint/2010/main" val="419204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A4C262-F73A-4775-8A54-B0E67C1D6652}" type="datetimeFigureOut">
              <a:rPr lang="en-US" smtClean="0"/>
              <a:t>3/22/2018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2A5BDE-54DE-45B7-BE8E-DF34A690AF59}" type="slidenum">
              <a:rPr lang="en-US" smtClean="0"/>
              <a:t>‹#›</a:t>
            </a:fld>
            <a:endParaRPr lang="en-US"/>
          </a:p>
        </p:txBody>
      </p:sp>
    </p:spTree>
    <p:extLst>
      <p:ext uri="{BB962C8B-B14F-4D97-AF65-F5344CB8AC3E}">
        <p14:creationId xmlns:p14="http://schemas.microsoft.com/office/powerpoint/2010/main" val="24803605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a:t>
            </a:fld>
            <a:endParaRPr lang="en-US"/>
          </a:p>
        </p:txBody>
      </p:sp>
    </p:spTree>
    <p:extLst>
      <p:ext uri="{BB962C8B-B14F-4D97-AF65-F5344CB8AC3E}">
        <p14:creationId xmlns:p14="http://schemas.microsoft.com/office/powerpoint/2010/main" val="4182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10</a:t>
            </a:fld>
            <a:endParaRPr lang="en-US"/>
          </a:p>
        </p:txBody>
      </p:sp>
    </p:spTree>
    <p:extLst>
      <p:ext uri="{BB962C8B-B14F-4D97-AF65-F5344CB8AC3E}">
        <p14:creationId xmlns:p14="http://schemas.microsoft.com/office/powerpoint/2010/main" val="156859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11</a:t>
            </a:fld>
            <a:endParaRPr lang="en-US"/>
          </a:p>
        </p:txBody>
      </p:sp>
    </p:spTree>
    <p:extLst>
      <p:ext uri="{BB962C8B-B14F-4D97-AF65-F5344CB8AC3E}">
        <p14:creationId xmlns:p14="http://schemas.microsoft.com/office/powerpoint/2010/main" val="134834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12</a:t>
            </a:fld>
            <a:endParaRPr lang="en-US"/>
          </a:p>
        </p:txBody>
      </p:sp>
    </p:spTree>
    <p:extLst>
      <p:ext uri="{BB962C8B-B14F-4D97-AF65-F5344CB8AC3E}">
        <p14:creationId xmlns:p14="http://schemas.microsoft.com/office/powerpoint/2010/main" val="2161497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13</a:t>
            </a:fld>
            <a:endParaRPr lang="en-US"/>
          </a:p>
        </p:txBody>
      </p:sp>
    </p:spTree>
    <p:extLst>
      <p:ext uri="{BB962C8B-B14F-4D97-AF65-F5344CB8AC3E}">
        <p14:creationId xmlns:p14="http://schemas.microsoft.com/office/powerpoint/2010/main" val="254593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14</a:t>
            </a:fld>
            <a:endParaRPr lang="en-US"/>
          </a:p>
        </p:txBody>
      </p:sp>
    </p:spTree>
    <p:extLst>
      <p:ext uri="{BB962C8B-B14F-4D97-AF65-F5344CB8AC3E}">
        <p14:creationId xmlns:p14="http://schemas.microsoft.com/office/powerpoint/2010/main" val="98543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15</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16</a:t>
            </a:fld>
            <a:endParaRPr lang="en-US"/>
          </a:p>
        </p:txBody>
      </p:sp>
    </p:spTree>
    <p:extLst>
      <p:ext uri="{BB962C8B-B14F-4D97-AF65-F5344CB8AC3E}">
        <p14:creationId xmlns:p14="http://schemas.microsoft.com/office/powerpoint/2010/main" val="215771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17</a:t>
            </a:fld>
            <a:endParaRPr lang="en-US"/>
          </a:p>
        </p:txBody>
      </p:sp>
    </p:spTree>
    <p:extLst>
      <p:ext uri="{BB962C8B-B14F-4D97-AF65-F5344CB8AC3E}">
        <p14:creationId xmlns:p14="http://schemas.microsoft.com/office/powerpoint/2010/main" val="217101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18</a:t>
            </a:fld>
            <a:endParaRPr lang="en-US"/>
          </a:p>
        </p:txBody>
      </p:sp>
    </p:spTree>
    <p:extLst>
      <p:ext uri="{BB962C8B-B14F-4D97-AF65-F5344CB8AC3E}">
        <p14:creationId xmlns:p14="http://schemas.microsoft.com/office/powerpoint/2010/main" val="257130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19</a:t>
            </a:fld>
            <a:endParaRPr lang="en-US"/>
          </a:p>
        </p:txBody>
      </p:sp>
    </p:spTree>
    <p:extLst>
      <p:ext uri="{BB962C8B-B14F-4D97-AF65-F5344CB8AC3E}">
        <p14:creationId xmlns:p14="http://schemas.microsoft.com/office/powerpoint/2010/main" val="286907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a:t>
            </a:fld>
            <a:endParaRPr lang="en-US"/>
          </a:p>
        </p:txBody>
      </p:sp>
    </p:spTree>
    <p:extLst>
      <p:ext uri="{BB962C8B-B14F-4D97-AF65-F5344CB8AC3E}">
        <p14:creationId xmlns:p14="http://schemas.microsoft.com/office/powerpoint/2010/main" val="49633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20</a:t>
            </a:fld>
            <a:endParaRPr lang="en-US"/>
          </a:p>
        </p:txBody>
      </p:sp>
    </p:spTree>
    <p:extLst>
      <p:ext uri="{BB962C8B-B14F-4D97-AF65-F5344CB8AC3E}">
        <p14:creationId xmlns:p14="http://schemas.microsoft.com/office/powerpoint/2010/main" val="79624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21</a:t>
            </a:fld>
            <a:endParaRPr lang="en-US"/>
          </a:p>
        </p:txBody>
      </p:sp>
    </p:spTree>
    <p:extLst>
      <p:ext uri="{BB962C8B-B14F-4D97-AF65-F5344CB8AC3E}">
        <p14:creationId xmlns:p14="http://schemas.microsoft.com/office/powerpoint/2010/main" val="393190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22</a:t>
            </a:fld>
            <a:endParaRPr lang="en-US"/>
          </a:p>
        </p:txBody>
      </p:sp>
    </p:spTree>
    <p:extLst>
      <p:ext uri="{BB962C8B-B14F-4D97-AF65-F5344CB8AC3E}">
        <p14:creationId xmlns:p14="http://schemas.microsoft.com/office/powerpoint/2010/main" val="604542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23</a:t>
            </a:fld>
            <a:endParaRPr lang="en-US"/>
          </a:p>
        </p:txBody>
      </p:sp>
    </p:spTree>
    <p:extLst>
      <p:ext uri="{BB962C8B-B14F-4D97-AF65-F5344CB8AC3E}">
        <p14:creationId xmlns:p14="http://schemas.microsoft.com/office/powerpoint/2010/main" val="317023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24</a:t>
            </a:fld>
            <a:endParaRPr lang="en-US"/>
          </a:p>
        </p:txBody>
      </p:sp>
    </p:spTree>
    <p:extLst>
      <p:ext uri="{BB962C8B-B14F-4D97-AF65-F5344CB8AC3E}">
        <p14:creationId xmlns:p14="http://schemas.microsoft.com/office/powerpoint/2010/main" val="380509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a:t>
            </a:fld>
            <a:endParaRPr lang="en-US"/>
          </a:p>
        </p:txBody>
      </p:sp>
    </p:spTree>
    <p:extLst>
      <p:ext uri="{BB962C8B-B14F-4D97-AF65-F5344CB8AC3E}">
        <p14:creationId xmlns:p14="http://schemas.microsoft.com/office/powerpoint/2010/main" val="137481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a:t>
            </a:fld>
            <a:endParaRPr lang="en-US"/>
          </a:p>
        </p:txBody>
      </p:sp>
    </p:spTree>
    <p:extLst>
      <p:ext uri="{BB962C8B-B14F-4D97-AF65-F5344CB8AC3E}">
        <p14:creationId xmlns:p14="http://schemas.microsoft.com/office/powerpoint/2010/main" val="245518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6</a:t>
            </a:fld>
            <a:endParaRPr lang="en-US"/>
          </a:p>
        </p:txBody>
      </p:sp>
    </p:spTree>
    <p:extLst>
      <p:ext uri="{BB962C8B-B14F-4D97-AF65-F5344CB8AC3E}">
        <p14:creationId xmlns:p14="http://schemas.microsoft.com/office/powerpoint/2010/main" val="414719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7</a:t>
            </a:fld>
            <a:endParaRPr lang="en-US"/>
          </a:p>
        </p:txBody>
      </p:sp>
    </p:spTree>
    <p:extLst>
      <p:ext uri="{BB962C8B-B14F-4D97-AF65-F5344CB8AC3E}">
        <p14:creationId xmlns:p14="http://schemas.microsoft.com/office/powerpoint/2010/main" val="76540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8</a:t>
            </a:fld>
            <a:endParaRPr lang="en-US"/>
          </a:p>
        </p:txBody>
      </p:sp>
    </p:spTree>
    <p:extLst>
      <p:ext uri="{BB962C8B-B14F-4D97-AF65-F5344CB8AC3E}">
        <p14:creationId xmlns:p14="http://schemas.microsoft.com/office/powerpoint/2010/main" val="212300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9</a:t>
            </a:fld>
            <a:endParaRPr lang="en-US"/>
          </a:p>
        </p:txBody>
      </p:sp>
    </p:spTree>
    <p:extLst>
      <p:ext uri="{BB962C8B-B14F-4D97-AF65-F5344CB8AC3E}">
        <p14:creationId xmlns:p14="http://schemas.microsoft.com/office/powerpoint/2010/main" val="84548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131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3048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tn.gov/Revenue"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mailto:Tammie.Moyers@tn.gov"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mailto:Maria.LaBoard@tn.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Vehicle Services Division</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2"/>
          </p:nvPr>
        </p:nvSpPr>
        <p:spPr/>
        <p:txBody>
          <a:bodyPr/>
          <a:lstStyle/>
          <a:p>
            <a:r>
              <a:rPr lang="en-US" dirty="0" smtClean="0">
                <a:latin typeface="Times New Roman" panose="02020603050405020304" pitchFamily="18" charset="0"/>
                <a:cs typeface="Times New Roman" panose="02020603050405020304" pitchFamily="18" charset="0"/>
              </a:rPr>
              <a:t>Spring 2018 Regional County Clerk Meeting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MOTOR CARRIER - HVUT</a:t>
            </a:r>
            <a:endParaRPr lang="en-US" dirty="0">
              <a:latin typeface="Times New Roman" panose="02020603050405020304" pitchFamily="18" charset="0"/>
              <a:cs typeface="Times New Roman" panose="02020603050405020304" pitchFamily="18" charset="0"/>
            </a:endParaRPr>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10600" cy="484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C76A076-0EB6-4ACF-BC93-AE169B35ECF5}" type="slidenum">
              <a:rPr lang="en-US" smtClean="0"/>
              <a:pPr/>
              <a:t>10</a:t>
            </a:fld>
            <a:endParaRPr lang="en-US" dirty="0"/>
          </a:p>
        </p:txBody>
      </p:sp>
    </p:spTree>
    <p:extLst>
      <p:ext uri="{BB962C8B-B14F-4D97-AF65-F5344CB8AC3E}">
        <p14:creationId xmlns:p14="http://schemas.microsoft.com/office/powerpoint/2010/main" val="422329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MOTOR CARRIER – Getting ready for TNTAP</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lnSpcReduction="10000"/>
          </a:bodyPr>
          <a:lstStyle/>
          <a:p>
            <a:pPr marL="0" indent="0">
              <a:buNone/>
            </a:pPr>
            <a:r>
              <a:rPr lang="en-US" b="1" dirty="0" smtClean="0">
                <a:solidFill>
                  <a:srgbClr val="FF0000"/>
                </a:solidFill>
              </a:rPr>
              <a:t>External</a:t>
            </a:r>
          </a:p>
          <a:p>
            <a:r>
              <a:rPr lang="en-US" dirty="0" smtClean="0"/>
              <a:t>Mailings to all account holders </a:t>
            </a:r>
          </a:p>
          <a:p>
            <a:pPr lvl="1"/>
            <a:r>
              <a:rPr lang="en-US" dirty="0" smtClean="0"/>
              <a:t>February letter introducing TNTAP and listing key dates</a:t>
            </a:r>
          </a:p>
          <a:p>
            <a:pPr lvl="1"/>
            <a:r>
              <a:rPr lang="en-US" dirty="0" smtClean="0"/>
              <a:t>March letter with Get-ready Checklist</a:t>
            </a:r>
          </a:p>
          <a:p>
            <a:pPr lvl="1"/>
            <a:r>
              <a:rPr lang="en-US" dirty="0" smtClean="0"/>
              <a:t>April letter detailing major changes</a:t>
            </a:r>
          </a:p>
          <a:p>
            <a:pPr lvl="1"/>
            <a:r>
              <a:rPr lang="en-US" dirty="0" smtClean="0"/>
              <a:t>May letter with step-by-step of how to log on to TNTAP</a:t>
            </a:r>
          </a:p>
          <a:p>
            <a:pPr lvl="0"/>
            <a:r>
              <a:rPr lang="en-US" sz="2200" dirty="0">
                <a:solidFill>
                  <a:prstClr val="black"/>
                </a:solidFill>
              </a:rPr>
              <a:t>Sending notifications to account holders with missing </a:t>
            </a:r>
            <a:r>
              <a:rPr lang="en-US" sz="2200">
                <a:solidFill>
                  <a:prstClr val="black"/>
                </a:solidFill>
              </a:rPr>
              <a:t>or </a:t>
            </a:r>
            <a:r>
              <a:rPr lang="en-US" sz="2200" smtClean="0">
                <a:solidFill>
                  <a:prstClr val="black"/>
                </a:solidFill>
              </a:rPr>
              <a:t>wrong info</a:t>
            </a:r>
            <a:endParaRPr lang="en-US" sz="2200" dirty="0">
              <a:solidFill>
                <a:prstClr val="black"/>
              </a:solidFill>
            </a:endParaRPr>
          </a:p>
          <a:p>
            <a:pPr marL="457200" lvl="1" indent="0">
              <a:buNone/>
            </a:pPr>
            <a:endParaRPr lang="en-US" dirty="0" smtClean="0"/>
          </a:p>
        </p:txBody>
      </p:sp>
      <p:sp>
        <p:nvSpPr>
          <p:cNvPr id="3" name="Content Placeholder 2"/>
          <p:cNvSpPr>
            <a:spLocks noGrp="1"/>
          </p:cNvSpPr>
          <p:nvPr>
            <p:ph idx="13"/>
          </p:nvPr>
        </p:nvSpPr>
        <p:spPr>
          <a:xfrm>
            <a:off x="5257800" y="2286000"/>
            <a:ext cx="3657600" cy="2920996"/>
          </a:xfrm>
        </p:spPr>
        <p:txBody>
          <a:bodyPr/>
          <a:lstStyle/>
          <a:p>
            <a:pPr marL="0" indent="0">
              <a:buNone/>
            </a:pPr>
            <a:r>
              <a:rPr lang="en-US" b="1" dirty="0" smtClean="0">
                <a:solidFill>
                  <a:srgbClr val="FF0000"/>
                </a:solidFill>
              </a:rPr>
              <a:t>Internal</a:t>
            </a:r>
          </a:p>
          <a:p>
            <a:pPr marL="0" indent="0">
              <a:buNone/>
            </a:pPr>
            <a:endParaRPr lang="en-US" dirty="0" smtClean="0"/>
          </a:p>
          <a:p>
            <a:pPr lvl="1"/>
            <a:r>
              <a:rPr lang="en-US" dirty="0" smtClean="0"/>
              <a:t>Staff training</a:t>
            </a:r>
          </a:p>
          <a:p>
            <a:pPr lvl="1"/>
            <a:r>
              <a:rPr lang="en-US" dirty="0" smtClean="0"/>
              <a:t>Open House for Motor Carrier TNTAP (3/26 at Vehicle Services)</a:t>
            </a:r>
          </a:p>
        </p:txBody>
      </p:sp>
      <p:sp>
        <p:nvSpPr>
          <p:cNvPr id="5" name="Slide Number Placeholder 4"/>
          <p:cNvSpPr>
            <a:spLocks noGrp="1"/>
          </p:cNvSpPr>
          <p:nvPr>
            <p:ph type="sldNum" sz="quarter" idx="12"/>
          </p:nvPr>
        </p:nvSpPr>
        <p:spPr/>
        <p:txBody>
          <a:bodyPr/>
          <a:lstStyle/>
          <a:p>
            <a:fld id="{5C76A076-0EB6-4ACF-BC93-AE169B35ECF5}" type="slidenum">
              <a:rPr lang="en-US" smtClean="0"/>
              <a:pPr/>
              <a:t>11</a:t>
            </a:fld>
            <a:endParaRPr lang="en-US" dirty="0"/>
          </a:p>
        </p:txBody>
      </p:sp>
    </p:spTree>
    <p:extLst>
      <p:ext uri="{BB962C8B-B14F-4D97-AF65-F5344CB8AC3E}">
        <p14:creationId xmlns:p14="http://schemas.microsoft.com/office/powerpoint/2010/main" val="2594245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Salvage/Non-repairable Process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28600" y="1371600"/>
            <a:ext cx="8763000" cy="4780665"/>
          </a:xfrm>
        </p:spPr>
        <p:txBody>
          <a:bodyPr>
            <a:normAutofit/>
          </a:bodyPr>
          <a:lstStyle/>
          <a:p>
            <a:r>
              <a:rPr lang="en-US" dirty="0" smtClean="0"/>
              <a:t>“Salvage Title” </a:t>
            </a:r>
          </a:p>
          <a:p>
            <a:pPr lvl="1"/>
            <a:r>
              <a:rPr lang="en-US" dirty="0"/>
              <a:t>If vehicle is deemed a total loss by an insurance company, the original title and registration are void</a:t>
            </a:r>
          </a:p>
          <a:p>
            <a:pPr lvl="1"/>
            <a:endParaRPr lang="en-US" dirty="0" smtClean="0"/>
          </a:p>
          <a:p>
            <a:r>
              <a:rPr lang="en-US" dirty="0" smtClean="0"/>
              <a:t>“Non-repairable”</a:t>
            </a:r>
          </a:p>
          <a:p>
            <a:pPr lvl="1"/>
            <a:r>
              <a:rPr lang="en-US" dirty="0"/>
              <a:t>Owners of non-repairable vehicles can apply for a Non-repairable Certificate,  which prevents the vehicle from being titled or registered in the state of Tennessee.</a:t>
            </a:r>
          </a:p>
          <a:p>
            <a:pPr lvl="1"/>
            <a:endParaRPr lang="en-US" dirty="0" smtClean="0"/>
          </a:p>
          <a:p>
            <a:pPr marL="457200" lvl="1" indent="0" algn="ctr">
              <a:buNone/>
            </a:pPr>
            <a:r>
              <a:rPr lang="en-US" i="1" dirty="0"/>
              <a:t>Vehicle Services has been assisting </a:t>
            </a:r>
            <a:r>
              <a:rPr lang="en-US" i="1" dirty="0" smtClean="0"/>
              <a:t>Anti-Theft </a:t>
            </a:r>
            <a:r>
              <a:rPr lang="en-US" i="1" dirty="0"/>
              <a:t>with keying Salvage titles- 95% of salvage titles are received from two companies. The department is working with BIS and the two companies to automate this process completely. </a:t>
            </a:r>
          </a:p>
          <a:p>
            <a:pPr marL="457200" lvl="1" indent="0">
              <a:buNone/>
            </a:pPr>
            <a:endParaRPr lang="en-US" dirty="0" smtClean="0"/>
          </a:p>
          <a:p>
            <a:pPr marL="457200" lvl="1" indent="0">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12</a:t>
            </a:fld>
            <a:endParaRPr lang="en-US" dirty="0"/>
          </a:p>
        </p:txBody>
      </p:sp>
    </p:spTree>
    <p:extLst>
      <p:ext uri="{BB962C8B-B14F-4D97-AF65-F5344CB8AC3E}">
        <p14:creationId xmlns:p14="http://schemas.microsoft.com/office/powerpoint/2010/main" val="346747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REBUILT PROCESS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70000" lnSpcReduction="20000"/>
          </a:bodyPr>
          <a:lstStyle/>
          <a:p>
            <a:pPr marL="0" indent="0">
              <a:buNone/>
            </a:pPr>
            <a:r>
              <a:rPr lang="en-US" dirty="0"/>
              <a:t>There has been a change in the way Rebuilt transactions are processed.  The Anti-theft (SI) Unit began processing Rebuilt Transactions through the TNState Work Grids on February 27, 2018.  </a:t>
            </a:r>
            <a:endParaRPr lang="en-US" dirty="0" smtClean="0"/>
          </a:p>
          <a:p>
            <a:endParaRPr lang="en-US" b="1" i="1" dirty="0" smtClean="0"/>
          </a:p>
          <a:p>
            <a:r>
              <a:rPr lang="en-US" b="1" i="1" dirty="0" smtClean="0"/>
              <a:t>Processing’s </a:t>
            </a:r>
            <a:r>
              <a:rPr lang="en-US" b="1" i="1" dirty="0"/>
              <a:t>Role</a:t>
            </a:r>
            <a:endParaRPr lang="en-US" dirty="0"/>
          </a:p>
          <a:p>
            <a:pPr lvl="1"/>
            <a:r>
              <a:rPr lang="en-US" dirty="0"/>
              <a:t>Processing processes the payment and scans the paperwork into a workgroup in TNState.  Anti-theft examines the paperwork via the work grid and makes a decision on whether the transaction can be approved or not.</a:t>
            </a:r>
          </a:p>
          <a:p>
            <a:pPr marL="0" indent="0">
              <a:buNone/>
            </a:pPr>
            <a:r>
              <a:rPr lang="en-US" i="1" dirty="0"/>
              <a:t> </a:t>
            </a:r>
            <a:endParaRPr lang="en-US" dirty="0"/>
          </a:p>
          <a:p>
            <a:r>
              <a:rPr lang="en-US" b="1" i="1" dirty="0"/>
              <a:t>Anti-Theft’s Role</a:t>
            </a:r>
            <a:endParaRPr lang="en-US" dirty="0"/>
          </a:p>
          <a:p>
            <a:pPr lvl="1"/>
            <a:r>
              <a:rPr lang="en-US" dirty="0"/>
              <a:t>In order to get the transaction out of the grid, Anti-theft rejects the transaction which produces a rejection letter that is </a:t>
            </a:r>
            <a:r>
              <a:rPr lang="en-US" b="1" dirty="0"/>
              <a:t>not</a:t>
            </a:r>
            <a:r>
              <a:rPr lang="en-US" dirty="0"/>
              <a:t> printed or mailed. </a:t>
            </a:r>
          </a:p>
          <a:p>
            <a:pPr lvl="1"/>
            <a:r>
              <a:rPr lang="en-US" dirty="0"/>
              <a:t>SI then voids the transaction in TNState.  The reason for the </a:t>
            </a:r>
            <a:r>
              <a:rPr lang="en-US" dirty="0" smtClean="0"/>
              <a:t>void </a:t>
            </a:r>
            <a:r>
              <a:rPr lang="en-US" dirty="0"/>
              <a:t>is so the Counties can process their transaction when the owner comes in to title &amp; register the vehicle and pay sales tax if applicable.  </a:t>
            </a:r>
          </a:p>
          <a:p>
            <a:pPr lvl="1"/>
            <a:r>
              <a:rPr lang="en-US" dirty="0"/>
              <a:t>SI sends the customer an approval letter instructing them to go into the County Clerk’s office, along with copies of the rebuilt paperwork.</a:t>
            </a:r>
          </a:p>
          <a:p>
            <a:endParaRPr lang="en-US" dirty="0"/>
          </a:p>
          <a:p>
            <a:r>
              <a:rPr lang="en-US" b="1" i="1" dirty="0"/>
              <a:t>County Clerk’s Role</a:t>
            </a:r>
            <a:endParaRPr lang="en-US" dirty="0"/>
          </a:p>
          <a:p>
            <a:pPr lvl="1"/>
            <a:r>
              <a:rPr lang="en-US" dirty="0"/>
              <a:t>The County Clerk should use the approval letter and copies of the rebuilt transaction to issue a title and tags in the name of the owner.  Collect sales tax if applicable and make sure the vehicle is branded rebuilt.</a:t>
            </a:r>
          </a:p>
          <a:p>
            <a:pPr marL="0" indent="0">
              <a:buNone/>
            </a:pPr>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13</a:t>
            </a:fld>
            <a:endParaRPr lang="en-US" dirty="0"/>
          </a:p>
        </p:txBody>
      </p:sp>
    </p:spTree>
    <p:extLst>
      <p:ext uri="{BB962C8B-B14F-4D97-AF65-F5344CB8AC3E}">
        <p14:creationId xmlns:p14="http://schemas.microsoft.com/office/powerpoint/2010/main" val="1892999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PLATES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85000" lnSpcReduction="20000"/>
          </a:bodyPr>
          <a:lstStyle/>
          <a:p>
            <a:r>
              <a:rPr lang="en-US" b="1" dirty="0"/>
              <a:t>Dealer </a:t>
            </a:r>
            <a:r>
              <a:rPr lang="en-US" b="1" dirty="0" smtClean="0"/>
              <a:t>Plates</a:t>
            </a:r>
          </a:p>
          <a:p>
            <a:pPr lvl="1"/>
            <a:r>
              <a:rPr lang="en-US" dirty="0"/>
              <a:t>The dealer plates are being </a:t>
            </a:r>
            <a:r>
              <a:rPr lang="en-US" dirty="0" smtClean="0"/>
              <a:t>produced</a:t>
            </a:r>
            <a:endParaRPr lang="en-US" dirty="0"/>
          </a:p>
          <a:p>
            <a:pPr lvl="1"/>
            <a:r>
              <a:rPr lang="en-US" dirty="0" smtClean="0"/>
              <a:t>Several counties </a:t>
            </a:r>
            <a:r>
              <a:rPr lang="en-US" dirty="0"/>
              <a:t>received dealer plates in their office </a:t>
            </a:r>
            <a:r>
              <a:rPr lang="en-US" dirty="0" smtClean="0"/>
              <a:t>yesterday</a:t>
            </a:r>
          </a:p>
          <a:p>
            <a:pPr lvl="1"/>
            <a:r>
              <a:rPr lang="en-US" dirty="0" smtClean="0"/>
              <a:t>If you have not received them yet, you can expect them within the next few days</a:t>
            </a:r>
          </a:p>
          <a:p>
            <a:pPr lvl="1"/>
            <a:endParaRPr lang="en-US" dirty="0" smtClean="0"/>
          </a:p>
          <a:p>
            <a:r>
              <a:rPr lang="en-US" b="1" dirty="0"/>
              <a:t>Veteran Plates</a:t>
            </a:r>
          </a:p>
          <a:p>
            <a:pPr lvl="1"/>
            <a:r>
              <a:rPr lang="en-US" b="1" dirty="0"/>
              <a:t> </a:t>
            </a:r>
            <a:r>
              <a:rPr lang="en-US" dirty="0"/>
              <a:t>Public Chapter 384 passed Last year where the flags are repositioned on the following plates:</a:t>
            </a:r>
          </a:p>
          <a:p>
            <a:pPr lvl="2"/>
            <a:r>
              <a:rPr lang="en-US" dirty="0"/>
              <a:t>Korean War veteran</a:t>
            </a:r>
          </a:p>
          <a:p>
            <a:pPr lvl="2"/>
            <a:r>
              <a:rPr lang="en-US" dirty="0"/>
              <a:t>Operation Enduring Freedom</a:t>
            </a:r>
          </a:p>
          <a:p>
            <a:pPr lvl="2"/>
            <a:r>
              <a:rPr lang="en-US" dirty="0"/>
              <a:t>Desert Storm Veteran</a:t>
            </a:r>
          </a:p>
          <a:p>
            <a:pPr lvl="2"/>
            <a:r>
              <a:rPr lang="en-US" dirty="0"/>
              <a:t>Operation Iraqi Freedom</a:t>
            </a:r>
          </a:p>
          <a:p>
            <a:pPr lvl="2"/>
            <a:r>
              <a:rPr lang="en-US" dirty="0"/>
              <a:t>Operation New Dawn</a:t>
            </a:r>
          </a:p>
          <a:p>
            <a:pPr lvl="2"/>
            <a:r>
              <a:rPr lang="en-US" dirty="0"/>
              <a:t>Vietnam Veteran</a:t>
            </a:r>
          </a:p>
          <a:p>
            <a:pPr lvl="1"/>
            <a:r>
              <a:rPr lang="en-US" dirty="0"/>
              <a:t>Vehicle Services </a:t>
            </a:r>
            <a:r>
              <a:rPr lang="en-US" dirty="0" smtClean="0"/>
              <a:t>received </a:t>
            </a:r>
            <a:r>
              <a:rPr lang="en-US" dirty="0"/>
              <a:t>the final approval from Veterans Affairs </a:t>
            </a:r>
            <a:r>
              <a:rPr lang="en-US" dirty="0" smtClean="0"/>
              <a:t>to </a:t>
            </a:r>
            <a:r>
              <a:rPr lang="en-US" dirty="0"/>
              <a:t>move forward with production of these </a:t>
            </a:r>
            <a:r>
              <a:rPr lang="en-US" dirty="0" smtClean="0"/>
              <a:t>plates</a:t>
            </a:r>
            <a:endParaRPr lang="en-US" dirty="0"/>
          </a:p>
          <a:p>
            <a:pPr lvl="1"/>
            <a:r>
              <a:rPr lang="en-US" dirty="0"/>
              <a:t>Expect the plates in your office by Mid May or June </a:t>
            </a:r>
            <a:r>
              <a:rPr lang="en-US" dirty="0" smtClean="0"/>
              <a:t>1</a:t>
            </a:r>
            <a:r>
              <a:rPr lang="en-US" baseline="30000" dirty="0" smtClean="0"/>
              <a:t>st</a:t>
            </a:r>
          </a:p>
          <a:p>
            <a:pPr lvl="1"/>
            <a:r>
              <a:rPr lang="en-US" i="1" dirty="0" smtClean="0"/>
              <a:t>NEW METAL</a:t>
            </a:r>
            <a:r>
              <a:rPr lang="en-US" dirty="0" smtClean="0"/>
              <a:t>, not redesigned plates</a:t>
            </a:r>
          </a:p>
          <a:p>
            <a:pPr lvl="1"/>
            <a:endParaRPr lang="en-US" dirty="0" smtClean="0"/>
          </a:p>
          <a:p>
            <a:pPr marL="457200" lvl="1" indent="0">
              <a:buNone/>
            </a:pPr>
            <a:endParaRPr lang="en-US" dirty="0"/>
          </a:p>
          <a:p>
            <a:pPr marL="457200" lvl="1" indent="0">
              <a:buNone/>
            </a:pPr>
            <a:endParaRPr lang="en-US" dirty="0" smtClean="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14</a:t>
            </a:fld>
            <a:endParaRPr lang="en-US" dirty="0"/>
          </a:p>
        </p:txBody>
      </p:sp>
    </p:spTree>
    <p:extLst>
      <p:ext uri="{BB962C8B-B14F-4D97-AF65-F5344CB8AC3E}">
        <p14:creationId xmlns:p14="http://schemas.microsoft.com/office/powerpoint/2010/main" val="395681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PLATES, cont’d</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r>
              <a:rPr lang="en-US" b="1" dirty="0"/>
              <a:t>In God We Trust vs Regular Green Mountain</a:t>
            </a:r>
          </a:p>
          <a:p>
            <a:pPr lvl="1"/>
            <a:r>
              <a:rPr lang="en-US" dirty="0"/>
              <a:t>Customers have a choice as to which plate they prefer</a:t>
            </a:r>
          </a:p>
          <a:p>
            <a:pPr marL="457200" lvl="1" indent="0">
              <a:buNone/>
            </a:pPr>
            <a:endParaRPr lang="en-US" dirty="0"/>
          </a:p>
          <a:p>
            <a:r>
              <a:rPr lang="en-US" b="1" dirty="0"/>
              <a:t>March Decals</a:t>
            </a:r>
          </a:p>
          <a:p>
            <a:pPr lvl="1"/>
            <a:r>
              <a:rPr lang="en-US" dirty="0"/>
              <a:t>Should be receiving them in your office any </a:t>
            </a:r>
            <a:r>
              <a:rPr lang="en-US" dirty="0" smtClean="0"/>
              <a:t>day</a:t>
            </a:r>
          </a:p>
          <a:p>
            <a:pPr lvl="1"/>
            <a:r>
              <a:rPr lang="en-US" dirty="0" smtClean="0"/>
              <a:t>A partial order has been shipped</a:t>
            </a:r>
            <a:endParaRPr lang="en-US" dirty="0"/>
          </a:p>
          <a:p>
            <a:endParaRPr lang="en-US" b="1" dirty="0"/>
          </a:p>
          <a:p>
            <a:r>
              <a:rPr lang="en-US" b="1" dirty="0"/>
              <a:t>Possible Re-Design Plates</a:t>
            </a:r>
          </a:p>
          <a:p>
            <a:pPr lvl="1"/>
            <a:r>
              <a:rPr lang="en-US" dirty="0"/>
              <a:t>Penn State</a:t>
            </a:r>
          </a:p>
          <a:p>
            <a:pPr lvl="1"/>
            <a:r>
              <a:rPr lang="en-US" dirty="0" err="1"/>
              <a:t>Niswonger</a:t>
            </a:r>
            <a:endParaRPr lang="en-US" dirty="0"/>
          </a:p>
          <a:p>
            <a:pPr lvl="1"/>
            <a:r>
              <a:rPr lang="en-US" dirty="0"/>
              <a:t>Memphis Grizzlies</a:t>
            </a:r>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15</a:t>
            </a:fld>
            <a:endParaRPr lang="en-US" dirty="0"/>
          </a:p>
        </p:txBody>
      </p:sp>
    </p:spTree>
    <p:extLst>
      <p:ext uri="{BB962C8B-B14F-4D97-AF65-F5344CB8AC3E}">
        <p14:creationId xmlns:p14="http://schemas.microsoft.com/office/powerpoint/2010/main" val="100661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COMMUNICATIONS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52400" y="1193800"/>
            <a:ext cx="8839200" cy="4958465"/>
          </a:xfrm>
        </p:spPr>
        <p:txBody>
          <a:bodyPr/>
          <a:lstStyle/>
          <a:p>
            <a:r>
              <a:rPr lang="en-US" dirty="0" smtClean="0"/>
              <a:t>Important messages from Vehicle Services will now be added to the TNClerk Viewer in addition to being sent by email</a:t>
            </a:r>
          </a:p>
          <a:p>
            <a:r>
              <a:rPr lang="en-US" dirty="0" smtClean="0"/>
              <a:t>Weekly County visits</a:t>
            </a:r>
          </a:p>
          <a:p>
            <a:r>
              <a:rPr lang="en-US" dirty="0" smtClean="0"/>
              <a:t>Quarterly Newsletter</a:t>
            </a:r>
          </a:p>
          <a:p>
            <a:r>
              <a:rPr lang="en-US" dirty="0" smtClean="0"/>
              <a:t>Website</a:t>
            </a:r>
          </a:p>
          <a:p>
            <a:pPr lvl="1"/>
            <a:r>
              <a:rPr lang="en-US" dirty="0" smtClean="0"/>
              <a:t>New forms page</a:t>
            </a:r>
          </a:p>
          <a:p>
            <a:pPr lvl="1"/>
            <a:r>
              <a:rPr lang="en-US" dirty="0" smtClean="0"/>
              <a:t>Revenue Help </a:t>
            </a:r>
          </a:p>
          <a:p>
            <a:pPr lvl="2"/>
            <a:r>
              <a:rPr lang="en-US" dirty="0" smtClean="0"/>
              <a:t>FAQs</a:t>
            </a:r>
          </a:p>
          <a:p>
            <a:pPr lvl="2"/>
            <a:r>
              <a:rPr lang="en-US" dirty="0" smtClean="0"/>
              <a:t>Submitting “tickets”</a:t>
            </a:r>
          </a:p>
          <a:p>
            <a:r>
              <a:rPr lang="en-US" dirty="0" smtClean="0"/>
              <a:t>New T&amp;R Guide Tour</a:t>
            </a:r>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16</a:t>
            </a:fld>
            <a:endParaRPr lang="en-US" dirty="0"/>
          </a:p>
        </p:txBody>
      </p:sp>
    </p:spTree>
    <p:extLst>
      <p:ext uri="{BB962C8B-B14F-4D97-AF65-F5344CB8AC3E}">
        <p14:creationId xmlns:p14="http://schemas.microsoft.com/office/powerpoint/2010/main" val="366679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Revenue Help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dirty="0" smtClean="0">
                <a:hlinkClick r:id="rId3"/>
              </a:rPr>
              <a:t>www.tn.gov/Revenue</a:t>
            </a:r>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8534399" cy="450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553201" y="3983218"/>
            <a:ext cx="106679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458200" y="5029200"/>
            <a:ext cx="1" cy="7411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5C76A076-0EB6-4ACF-BC93-AE169B35ECF5}" type="slidenum">
              <a:rPr lang="en-US" smtClean="0"/>
              <a:pPr/>
              <a:t>17</a:t>
            </a:fld>
            <a:endParaRPr lang="en-US" dirty="0"/>
          </a:p>
        </p:txBody>
      </p:sp>
    </p:spTree>
    <p:extLst>
      <p:ext uri="{BB962C8B-B14F-4D97-AF65-F5344CB8AC3E}">
        <p14:creationId xmlns:p14="http://schemas.microsoft.com/office/powerpoint/2010/main" val="323219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Revenue Help – Tickets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943600" y="4648200"/>
            <a:ext cx="2743200" cy="1169551"/>
          </a:xfrm>
          <a:prstGeom prst="rect">
            <a:avLst/>
          </a:prstGeom>
          <a:noFill/>
          <a:ln>
            <a:solidFill>
              <a:schemeClr val="bg1">
                <a:lumMod val="50000"/>
              </a:schemeClr>
            </a:solidFill>
          </a:ln>
        </p:spPr>
        <p:txBody>
          <a:bodyPr wrap="square" rtlCol="0">
            <a:spAutoFit/>
          </a:bodyPr>
          <a:lstStyle/>
          <a:p>
            <a:r>
              <a:rPr lang="en-US" sz="1400" dirty="0" smtClean="0"/>
              <a:t>Email inboxes routing as tickets:</a:t>
            </a:r>
          </a:p>
          <a:p>
            <a:pPr marL="285750" indent="-285750">
              <a:buFont typeface="Arial" panose="020B0604020202020204" pitchFamily="34" charset="0"/>
              <a:buChar char="•"/>
            </a:pPr>
            <a:r>
              <a:rPr lang="en-US" sz="1400" dirty="0" smtClean="0"/>
              <a:t>Motor.Carrier@tn.gov</a:t>
            </a:r>
          </a:p>
          <a:p>
            <a:pPr marL="285750" indent="-285750">
              <a:buFont typeface="Arial" panose="020B0604020202020204" pitchFamily="34" charset="0"/>
              <a:buChar char="•"/>
            </a:pPr>
            <a:r>
              <a:rPr lang="en-US" sz="1400" dirty="0" smtClean="0"/>
              <a:t>Insurance.Verification@tn.gov</a:t>
            </a:r>
          </a:p>
          <a:p>
            <a:pPr marL="285750" indent="-285750">
              <a:buFont typeface="Arial" panose="020B0604020202020204" pitchFamily="34" charset="0"/>
              <a:buChar char="•"/>
            </a:pPr>
            <a:r>
              <a:rPr lang="en-US" sz="1400" dirty="0" smtClean="0"/>
              <a:t>CountyClerk.Help@tn.gov</a:t>
            </a:r>
          </a:p>
          <a:p>
            <a:pPr marL="285750" indent="-285750">
              <a:buFont typeface="Arial" panose="020B0604020202020204" pitchFamily="34" charset="0"/>
              <a:buChar char="•"/>
            </a:pPr>
            <a:r>
              <a:rPr lang="en-US" sz="1400" dirty="0" smtClean="0"/>
              <a:t>Email.T&amp;R@tn.gov</a:t>
            </a:r>
            <a:endParaRPr lang="en-US" sz="1400" dirty="0"/>
          </a:p>
        </p:txBody>
      </p:sp>
      <p:sp>
        <p:nvSpPr>
          <p:cNvPr id="7" name="Content Placeholder 4"/>
          <p:cNvSpPr>
            <a:spLocks noGrp="1"/>
          </p:cNvSpPr>
          <p:nvPr>
            <p:ph idx="1"/>
          </p:nvPr>
        </p:nvSpPr>
        <p:spPr>
          <a:xfrm>
            <a:off x="247650" y="3657600"/>
            <a:ext cx="6400800" cy="1320799"/>
          </a:xfrm>
        </p:spPr>
        <p:txBody>
          <a:bodyPr>
            <a:normAutofit/>
          </a:bodyPr>
          <a:lstStyle/>
          <a:p>
            <a:pPr marL="0" indent="0">
              <a:buNone/>
            </a:pPr>
            <a:r>
              <a:rPr lang="en-US" sz="1800" dirty="0" smtClean="0"/>
              <a:t>TICKET STATS</a:t>
            </a:r>
          </a:p>
          <a:p>
            <a:r>
              <a:rPr lang="en-US" sz="1600" dirty="0" smtClean="0"/>
              <a:t>Tickets per month (Veh.Svcs.)- 	≈ 1.1K</a:t>
            </a:r>
          </a:p>
          <a:p>
            <a:r>
              <a:rPr lang="en-US" sz="1600" dirty="0" smtClean="0"/>
              <a:t>Satisfaction Score - 		95.3% (32% response rate)</a:t>
            </a:r>
          </a:p>
          <a:p>
            <a:r>
              <a:rPr lang="en-US" sz="1600" dirty="0" smtClean="0"/>
              <a:t>Average response time - 		0.5 hours</a:t>
            </a:r>
            <a:endParaRPr lang="en-US" sz="1600" dirty="0"/>
          </a:p>
        </p:txBody>
      </p:sp>
      <p:sp>
        <p:nvSpPr>
          <p:cNvPr id="5" name="TextBox 4"/>
          <p:cNvSpPr txBox="1"/>
          <p:nvPr/>
        </p:nvSpPr>
        <p:spPr>
          <a:xfrm>
            <a:off x="361950" y="1219200"/>
            <a:ext cx="4210050" cy="2308324"/>
          </a:xfrm>
          <a:prstGeom prst="rect">
            <a:avLst/>
          </a:prstGeom>
          <a:noFill/>
        </p:spPr>
        <p:txBody>
          <a:bodyPr wrap="square" rtlCol="0">
            <a:spAutoFit/>
          </a:bodyPr>
          <a:lstStyle/>
          <a:p>
            <a:r>
              <a:rPr lang="en-US" dirty="0" smtClean="0"/>
              <a:t>Benefits:</a:t>
            </a:r>
          </a:p>
          <a:p>
            <a:pPr marL="285750" indent="-285750">
              <a:buFontTx/>
              <a:buChar char="-"/>
            </a:pPr>
            <a:r>
              <a:rPr lang="en-US" dirty="0" smtClean="0"/>
              <a:t>Quick turnaround</a:t>
            </a:r>
          </a:p>
          <a:p>
            <a:pPr marL="285750" indent="-285750">
              <a:buFontTx/>
              <a:buChar char="-"/>
            </a:pPr>
            <a:r>
              <a:rPr lang="en-US" dirty="0" smtClean="0"/>
              <a:t>Communication is documented</a:t>
            </a:r>
          </a:p>
          <a:p>
            <a:pPr marL="285750" indent="-285750">
              <a:buFontTx/>
              <a:buChar char="-"/>
            </a:pPr>
            <a:r>
              <a:rPr lang="en-US" dirty="0" smtClean="0"/>
              <a:t>Support staff can mark tickets according to status for easy tracking</a:t>
            </a:r>
          </a:p>
          <a:p>
            <a:pPr marL="285750" indent="-285750">
              <a:buFontTx/>
              <a:buChar char="-"/>
            </a:pPr>
            <a:r>
              <a:rPr lang="en-US" dirty="0" smtClean="0"/>
              <a:t>All tickets are monitored so nothing can get “lost” in the shuffle</a:t>
            </a:r>
          </a:p>
          <a:p>
            <a:pPr marL="285750" indent="-285750">
              <a:buFontTx/>
              <a:buChar char="-"/>
            </a:pPr>
            <a:r>
              <a:rPr lang="en-US" dirty="0" smtClean="0"/>
              <a:t>Reporting and metrics </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8965" y="1371600"/>
            <a:ext cx="3697835" cy="2628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a:xfrm>
            <a:off x="7391400" y="1219200"/>
            <a:ext cx="0" cy="685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C76A076-0EB6-4ACF-BC93-AE169B35ECF5}" type="slidenum">
              <a:rPr lang="en-US" smtClean="0"/>
              <a:pPr/>
              <a:t>18</a:t>
            </a:fld>
            <a:endParaRPr lang="en-US" dirty="0"/>
          </a:p>
        </p:txBody>
      </p:sp>
    </p:spTree>
    <p:extLst>
      <p:ext uri="{BB962C8B-B14F-4D97-AF65-F5344CB8AC3E}">
        <p14:creationId xmlns:p14="http://schemas.microsoft.com/office/powerpoint/2010/main" val="3663348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Revenue Help – Tickets, cont’d</a:t>
            </a:r>
            <a:endParaRPr lang="en-US" dirty="0">
              <a:latin typeface="Times New Roman" panose="02020603050405020304" pitchFamily="18" charset="0"/>
              <a:cs typeface="Times New Roman" panose="02020603050405020304" pitchFamily="18" charset="0"/>
            </a:endParaRPr>
          </a:p>
        </p:txBody>
      </p:sp>
      <p:sp>
        <p:nvSpPr>
          <p:cNvPr id="6" name="Content Placeholder 5"/>
          <p:cNvSpPr txBox="1">
            <a:spLocks noGrp="1"/>
          </p:cNvSpPr>
          <p:nvPr>
            <p:ph idx="1"/>
          </p:nvPr>
        </p:nvSpPr>
        <p:spPr>
          <a:xfrm>
            <a:off x="152400" y="1066800"/>
            <a:ext cx="8839200" cy="5484578"/>
          </a:xfrm>
          <a:prstGeom prst="rect">
            <a:avLst/>
          </a:prstGeom>
          <a:noFill/>
        </p:spPr>
        <p:txBody>
          <a:bodyPr wrap="square" rtlCol="0">
            <a:spAutoFit/>
          </a:bodyPr>
          <a:lstStyle/>
          <a:p>
            <a:pPr marL="0" indent="0" algn="ctr">
              <a:buNone/>
            </a:pPr>
            <a:r>
              <a:rPr lang="en-US" sz="3600" dirty="0" smtClean="0"/>
              <a:t>KUDOS!</a:t>
            </a:r>
          </a:p>
          <a:p>
            <a:pPr algn="ctr">
              <a:buClr>
                <a:schemeClr val="bg2"/>
              </a:buClr>
              <a:buFont typeface="Wingdings" panose="05000000000000000000" pitchFamily="2" charset="2"/>
              <a:buChar char="Ø"/>
            </a:pPr>
            <a:r>
              <a:rPr lang="en-US" sz="1800" dirty="0"/>
              <a:t>The online help request was very useful got a response very quickly I am highly </a:t>
            </a:r>
            <a:r>
              <a:rPr lang="en-US" sz="1800" dirty="0" smtClean="0"/>
              <a:t>satisfied and </a:t>
            </a:r>
            <a:r>
              <a:rPr lang="en-US" sz="1800" dirty="0"/>
              <a:t>thank you for your great </a:t>
            </a:r>
            <a:r>
              <a:rPr lang="en-US" sz="1800" dirty="0" smtClean="0"/>
              <a:t>service!</a:t>
            </a:r>
          </a:p>
          <a:p>
            <a:pPr algn="ctr">
              <a:buClr>
                <a:schemeClr val="bg2"/>
              </a:buClr>
              <a:buFont typeface="Wingdings" panose="05000000000000000000" pitchFamily="2" charset="2"/>
              <a:buChar char="Ø"/>
            </a:pPr>
            <a:r>
              <a:rPr lang="en-US" sz="1800" dirty="0" smtClean="0"/>
              <a:t>I wish more businesses provided customer service at this level!</a:t>
            </a:r>
          </a:p>
          <a:p>
            <a:pPr algn="ctr">
              <a:buClr>
                <a:schemeClr val="bg2"/>
              </a:buClr>
              <a:buFont typeface="Wingdings" panose="05000000000000000000" pitchFamily="2" charset="2"/>
              <a:buChar char="Ø"/>
            </a:pPr>
            <a:r>
              <a:rPr lang="en-US" sz="1800" dirty="0" smtClean="0"/>
              <a:t>Had </a:t>
            </a:r>
            <a:r>
              <a:rPr lang="en-US" sz="1800" dirty="0"/>
              <a:t>a response in less time than I would have been on hold ad pressing option choices. Outstanding service and the resolved my issue</a:t>
            </a:r>
            <a:r>
              <a:rPr lang="en-US" sz="1800" dirty="0" smtClean="0"/>
              <a:t>.</a:t>
            </a:r>
          </a:p>
          <a:p>
            <a:pPr algn="ctr">
              <a:buClr>
                <a:schemeClr val="bg2"/>
              </a:buClr>
              <a:buFont typeface="Wingdings" panose="05000000000000000000" pitchFamily="2" charset="2"/>
              <a:buChar char="Ø"/>
            </a:pPr>
            <a:r>
              <a:rPr lang="en-US" sz="1800" dirty="0"/>
              <a:t>We moved from California. I can promise you that the California Department of Motor Vehicles would never have assisted us as well as your agency. Thank you so much</a:t>
            </a:r>
            <a:r>
              <a:rPr lang="en-US" sz="1800" dirty="0" smtClean="0"/>
              <a:t>!</a:t>
            </a:r>
          </a:p>
          <a:p>
            <a:pPr algn="ctr">
              <a:buClr>
                <a:schemeClr val="bg2"/>
              </a:buClr>
              <a:buFont typeface="Wingdings" panose="05000000000000000000" pitchFamily="2" charset="2"/>
              <a:buChar char="Ø"/>
            </a:pPr>
            <a:r>
              <a:rPr lang="en-US" sz="1800" dirty="0"/>
              <a:t>To say that I am satisfied would be an understatement. I have had experiences with other state's departments of revenue using email that would have been easier if I had called and sat on hold for an hour. The response was fast and super helpful</a:t>
            </a:r>
            <a:r>
              <a:rPr lang="en-US" sz="1800" dirty="0" smtClean="0"/>
              <a:t>.</a:t>
            </a:r>
          </a:p>
          <a:p>
            <a:pPr algn="ctr">
              <a:buClr>
                <a:schemeClr val="bg2"/>
              </a:buClr>
              <a:buFont typeface="Wingdings" panose="05000000000000000000" pitchFamily="2" charset="2"/>
              <a:buChar char="Ø"/>
            </a:pPr>
            <a:r>
              <a:rPr lang="en-US" sz="1800" dirty="0"/>
              <a:t>This was probably the best experience I've ever had </a:t>
            </a:r>
            <a:r>
              <a:rPr lang="en-US" sz="1800" dirty="0" smtClean="0"/>
              <a:t>dealing with the government.</a:t>
            </a:r>
          </a:p>
          <a:p>
            <a:pPr algn="ctr">
              <a:buClr>
                <a:schemeClr val="bg2"/>
              </a:buClr>
              <a:buFont typeface="Wingdings" panose="05000000000000000000" pitchFamily="2" charset="2"/>
              <a:buChar char="Ø"/>
            </a:pPr>
            <a:r>
              <a:rPr lang="en-US" sz="1800" dirty="0"/>
              <a:t>I wish you guys could take over the Maryland MVA.</a:t>
            </a:r>
          </a:p>
          <a:p>
            <a:endParaRPr lang="en-US" sz="1600"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19</a:t>
            </a:fld>
            <a:endParaRPr lang="en-US" dirty="0"/>
          </a:p>
        </p:txBody>
      </p:sp>
    </p:spTree>
    <p:extLst>
      <p:ext uri="{BB962C8B-B14F-4D97-AF65-F5344CB8AC3E}">
        <p14:creationId xmlns:p14="http://schemas.microsoft.com/office/powerpoint/2010/main" val="300088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WELCOME- </a:t>
            </a:r>
            <a:r>
              <a:rPr lang="en-US" dirty="0" smtClean="0">
                <a:latin typeface="Times New Roman" panose="02020603050405020304" pitchFamily="18" charset="0"/>
                <a:cs typeface="Times New Roman" panose="02020603050405020304" pitchFamily="18" charset="0"/>
              </a:rPr>
              <a:t>Department </a:t>
            </a:r>
            <a:r>
              <a:rPr lang="en-US" dirty="0">
                <a:latin typeface="Times New Roman" panose="02020603050405020304" pitchFamily="18" charset="0"/>
                <a:cs typeface="Times New Roman" panose="02020603050405020304" pitchFamily="18" charset="0"/>
              </a:rPr>
              <a:t>of Revenue </a:t>
            </a:r>
            <a:r>
              <a:rPr lang="en-US" dirty="0" smtClean="0">
                <a:latin typeface="Times New Roman" panose="02020603050405020304" pitchFamily="18" charset="0"/>
                <a:cs typeface="Times New Roman" panose="02020603050405020304" pitchFamily="18" charset="0"/>
              </a:rPr>
              <a:t>Updates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28600" y="1143000"/>
            <a:ext cx="8763000" cy="5009265"/>
          </a:xfrm>
        </p:spPr>
        <p:txBody>
          <a:bodyPr>
            <a:normAutofit fontScale="62500" lnSpcReduction="20000"/>
          </a:bodyPr>
          <a:lstStyle/>
          <a:p>
            <a:pPr>
              <a:lnSpc>
                <a:spcPct val="170000"/>
              </a:lnSpc>
            </a:pPr>
            <a:endParaRPr lang="en-US" b="1" dirty="0"/>
          </a:p>
          <a:p>
            <a:pPr>
              <a:lnSpc>
                <a:spcPct val="170000"/>
              </a:lnSpc>
            </a:pPr>
            <a:r>
              <a:rPr lang="en-US" b="1" dirty="0"/>
              <a:t>Legislation </a:t>
            </a:r>
            <a:endParaRPr lang="en-US" b="1" dirty="0" smtClean="0"/>
          </a:p>
          <a:p>
            <a:pPr>
              <a:lnSpc>
                <a:spcPct val="170000"/>
              </a:lnSpc>
            </a:pPr>
            <a:r>
              <a:rPr lang="en-US" b="1" dirty="0" smtClean="0"/>
              <a:t>TR3</a:t>
            </a:r>
            <a:r>
              <a:rPr lang="en-US" b="1" dirty="0"/>
              <a:t>, VTRS and EIVS </a:t>
            </a:r>
            <a:endParaRPr lang="en-US" b="1" dirty="0" smtClean="0"/>
          </a:p>
          <a:p>
            <a:pPr>
              <a:lnSpc>
                <a:spcPct val="170000"/>
              </a:lnSpc>
            </a:pPr>
            <a:r>
              <a:rPr lang="en-US" b="1" dirty="0" smtClean="0"/>
              <a:t>Anti-Theft Update</a:t>
            </a:r>
            <a:endParaRPr lang="en-US" b="1" dirty="0"/>
          </a:p>
          <a:p>
            <a:pPr>
              <a:lnSpc>
                <a:spcPct val="170000"/>
              </a:lnSpc>
            </a:pPr>
            <a:r>
              <a:rPr lang="en-US" b="1" dirty="0"/>
              <a:t>www.CheckToProtect.org</a:t>
            </a:r>
          </a:p>
          <a:p>
            <a:pPr>
              <a:lnSpc>
                <a:spcPct val="170000"/>
              </a:lnSpc>
            </a:pPr>
            <a:r>
              <a:rPr lang="en-US" b="1" dirty="0"/>
              <a:t>IACS Visits – Audit </a:t>
            </a:r>
            <a:r>
              <a:rPr lang="en-US" b="1" dirty="0" smtClean="0"/>
              <a:t>Objectives</a:t>
            </a:r>
            <a:endParaRPr lang="en-US" b="1" dirty="0"/>
          </a:p>
          <a:p>
            <a:pPr lvl="1">
              <a:lnSpc>
                <a:spcPct val="120000"/>
              </a:lnSpc>
            </a:pPr>
            <a:r>
              <a:rPr lang="en-US" b="1" dirty="0"/>
              <a:t>Introduce County Clerk Offices to the Internal Audit and Consulting Services Section and encourage requests for assistance and/or consultation. </a:t>
            </a:r>
          </a:p>
          <a:p>
            <a:pPr lvl="1">
              <a:lnSpc>
                <a:spcPct val="120000"/>
              </a:lnSpc>
            </a:pPr>
            <a:r>
              <a:rPr lang="en-US" b="1" dirty="0"/>
              <a:t>Ascertain system security/access protocols are in compliance with authorized policy, procedures. </a:t>
            </a:r>
          </a:p>
          <a:p>
            <a:pPr lvl="1">
              <a:lnSpc>
                <a:spcPct val="120000"/>
              </a:lnSpc>
            </a:pPr>
            <a:r>
              <a:rPr lang="en-US" b="1" dirty="0"/>
              <a:t>Conduct inventory counts of plates and other controlled stock items to document initial starting inventory amounts. </a:t>
            </a:r>
          </a:p>
          <a:p>
            <a:pPr lvl="1">
              <a:lnSpc>
                <a:spcPct val="120000"/>
              </a:lnSpc>
            </a:pPr>
            <a:r>
              <a:rPr lang="en-US" b="1" dirty="0"/>
              <a:t>Conduct random interim HVUT compliance reviews. Test flags are in effect for certain HVUT plate classes</a:t>
            </a:r>
            <a:r>
              <a:rPr lang="en-US" b="1" dirty="0" smtClean="0"/>
              <a:t>.</a:t>
            </a:r>
            <a:endParaRPr lang="en-US" b="1" dirty="0"/>
          </a:p>
          <a:p>
            <a:pPr lvl="1">
              <a:lnSpc>
                <a:spcPct val="120000"/>
              </a:lnSpc>
            </a:pPr>
            <a:r>
              <a:rPr lang="en-US" b="1" dirty="0"/>
              <a:t>Verify fees charged are in compliance with Department mandated fee schedules</a:t>
            </a:r>
            <a:r>
              <a:rPr lang="en-US" b="1" dirty="0" smtClean="0"/>
              <a:t>.</a:t>
            </a:r>
            <a:endParaRPr lang="en-US" b="1" dirty="0"/>
          </a:p>
          <a:p>
            <a:pPr>
              <a:lnSpc>
                <a:spcPct val="170000"/>
              </a:lnSpc>
            </a:pPr>
            <a:r>
              <a:rPr lang="en-US" b="1" dirty="0"/>
              <a:t>Request for Feedback</a:t>
            </a:r>
          </a:p>
          <a:p>
            <a:pPr lvl="1"/>
            <a:endParaRPr lang="en-US" dirty="0" smtClean="0"/>
          </a:p>
          <a:p>
            <a:endParaRPr lang="en-US" dirty="0" smtClean="0"/>
          </a:p>
          <a:p>
            <a:endParaRPr lang="en-US" i="1" dirty="0"/>
          </a:p>
          <a:p>
            <a:pPr marL="457200" lvl="1" indent="0">
              <a:buNone/>
            </a:pPr>
            <a:endParaRPr lang="en-US" dirty="0" smtClean="0"/>
          </a:p>
          <a:p>
            <a:pPr marL="457200" lvl="1" indent="0">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a:t>
            </a:fld>
            <a:endParaRPr lang="en-US" dirty="0"/>
          </a:p>
        </p:txBody>
      </p:sp>
    </p:spTree>
    <p:extLst>
      <p:ext uri="{BB962C8B-B14F-4D97-AF65-F5344CB8AC3E}">
        <p14:creationId xmlns:p14="http://schemas.microsoft.com/office/powerpoint/2010/main" val="79857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New T&amp;R Guide – Coming Soon!</a:t>
            </a:r>
            <a:endParaRPr lang="en-US"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81394"/>
            <a:ext cx="3810000" cy="269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38600" y="1143000"/>
            <a:ext cx="4679488" cy="41910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Connector 2"/>
          <p:cNvCxnSpPr/>
          <p:nvPr/>
        </p:nvCxnSpPr>
        <p:spPr>
          <a:xfrm flipV="1">
            <a:off x="685800" y="1143000"/>
            <a:ext cx="3352800" cy="3429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86200" y="5334000"/>
            <a:ext cx="4800600" cy="152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 y="4572000"/>
            <a:ext cx="3200400" cy="914400"/>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20</a:t>
            </a:fld>
            <a:endParaRPr lang="en-US" dirty="0"/>
          </a:p>
        </p:txBody>
      </p:sp>
    </p:spTree>
    <p:extLst>
      <p:ext uri="{BB962C8B-B14F-4D97-AF65-F5344CB8AC3E}">
        <p14:creationId xmlns:p14="http://schemas.microsoft.com/office/powerpoint/2010/main" val="408875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T&amp;R Guide –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ool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ew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eatures</a:t>
            </a:r>
            <a:endParaRPr lang="en-US" dirty="0">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587951" cy="32146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95400"/>
            <a:ext cx="5143500" cy="1133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3790265"/>
            <a:ext cx="5376172"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553075" y="2942212"/>
            <a:ext cx="3124200" cy="646331"/>
          </a:xfrm>
          <a:prstGeom prst="rect">
            <a:avLst/>
          </a:prstGeom>
          <a:noFill/>
        </p:spPr>
        <p:txBody>
          <a:bodyPr wrap="square" rtlCol="0">
            <a:spAutoFit/>
          </a:bodyPr>
          <a:lstStyle/>
          <a:p>
            <a:pPr algn="ctr"/>
            <a:r>
              <a:rPr lang="en-US" dirty="0" smtClean="0"/>
              <a:t>Direct hyperlinks to TCA, forms, and related articles</a:t>
            </a:r>
            <a:endParaRPr lang="en-US" dirty="0"/>
          </a:p>
        </p:txBody>
      </p:sp>
      <p:cxnSp>
        <p:nvCxnSpPr>
          <p:cNvPr id="7" name="Straight Arrow Connector 6"/>
          <p:cNvCxnSpPr/>
          <p:nvPr/>
        </p:nvCxnSpPr>
        <p:spPr>
          <a:xfrm flipV="1">
            <a:off x="5486400" y="2590800"/>
            <a:ext cx="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53000" y="3200400"/>
            <a:ext cx="5334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0161" y="5334000"/>
            <a:ext cx="2655439" cy="646331"/>
          </a:xfrm>
          <a:prstGeom prst="rect">
            <a:avLst/>
          </a:prstGeom>
          <a:noFill/>
        </p:spPr>
        <p:txBody>
          <a:bodyPr wrap="square" rtlCol="0">
            <a:spAutoFit/>
          </a:bodyPr>
          <a:lstStyle/>
          <a:p>
            <a:pPr algn="ctr"/>
            <a:r>
              <a:rPr lang="en-US" dirty="0" smtClean="0"/>
              <a:t>Leave comments and questions for DOR</a:t>
            </a:r>
            <a:endParaRPr lang="en-US" dirty="0"/>
          </a:p>
        </p:txBody>
      </p:sp>
      <p:cxnSp>
        <p:nvCxnSpPr>
          <p:cNvPr id="20" name="Straight Arrow Connector 19"/>
          <p:cNvCxnSpPr/>
          <p:nvPr/>
        </p:nvCxnSpPr>
        <p:spPr>
          <a:xfrm flipV="1">
            <a:off x="2701555" y="5486400"/>
            <a:ext cx="681813"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5497" y="5285690"/>
            <a:ext cx="1362075" cy="74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033147" y="5795665"/>
            <a:ext cx="3533775" cy="369332"/>
          </a:xfrm>
          <a:prstGeom prst="rect">
            <a:avLst/>
          </a:prstGeom>
          <a:noFill/>
        </p:spPr>
        <p:txBody>
          <a:bodyPr wrap="square" rtlCol="0">
            <a:spAutoFit/>
          </a:bodyPr>
          <a:lstStyle/>
          <a:p>
            <a:r>
              <a:rPr lang="en-US" dirty="0" smtClean="0"/>
              <a:t>“easy button” to ask a question</a:t>
            </a:r>
            <a:endParaRPr lang="en-US" dirty="0"/>
          </a:p>
        </p:txBody>
      </p:sp>
      <p:cxnSp>
        <p:nvCxnSpPr>
          <p:cNvPr id="13" name="Straight Arrow Connector 12"/>
          <p:cNvCxnSpPr/>
          <p:nvPr/>
        </p:nvCxnSpPr>
        <p:spPr>
          <a:xfrm>
            <a:off x="7115175" y="5970806"/>
            <a:ext cx="35242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C76A076-0EB6-4ACF-BC93-AE169B35ECF5}" type="slidenum">
              <a:rPr lang="en-US" smtClean="0"/>
              <a:pPr/>
              <a:t>21</a:t>
            </a:fld>
            <a:endParaRPr lang="en-US" dirty="0"/>
          </a:p>
        </p:txBody>
      </p:sp>
    </p:spTree>
    <p:extLst>
      <p:ext uri="{BB962C8B-B14F-4D97-AF65-F5344CB8AC3E}">
        <p14:creationId xmlns:p14="http://schemas.microsoft.com/office/powerpoint/2010/main" val="2927686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Vehicle Services - Updates/Reminders</a:t>
            </a:r>
            <a:endParaRPr lang="en-US"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228600" y="1193804"/>
            <a:ext cx="8686800" cy="4958462"/>
          </a:xfrm>
        </p:spPr>
        <p:txBody>
          <a:bodyPr>
            <a:normAutofit fontScale="62500" lnSpcReduction="20000"/>
          </a:bodyPr>
          <a:lstStyle/>
          <a:p>
            <a:pPr lvl="0">
              <a:lnSpc>
                <a:spcPct val="170000"/>
              </a:lnSpc>
            </a:pPr>
            <a:r>
              <a:rPr lang="en-US" sz="3600" dirty="0"/>
              <a:t>Website Links </a:t>
            </a:r>
            <a:r>
              <a:rPr lang="en-US" sz="3600" dirty="0" smtClean="0"/>
              <a:t>– tn.gov link have changed</a:t>
            </a:r>
          </a:p>
          <a:p>
            <a:pPr lvl="0">
              <a:lnSpc>
                <a:spcPct val="170000"/>
              </a:lnSpc>
            </a:pPr>
            <a:r>
              <a:rPr lang="en-US" sz="3600" dirty="0" smtClean="0"/>
              <a:t>Vehicle </a:t>
            </a:r>
            <a:r>
              <a:rPr lang="en-US" sz="3600" dirty="0"/>
              <a:t>Use Codes </a:t>
            </a:r>
            <a:r>
              <a:rPr lang="en-US" sz="3600" dirty="0" smtClean="0"/>
              <a:t> - please pay special attention to accuracy</a:t>
            </a:r>
          </a:p>
          <a:p>
            <a:pPr lvl="0">
              <a:lnSpc>
                <a:spcPct val="170000"/>
              </a:lnSpc>
            </a:pPr>
            <a:r>
              <a:rPr lang="en-US" sz="3600" dirty="0" smtClean="0"/>
              <a:t>Vehicle </a:t>
            </a:r>
            <a:r>
              <a:rPr lang="en-US" sz="3600" dirty="0"/>
              <a:t>Make Codes </a:t>
            </a:r>
            <a:r>
              <a:rPr lang="en-US" sz="3600" dirty="0" smtClean="0"/>
              <a:t> - email </a:t>
            </a:r>
            <a:r>
              <a:rPr lang="en-US" sz="3600" dirty="0" smtClean="0">
                <a:hlinkClick r:id="rId3"/>
              </a:rPr>
              <a:t>Tammie.Moyers@tn.gov</a:t>
            </a:r>
            <a:r>
              <a:rPr lang="en-US" sz="3600" dirty="0" smtClean="0"/>
              <a:t> and </a:t>
            </a:r>
            <a:r>
              <a:rPr lang="en-US" sz="3600" dirty="0" smtClean="0">
                <a:hlinkClick r:id="rId4"/>
              </a:rPr>
              <a:t>Maria.LaBoard@tn.gov</a:t>
            </a:r>
            <a:r>
              <a:rPr lang="en-US" sz="3600" dirty="0" smtClean="0"/>
              <a:t> </a:t>
            </a:r>
          </a:p>
          <a:p>
            <a:pPr lvl="0">
              <a:lnSpc>
                <a:spcPct val="170000"/>
              </a:lnSpc>
            </a:pPr>
            <a:r>
              <a:rPr lang="en-US" sz="3600" dirty="0" smtClean="0"/>
              <a:t>Keying </a:t>
            </a:r>
            <a:r>
              <a:rPr lang="en-US" sz="3600" dirty="0"/>
              <a:t>Owner Information </a:t>
            </a:r>
            <a:r>
              <a:rPr lang="en-US" sz="3600" dirty="0" smtClean="0"/>
              <a:t>– all characters fit, no need to use “in care of”</a:t>
            </a:r>
          </a:p>
          <a:p>
            <a:pPr lvl="0">
              <a:lnSpc>
                <a:spcPct val="170000"/>
              </a:lnSpc>
            </a:pPr>
            <a:r>
              <a:rPr lang="en-US" sz="3600" dirty="0" smtClean="0"/>
              <a:t>County </a:t>
            </a:r>
            <a:r>
              <a:rPr lang="en-US" sz="3600" dirty="0"/>
              <a:t>Report </a:t>
            </a:r>
            <a:r>
              <a:rPr lang="en-US" sz="3600" dirty="0" smtClean="0"/>
              <a:t>Requests – contact BIS</a:t>
            </a:r>
            <a:endParaRPr lang="en-US" dirty="0"/>
          </a:p>
          <a:p>
            <a:pPr lvl="0"/>
            <a:endParaRPr lang="en-US" dirty="0"/>
          </a:p>
          <a:p>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22</a:t>
            </a:fld>
            <a:endParaRPr lang="en-US" dirty="0"/>
          </a:p>
        </p:txBody>
      </p:sp>
    </p:spTree>
    <p:extLst>
      <p:ext uri="{BB962C8B-B14F-4D97-AF65-F5344CB8AC3E}">
        <p14:creationId xmlns:p14="http://schemas.microsoft.com/office/powerpoint/2010/main" val="2835705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Vehicle Services - Updates/Reminders</a:t>
            </a:r>
            <a:endParaRPr lang="en-US" dirty="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7545167"/>
              </p:ext>
            </p:extLst>
          </p:nvPr>
        </p:nvGraphicFramePr>
        <p:xfrm>
          <a:off x="457200" y="1066800"/>
          <a:ext cx="3424320" cy="4957760"/>
        </p:xfrm>
        <a:graphic>
          <a:graphicData uri="http://schemas.openxmlformats.org/drawingml/2006/table">
            <a:tbl>
              <a:tblPr firstRow="1" firstCol="1" bandRow="1">
                <a:tableStyleId>{5C22544A-7EE6-4342-B048-85BDC9FD1C3A}</a:tableStyleId>
              </a:tblPr>
              <a:tblGrid>
                <a:gridCol w="1141440"/>
                <a:gridCol w="1141440"/>
                <a:gridCol w="1141440"/>
              </a:tblGrid>
              <a:tr h="344389">
                <a:tc>
                  <a:txBody>
                    <a:bodyPr/>
                    <a:lstStyle/>
                    <a:p>
                      <a:pPr marL="0" marR="0">
                        <a:lnSpc>
                          <a:spcPct val="120000"/>
                        </a:lnSpc>
                        <a:spcBef>
                          <a:spcPts val="0"/>
                        </a:spcBef>
                        <a:spcAft>
                          <a:spcPts val="0"/>
                        </a:spcAft>
                      </a:pPr>
                      <a:r>
                        <a:rPr lang="en-US" sz="900" dirty="0">
                          <a:effectLst/>
                        </a:rPr>
                        <a:t>Question</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Redesigned Plates</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New Metal</a:t>
                      </a:r>
                      <a:endParaRPr lang="en-US" sz="900" dirty="0">
                        <a:solidFill>
                          <a:srgbClr val="5A5A5A"/>
                        </a:solidFill>
                        <a:effectLst/>
                        <a:latin typeface="Calibri"/>
                        <a:ea typeface="Times New Roman"/>
                        <a:cs typeface="Times New Roman"/>
                      </a:endParaRPr>
                    </a:p>
                  </a:txBody>
                  <a:tcPr marL="58703" marR="58703" marT="0" marB="0" anchor="ctr"/>
                </a:tc>
              </a:tr>
              <a:tr h="358738">
                <a:tc>
                  <a:txBody>
                    <a:bodyPr/>
                    <a:lstStyle/>
                    <a:p>
                      <a:pPr marL="0" marR="0">
                        <a:lnSpc>
                          <a:spcPct val="120000"/>
                        </a:lnSpc>
                        <a:spcBef>
                          <a:spcPts val="0"/>
                        </a:spcBef>
                        <a:spcAft>
                          <a:spcPts val="0"/>
                        </a:spcAft>
                      </a:pPr>
                      <a:r>
                        <a:rPr lang="en-US" sz="900" dirty="0">
                          <a:effectLst/>
                        </a:rPr>
                        <a:t>plate receives new class code</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r>
              <a:tr h="358738">
                <a:tc>
                  <a:txBody>
                    <a:bodyPr/>
                    <a:lstStyle/>
                    <a:p>
                      <a:pPr marL="0" marR="0">
                        <a:lnSpc>
                          <a:spcPct val="120000"/>
                        </a:lnSpc>
                        <a:spcBef>
                          <a:spcPts val="0"/>
                        </a:spcBef>
                        <a:spcAft>
                          <a:spcPts val="0"/>
                        </a:spcAft>
                      </a:pPr>
                      <a:r>
                        <a:rPr lang="en-US" sz="900" dirty="0">
                          <a:effectLst/>
                        </a:rPr>
                        <a:t>plate receives new issue year</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r>
              <a:tr h="538107">
                <a:tc>
                  <a:txBody>
                    <a:bodyPr/>
                    <a:lstStyle/>
                    <a:p>
                      <a:pPr marL="0" marR="0">
                        <a:lnSpc>
                          <a:spcPct val="120000"/>
                        </a:lnSpc>
                        <a:spcBef>
                          <a:spcPts val="0"/>
                        </a:spcBef>
                        <a:spcAft>
                          <a:spcPts val="0"/>
                        </a:spcAft>
                      </a:pPr>
                      <a:r>
                        <a:rPr lang="en-US" sz="900" dirty="0">
                          <a:effectLst/>
                        </a:rPr>
                        <a:t>customer receives new plate at renewal</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r>
              <a:tr h="538107">
                <a:tc>
                  <a:txBody>
                    <a:bodyPr/>
                    <a:lstStyle/>
                    <a:p>
                      <a:pPr marL="0" marR="0">
                        <a:lnSpc>
                          <a:spcPct val="120000"/>
                        </a:lnSpc>
                        <a:spcBef>
                          <a:spcPts val="0"/>
                        </a:spcBef>
                        <a:spcAft>
                          <a:spcPts val="0"/>
                        </a:spcAft>
                      </a:pPr>
                      <a:r>
                        <a:rPr lang="en-US" sz="900" dirty="0">
                          <a:effectLst/>
                        </a:rPr>
                        <a:t>customer can switch to the new design</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 for a $2 fee</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they are forced to</a:t>
                      </a:r>
                      <a:endParaRPr lang="en-US" sz="900" dirty="0">
                        <a:solidFill>
                          <a:srgbClr val="5A5A5A"/>
                        </a:solidFill>
                        <a:effectLst/>
                        <a:latin typeface="Calibri"/>
                        <a:ea typeface="Times New Roman"/>
                        <a:cs typeface="Times New Roman"/>
                      </a:endParaRPr>
                    </a:p>
                  </a:txBody>
                  <a:tcPr marL="58703" marR="58703" marT="0" marB="0" anchor="ctr"/>
                </a:tc>
              </a:tr>
              <a:tr h="717476">
                <a:tc>
                  <a:txBody>
                    <a:bodyPr/>
                    <a:lstStyle/>
                    <a:p>
                      <a:pPr marL="0" marR="0">
                        <a:lnSpc>
                          <a:spcPct val="120000"/>
                        </a:lnSpc>
                        <a:spcBef>
                          <a:spcPts val="0"/>
                        </a:spcBef>
                        <a:spcAft>
                          <a:spcPts val="0"/>
                        </a:spcAft>
                      </a:pPr>
                      <a:r>
                        <a:rPr lang="en-US" sz="900" dirty="0">
                          <a:effectLst/>
                        </a:rPr>
                        <a:t>customer can choose which design they want</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 (they can choose the old design if the clerk has stock)</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r>
              <a:tr h="688777">
                <a:tc>
                  <a:txBody>
                    <a:bodyPr/>
                    <a:lstStyle/>
                    <a:p>
                      <a:pPr marL="0" marR="0">
                        <a:lnSpc>
                          <a:spcPct val="120000"/>
                        </a:lnSpc>
                        <a:spcBef>
                          <a:spcPts val="0"/>
                        </a:spcBef>
                        <a:spcAft>
                          <a:spcPts val="0"/>
                        </a:spcAft>
                      </a:pPr>
                      <a:r>
                        <a:rPr lang="en-US" sz="900" dirty="0">
                          <a:effectLst/>
                        </a:rPr>
                        <a:t>clerk must destroy existing stock of old design</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 but they can if they so choose</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r>
              <a:tr h="516583">
                <a:tc>
                  <a:txBody>
                    <a:bodyPr/>
                    <a:lstStyle/>
                    <a:p>
                      <a:pPr marL="0" marR="0">
                        <a:lnSpc>
                          <a:spcPct val="120000"/>
                        </a:lnSpc>
                        <a:spcBef>
                          <a:spcPts val="0"/>
                        </a:spcBef>
                        <a:spcAft>
                          <a:spcPts val="0"/>
                        </a:spcAft>
                      </a:pPr>
                      <a:r>
                        <a:rPr lang="en-US" sz="900" dirty="0">
                          <a:effectLst/>
                        </a:rPr>
                        <a:t>clerk may order stock of old design</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r>
              <a:tr h="538107">
                <a:tc>
                  <a:txBody>
                    <a:bodyPr/>
                    <a:lstStyle/>
                    <a:p>
                      <a:pPr marL="0" marR="0">
                        <a:lnSpc>
                          <a:spcPct val="120000"/>
                        </a:lnSpc>
                        <a:spcBef>
                          <a:spcPts val="0"/>
                        </a:spcBef>
                        <a:spcAft>
                          <a:spcPts val="0"/>
                        </a:spcAft>
                      </a:pPr>
                      <a:r>
                        <a:rPr lang="en-US" sz="900" dirty="0">
                          <a:effectLst/>
                        </a:rPr>
                        <a:t>organization wants to redesign their plate</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r>
              <a:tr h="358738">
                <a:tc>
                  <a:txBody>
                    <a:bodyPr/>
                    <a:lstStyle/>
                    <a:p>
                      <a:pPr marL="0" marR="0">
                        <a:lnSpc>
                          <a:spcPct val="120000"/>
                        </a:lnSpc>
                        <a:spcBef>
                          <a:spcPts val="0"/>
                        </a:spcBef>
                        <a:spcAft>
                          <a:spcPts val="0"/>
                        </a:spcAft>
                      </a:pPr>
                      <a:r>
                        <a:rPr lang="en-US" sz="900" dirty="0">
                          <a:effectLst/>
                        </a:rPr>
                        <a:t>Statute requires a design change</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no</a:t>
                      </a:r>
                      <a:endParaRPr lang="en-US" sz="900" dirty="0">
                        <a:solidFill>
                          <a:srgbClr val="5A5A5A"/>
                        </a:solidFill>
                        <a:effectLst/>
                        <a:latin typeface="Calibri"/>
                        <a:ea typeface="Times New Roman"/>
                        <a:cs typeface="Times New Roman"/>
                      </a:endParaRPr>
                    </a:p>
                  </a:txBody>
                  <a:tcPr marL="58703" marR="58703" marT="0" marB="0" anchor="ctr"/>
                </a:tc>
                <a:tc>
                  <a:txBody>
                    <a:bodyPr/>
                    <a:lstStyle/>
                    <a:p>
                      <a:pPr marL="0" marR="0" algn="ctr">
                        <a:lnSpc>
                          <a:spcPct val="120000"/>
                        </a:lnSpc>
                        <a:spcBef>
                          <a:spcPts val="0"/>
                        </a:spcBef>
                        <a:spcAft>
                          <a:spcPts val="0"/>
                        </a:spcAft>
                      </a:pPr>
                      <a:r>
                        <a:rPr lang="en-US" sz="900" dirty="0">
                          <a:effectLst/>
                        </a:rPr>
                        <a:t>yes</a:t>
                      </a:r>
                      <a:endParaRPr lang="en-US" sz="900" dirty="0">
                        <a:solidFill>
                          <a:srgbClr val="5A5A5A"/>
                        </a:solidFill>
                        <a:effectLst/>
                        <a:latin typeface="Calibri"/>
                        <a:ea typeface="Times New Roman"/>
                        <a:cs typeface="Times New Roman"/>
                      </a:endParaRPr>
                    </a:p>
                  </a:txBody>
                  <a:tcPr marL="58703" marR="58703" marT="0" marB="0" anchor="ctr"/>
                </a:tc>
              </a:tr>
            </a:tbl>
          </a:graphicData>
        </a:graphic>
      </p:graphicFrame>
      <p:sp>
        <p:nvSpPr>
          <p:cNvPr id="5" name="TextBox 4"/>
          <p:cNvSpPr txBox="1"/>
          <p:nvPr/>
        </p:nvSpPr>
        <p:spPr>
          <a:xfrm>
            <a:off x="4114800" y="1066800"/>
            <a:ext cx="4800600" cy="369332"/>
          </a:xfrm>
          <a:prstGeom prst="rect">
            <a:avLst/>
          </a:prstGeom>
          <a:noFill/>
        </p:spPr>
        <p:txBody>
          <a:bodyPr wrap="square" rtlCol="0">
            <a:spAutoFit/>
          </a:bodyPr>
          <a:lstStyle/>
          <a:p>
            <a:pPr algn="ctr"/>
            <a:r>
              <a:rPr lang="en-US" b="1" u="sng" dirty="0"/>
              <a:t>New Process: Redesigned Plates </a:t>
            </a:r>
            <a:endParaRPr lang="en-US" dirty="0"/>
          </a:p>
        </p:txBody>
      </p:sp>
      <p:sp>
        <p:nvSpPr>
          <p:cNvPr id="6" name="TextBox 5"/>
          <p:cNvSpPr txBox="1"/>
          <p:nvPr/>
        </p:nvSpPr>
        <p:spPr>
          <a:xfrm>
            <a:off x="4114800" y="1474232"/>
            <a:ext cx="4800600"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redesigned plate will receive a new class code/issue year</a:t>
            </a:r>
            <a:r>
              <a:rPr lang="en-US" sz="1400" dirty="0" smtClean="0"/>
              <a:t>.</a:t>
            </a:r>
          </a:p>
          <a:p>
            <a:endParaRPr lang="en-US" sz="1400" dirty="0"/>
          </a:p>
          <a:p>
            <a:pPr marL="285750" indent="-285750">
              <a:buFont typeface="Arial" panose="020B0604020202020204" pitchFamily="34" charset="0"/>
              <a:buChar char="•"/>
            </a:pPr>
            <a:r>
              <a:rPr lang="en-US" sz="1400" dirty="0" smtClean="0"/>
              <a:t>Counties </a:t>
            </a:r>
            <a:r>
              <a:rPr lang="en-US" sz="1400" dirty="0"/>
              <a:t>will place orders for the redesigned plate and will no longer be able to order stock of the old plate as production of the old stock will cease.  </a:t>
            </a:r>
          </a:p>
          <a:p>
            <a:endParaRPr lang="en-US" sz="1400" dirty="0"/>
          </a:p>
          <a:p>
            <a:pPr marL="285750" indent="-285750">
              <a:buFont typeface="Arial" panose="020B0604020202020204" pitchFamily="34" charset="0"/>
              <a:buChar char="•"/>
            </a:pPr>
            <a:r>
              <a:rPr lang="en-US" sz="1400" dirty="0" smtClean="0"/>
              <a:t>Counties </a:t>
            </a:r>
            <a:r>
              <a:rPr lang="en-US" sz="1400" dirty="0"/>
              <a:t>may continue to issue the old plate until stock is depleted, but this is not a requirement. </a:t>
            </a:r>
          </a:p>
          <a:p>
            <a:endParaRPr lang="en-US" sz="1400" dirty="0"/>
          </a:p>
          <a:p>
            <a:pPr marL="285750" indent="-285750">
              <a:buFont typeface="Arial" panose="020B0604020202020204" pitchFamily="34" charset="0"/>
              <a:buChar char="•"/>
            </a:pPr>
            <a:r>
              <a:rPr lang="en-US" sz="1400" dirty="0" smtClean="0"/>
              <a:t>Unless </a:t>
            </a:r>
            <a:r>
              <a:rPr lang="en-US" sz="1400" dirty="0"/>
              <a:t>otherwise requested by a customer, when a customer requests a specialty plate they should be assigned the new redesigned version.</a:t>
            </a:r>
          </a:p>
          <a:p>
            <a:endParaRPr lang="en-US" sz="1400" dirty="0"/>
          </a:p>
          <a:p>
            <a:pPr marL="285750" indent="-285750">
              <a:buFont typeface="Arial" panose="020B0604020202020204" pitchFamily="34" charset="0"/>
              <a:buChar char="•"/>
            </a:pPr>
            <a:r>
              <a:rPr lang="en-US" sz="1400" dirty="0" smtClean="0"/>
              <a:t>Customers </a:t>
            </a:r>
            <a:r>
              <a:rPr lang="en-US" sz="1400" dirty="0"/>
              <a:t>will not automatically receive the redesigned plate at renewal time, but can request to trade in their old design for the new one upon paying a state fee of $2.00 (plus any other applicable county and/or mailing fees).  The process is similar to when customers switch from the regular passenger plate (class 1000) to the In God We Trust plate (class 1001). </a:t>
            </a:r>
          </a:p>
        </p:txBody>
      </p:sp>
      <p:sp>
        <p:nvSpPr>
          <p:cNvPr id="2" name="Slide Number Placeholder 1"/>
          <p:cNvSpPr>
            <a:spLocks noGrp="1"/>
          </p:cNvSpPr>
          <p:nvPr>
            <p:ph type="sldNum" sz="quarter" idx="12"/>
          </p:nvPr>
        </p:nvSpPr>
        <p:spPr/>
        <p:txBody>
          <a:bodyPr/>
          <a:lstStyle/>
          <a:p>
            <a:fld id="{5C76A076-0EB6-4ACF-BC93-AE169B35ECF5}" type="slidenum">
              <a:rPr lang="en-US" smtClean="0"/>
              <a:pPr/>
              <a:t>23</a:t>
            </a:fld>
            <a:endParaRPr lang="en-US" dirty="0"/>
          </a:p>
        </p:txBody>
      </p:sp>
    </p:spTree>
    <p:extLst>
      <p:ext uri="{BB962C8B-B14F-4D97-AF65-F5344CB8AC3E}">
        <p14:creationId xmlns:p14="http://schemas.microsoft.com/office/powerpoint/2010/main" val="3618311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04800" y="1371600"/>
            <a:ext cx="86868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VTRS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r>
              <a:rPr lang="en-US" sz="4000" dirty="0" smtClean="0"/>
              <a:t>AFTER GO-LIVE PRIORITIES</a:t>
            </a:r>
          </a:p>
          <a:p>
            <a:pPr marL="0" indent="0">
              <a:buNone/>
            </a:pPr>
            <a:endParaRPr lang="en-US" sz="4000" dirty="0" smtClean="0"/>
          </a:p>
          <a:p>
            <a:pPr lvl="1"/>
            <a:r>
              <a:rPr lang="en-US" sz="3200" dirty="0"/>
              <a:t>Focus on Delivery and Completion of Tasks in Priority Sequence</a:t>
            </a:r>
          </a:p>
          <a:p>
            <a:pPr lvl="1"/>
            <a:r>
              <a:rPr lang="en-US" sz="3200" dirty="0"/>
              <a:t>Focus on Task Completion</a:t>
            </a:r>
          </a:p>
          <a:p>
            <a:pPr lvl="1"/>
            <a:r>
              <a:rPr lang="en-US" sz="3200" dirty="0"/>
              <a:t>Focus on staying on Schedule</a:t>
            </a:r>
          </a:p>
          <a:p>
            <a:pPr lvl="1"/>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a:t>
            </a:fld>
            <a:endParaRPr lang="en-US" dirty="0"/>
          </a:p>
        </p:txBody>
      </p:sp>
    </p:spTree>
    <p:extLst>
      <p:ext uri="{BB962C8B-B14F-4D97-AF65-F5344CB8AC3E}">
        <p14:creationId xmlns:p14="http://schemas.microsoft.com/office/powerpoint/2010/main" val="2822990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VTRS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lvl="0">
              <a:buClr>
                <a:srgbClr val="E6D395"/>
              </a:buClr>
            </a:pPr>
            <a:r>
              <a:rPr lang="en-US" sz="4000" dirty="0">
                <a:solidFill>
                  <a:prstClr val="black"/>
                </a:solidFill>
              </a:rPr>
              <a:t>AFTER GO-LIVE </a:t>
            </a:r>
            <a:r>
              <a:rPr lang="en-US" sz="4000" dirty="0" smtClean="0">
                <a:solidFill>
                  <a:prstClr val="black"/>
                </a:solidFill>
              </a:rPr>
              <a:t>PRIORITIES</a:t>
            </a:r>
          </a:p>
          <a:p>
            <a:pPr lvl="1">
              <a:buClr>
                <a:srgbClr val="E6D395"/>
              </a:buClr>
            </a:pPr>
            <a:r>
              <a:rPr lang="en-US" sz="2400" dirty="0">
                <a:solidFill>
                  <a:prstClr val="black"/>
                </a:solidFill>
              </a:rPr>
              <a:t>Implement Requirements Document</a:t>
            </a:r>
          </a:p>
          <a:p>
            <a:pPr lvl="1">
              <a:buClr>
                <a:srgbClr val="E6D395"/>
              </a:buClr>
            </a:pPr>
            <a:r>
              <a:rPr lang="en-US" sz="2400" dirty="0">
                <a:solidFill>
                  <a:prstClr val="black"/>
                </a:solidFill>
              </a:rPr>
              <a:t>Increase the communication about tasks and focus on a manageable subset. </a:t>
            </a:r>
          </a:p>
          <a:p>
            <a:pPr lvl="1">
              <a:buClr>
                <a:srgbClr val="E6D395"/>
              </a:buClr>
            </a:pPr>
            <a:r>
              <a:rPr lang="en-US" sz="2400" dirty="0">
                <a:solidFill>
                  <a:prstClr val="black"/>
                </a:solidFill>
              </a:rPr>
              <a:t>9 functions are currently in development</a:t>
            </a:r>
          </a:p>
          <a:p>
            <a:pPr lvl="1">
              <a:buClr>
                <a:srgbClr val="E6D395"/>
              </a:buClr>
            </a:pPr>
            <a:r>
              <a:rPr lang="en-US" sz="2400" dirty="0">
                <a:solidFill>
                  <a:prstClr val="black"/>
                </a:solidFill>
              </a:rPr>
              <a:t>Report Server Delivered on 2/27- Goal Move all existing reports to State Server</a:t>
            </a:r>
          </a:p>
          <a:p>
            <a:pPr lvl="1">
              <a:buClr>
                <a:srgbClr val="E6D395"/>
              </a:buClr>
            </a:pPr>
            <a:r>
              <a:rPr lang="en-US" sz="2400" dirty="0">
                <a:solidFill>
                  <a:prstClr val="black"/>
                </a:solidFill>
              </a:rPr>
              <a:t>VTRS - 14 Reports (Prioritizing)</a:t>
            </a:r>
          </a:p>
          <a:p>
            <a:pPr lvl="1">
              <a:buClr>
                <a:srgbClr val="E6D395"/>
              </a:buClr>
            </a:pPr>
            <a:r>
              <a:rPr lang="en-US" sz="2400" dirty="0">
                <a:solidFill>
                  <a:prstClr val="black"/>
                </a:solidFill>
              </a:rPr>
              <a:t>EIVS -14 Reports (Prioritizing)</a:t>
            </a:r>
          </a:p>
          <a:p>
            <a:pPr lvl="1">
              <a:buClr>
                <a:srgbClr val="E6D395"/>
              </a:buClr>
            </a:pPr>
            <a:r>
              <a:rPr lang="en-US" sz="2400" dirty="0">
                <a:solidFill>
                  <a:prstClr val="black"/>
                </a:solidFill>
              </a:rPr>
              <a:t>2 Year Renewal on Enterprise Fleet</a:t>
            </a:r>
          </a:p>
          <a:p>
            <a:pPr lvl="1">
              <a:buClr>
                <a:srgbClr val="E6D395"/>
              </a:buClr>
            </a:pPr>
            <a:r>
              <a:rPr lang="en-US" sz="2400" dirty="0">
                <a:solidFill>
                  <a:prstClr val="black"/>
                </a:solidFill>
              </a:rPr>
              <a:t>Copart special </a:t>
            </a:r>
            <a:r>
              <a:rPr lang="en-US" sz="2400" dirty="0" smtClean="0">
                <a:solidFill>
                  <a:prstClr val="black"/>
                </a:solidFill>
              </a:rPr>
              <a:t>processing</a:t>
            </a:r>
            <a:endParaRPr lang="en-US" sz="2400" dirty="0">
              <a:solidFill>
                <a:prstClr val="black"/>
              </a:solidFill>
            </a:endParaRPr>
          </a:p>
          <a:p>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4</a:t>
            </a:fld>
            <a:endParaRPr lang="en-US" dirty="0"/>
          </a:p>
        </p:txBody>
      </p:sp>
    </p:spTree>
    <p:extLst>
      <p:ext uri="{BB962C8B-B14F-4D97-AF65-F5344CB8AC3E}">
        <p14:creationId xmlns:p14="http://schemas.microsoft.com/office/powerpoint/2010/main" val="52018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VTRS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20000"/>
          </a:bodyPr>
          <a:lstStyle/>
          <a:p>
            <a:pPr lvl="0">
              <a:buClr>
                <a:srgbClr val="E6D395"/>
              </a:buClr>
            </a:pPr>
            <a:r>
              <a:rPr lang="en-US" sz="4000" dirty="0" smtClean="0">
                <a:solidFill>
                  <a:prstClr val="black"/>
                </a:solidFill>
              </a:rPr>
              <a:t>SCANNING FUNCTIONS</a:t>
            </a:r>
          </a:p>
          <a:p>
            <a:r>
              <a:rPr lang="en-US" dirty="0"/>
              <a:t>Scanning </a:t>
            </a:r>
          </a:p>
          <a:p>
            <a:pPr lvl="1"/>
            <a:r>
              <a:rPr lang="en-US" dirty="0"/>
              <a:t>Vin Plate Request (SI)</a:t>
            </a:r>
          </a:p>
          <a:p>
            <a:pPr lvl="1"/>
            <a:r>
              <a:rPr lang="en-US" dirty="0"/>
              <a:t>Duplicate Salvage (SI)</a:t>
            </a:r>
          </a:p>
          <a:p>
            <a:pPr lvl="1"/>
            <a:r>
              <a:rPr lang="en-US" dirty="0"/>
              <a:t>Duplicate (VS)</a:t>
            </a:r>
          </a:p>
          <a:p>
            <a:pPr lvl="1"/>
            <a:r>
              <a:rPr lang="en-US" dirty="0"/>
              <a:t>U5 (VS)</a:t>
            </a:r>
          </a:p>
          <a:p>
            <a:pPr lvl="1"/>
            <a:r>
              <a:rPr lang="en-US" dirty="0"/>
              <a:t>De-Title (VS)</a:t>
            </a:r>
          </a:p>
          <a:p>
            <a:pPr lvl="1"/>
            <a:r>
              <a:rPr lang="en-US" dirty="0"/>
              <a:t>Returned Rejections (VS)</a:t>
            </a:r>
          </a:p>
          <a:p>
            <a:r>
              <a:rPr lang="en-US" dirty="0"/>
              <a:t>Scanning Government Service (VS)</a:t>
            </a:r>
          </a:p>
          <a:p>
            <a:pPr lvl="1"/>
            <a:r>
              <a:rPr lang="en-US" dirty="0"/>
              <a:t>Dealer Drive Out (VS)</a:t>
            </a:r>
          </a:p>
          <a:p>
            <a:r>
              <a:rPr lang="en-US" dirty="0"/>
              <a:t>Scanning</a:t>
            </a:r>
          </a:p>
          <a:p>
            <a:pPr lvl="1"/>
            <a:r>
              <a:rPr lang="en-US" dirty="0"/>
              <a:t>Abandoned Vehicle (VS)</a:t>
            </a:r>
          </a:p>
          <a:p>
            <a:pPr lvl="1"/>
            <a:r>
              <a:rPr lang="en-US" dirty="0"/>
              <a:t>Motor Carrier Title Work (VS)</a:t>
            </a:r>
          </a:p>
          <a:p>
            <a:r>
              <a:rPr lang="en-US" dirty="0"/>
              <a:t>Scanning </a:t>
            </a:r>
          </a:p>
          <a:p>
            <a:pPr lvl="1"/>
            <a:r>
              <a:rPr lang="en-US" dirty="0"/>
              <a:t>VIR Report Requests with Payment</a:t>
            </a:r>
          </a:p>
          <a:p>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5</a:t>
            </a:fld>
            <a:endParaRPr lang="en-US" dirty="0"/>
          </a:p>
        </p:txBody>
      </p:sp>
    </p:spTree>
    <p:extLst>
      <p:ext uri="{BB962C8B-B14F-4D97-AF65-F5344CB8AC3E}">
        <p14:creationId xmlns:p14="http://schemas.microsoft.com/office/powerpoint/2010/main" val="302580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EIVS</a:t>
            </a:r>
            <a:endParaRPr lang="en-US" dirty="0">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95401"/>
            <a:ext cx="876300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C76A076-0EB6-4ACF-BC93-AE169B35ECF5}" type="slidenum">
              <a:rPr lang="en-US" smtClean="0"/>
              <a:pPr/>
              <a:t>6</a:t>
            </a:fld>
            <a:endParaRPr lang="en-US" dirty="0"/>
          </a:p>
        </p:txBody>
      </p:sp>
    </p:spTree>
    <p:extLst>
      <p:ext uri="{BB962C8B-B14F-4D97-AF65-F5344CB8AC3E}">
        <p14:creationId xmlns:p14="http://schemas.microsoft.com/office/powerpoint/2010/main" val="93997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EIVS – </a:t>
            </a:r>
            <a:r>
              <a:rPr lang="en-US" sz="2400" dirty="0" smtClean="0">
                <a:latin typeface="Times New Roman" panose="02020603050405020304" pitchFamily="18" charset="0"/>
                <a:cs typeface="Times New Roman" panose="02020603050405020304" pitchFamily="18" charset="0"/>
              </a:rPr>
              <a:t>Percent Insured &amp; Suspension Notices by County</a:t>
            </a:r>
            <a:endParaRPr lang="en-US" sz="2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32249"/>
            <a:ext cx="8942271" cy="469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81799" y="3352800"/>
            <a:ext cx="2236671" cy="2800767"/>
          </a:xfrm>
          <a:prstGeom prst="rect">
            <a:avLst/>
          </a:prstGeom>
          <a:noFill/>
        </p:spPr>
        <p:txBody>
          <a:bodyPr wrap="square" rtlCol="0">
            <a:spAutoFit/>
          </a:bodyPr>
          <a:lstStyle/>
          <a:p>
            <a:pPr marL="285750" indent="-285750" algn="ctr">
              <a:buClr>
                <a:srgbClr val="92D050"/>
              </a:buClr>
              <a:buFont typeface="Wingdings" panose="05000000000000000000" pitchFamily="2" charset="2"/>
              <a:buChar char="Ø"/>
            </a:pPr>
            <a:r>
              <a:rPr lang="en-US" sz="1100" dirty="0" smtClean="0"/>
              <a:t>For </a:t>
            </a:r>
            <a:r>
              <a:rPr lang="en-US" sz="1100" dirty="0"/>
              <a:t>each $25 coverage failure fee paid, $5 will be distributed to the county clerk. </a:t>
            </a:r>
            <a:endParaRPr lang="en-US" sz="1100" dirty="0" smtClean="0"/>
          </a:p>
          <a:p>
            <a:pPr marL="285750" indent="-285750" algn="ctr">
              <a:buClr>
                <a:srgbClr val="92D050"/>
              </a:buClr>
              <a:buFont typeface="Wingdings" panose="05000000000000000000" pitchFamily="2" charset="2"/>
              <a:buChar char="Ø"/>
            </a:pPr>
            <a:endParaRPr lang="en-US" sz="1100" dirty="0" smtClean="0"/>
          </a:p>
          <a:p>
            <a:pPr marL="285750" indent="-285750" algn="ctr">
              <a:buClr>
                <a:srgbClr val="92D050"/>
              </a:buClr>
              <a:buFont typeface="Wingdings" panose="05000000000000000000" pitchFamily="2" charset="2"/>
              <a:buChar char="Ø"/>
            </a:pPr>
            <a:r>
              <a:rPr lang="en-US" sz="1100" dirty="0"/>
              <a:t>For each $100 coverage failure fee paid, $10 will be distributed to the county clerk</a:t>
            </a:r>
            <a:r>
              <a:rPr lang="en-US" sz="1100" dirty="0" smtClean="0"/>
              <a:t>.</a:t>
            </a:r>
          </a:p>
          <a:p>
            <a:pPr algn="ctr">
              <a:buClr>
                <a:srgbClr val="92D050"/>
              </a:buClr>
            </a:pPr>
            <a:r>
              <a:rPr lang="en-US" sz="1100" dirty="0" smtClean="0"/>
              <a:t> </a:t>
            </a:r>
          </a:p>
          <a:p>
            <a:pPr marL="285750" indent="-285750" algn="ctr">
              <a:buClr>
                <a:srgbClr val="92D050"/>
              </a:buClr>
              <a:buFont typeface="Wingdings" panose="05000000000000000000" pitchFamily="2" charset="2"/>
              <a:buChar char="Ø"/>
            </a:pPr>
            <a:r>
              <a:rPr lang="en-US" sz="1100" dirty="0"/>
              <a:t>When a registrant reinstates an EIVS suspension at the county clerk’s office, they must also pay a $25 reinstatement fee. The full $25 reinstatement fee goes directly to the county clerk and does not get remitted to the state </a:t>
            </a:r>
          </a:p>
        </p:txBody>
      </p:sp>
      <p:sp>
        <p:nvSpPr>
          <p:cNvPr id="3" name="TextBox 2"/>
          <p:cNvSpPr txBox="1"/>
          <p:nvPr/>
        </p:nvSpPr>
        <p:spPr>
          <a:xfrm>
            <a:off x="6791325" y="2971800"/>
            <a:ext cx="2362200" cy="338554"/>
          </a:xfrm>
          <a:prstGeom prst="rect">
            <a:avLst/>
          </a:prstGeom>
          <a:noFill/>
        </p:spPr>
        <p:txBody>
          <a:bodyPr wrap="square" rtlCol="0">
            <a:spAutoFit/>
          </a:bodyPr>
          <a:lstStyle/>
          <a:p>
            <a:pPr algn="ctr"/>
            <a:r>
              <a:rPr lang="en-US" sz="1600" dirty="0" smtClean="0"/>
              <a:t>EIVS - County Revenue</a:t>
            </a:r>
            <a:endParaRPr lang="en-US" sz="1600" dirty="0"/>
          </a:p>
        </p:txBody>
      </p:sp>
      <p:sp>
        <p:nvSpPr>
          <p:cNvPr id="6" name="Slide Number Placeholder 5"/>
          <p:cNvSpPr>
            <a:spLocks noGrp="1"/>
          </p:cNvSpPr>
          <p:nvPr>
            <p:ph type="sldNum" sz="quarter" idx="12"/>
          </p:nvPr>
        </p:nvSpPr>
        <p:spPr/>
        <p:txBody>
          <a:bodyPr/>
          <a:lstStyle/>
          <a:p>
            <a:fld id="{5C76A076-0EB6-4ACF-BC93-AE169B35ECF5}" type="slidenum">
              <a:rPr lang="en-US" smtClean="0"/>
              <a:pPr/>
              <a:t>7</a:t>
            </a:fld>
            <a:endParaRPr lang="en-US" dirty="0"/>
          </a:p>
        </p:txBody>
      </p:sp>
    </p:spTree>
    <p:extLst>
      <p:ext uri="{BB962C8B-B14F-4D97-AF65-F5344CB8AC3E}">
        <p14:creationId xmlns:p14="http://schemas.microsoft.com/office/powerpoint/2010/main" val="2965394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MOTOR CARRIER - HVUT</a:t>
            </a:r>
            <a:endParaRPr lang="en-US"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0"/>
            <a:ext cx="420760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1143000"/>
            <a:ext cx="4572000" cy="5170646"/>
          </a:xfrm>
          <a:prstGeom prst="rect">
            <a:avLst/>
          </a:prstGeom>
        </p:spPr>
        <p:txBody>
          <a:bodyPr>
            <a:spAutoFit/>
          </a:bodyPr>
          <a:lstStyle/>
          <a:p>
            <a:r>
              <a:rPr lang="en-US" dirty="0"/>
              <a:t>The heavy vehicle use tax or HVUT is a fee assessed annually on heavy vehicles operating on public highways at registered </a:t>
            </a:r>
            <a:r>
              <a:rPr lang="en-US" b="1" dirty="0"/>
              <a:t>gross weights equal to or exceeding 55,000 </a:t>
            </a:r>
            <a:r>
              <a:rPr lang="en-US" b="1" dirty="0" smtClean="0"/>
              <a:t>pounds</a:t>
            </a:r>
            <a:r>
              <a:rPr lang="en-US" dirty="0" smtClean="0"/>
              <a:t>*. </a:t>
            </a:r>
          </a:p>
          <a:p>
            <a:r>
              <a:rPr lang="en-US" sz="1200" dirty="0"/>
              <a:t>*</a:t>
            </a:r>
            <a:r>
              <a:rPr lang="en-US" sz="1200" dirty="0" smtClean="0"/>
              <a:t>The system will prompt the clerk to require the HVUT for plates H8, H9, H10 and H11, but if </a:t>
            </a:r>
            <a:r>
              <a:rPr lang="en-US" sz="1200" dirty="0"/>
              <a:t>the vehicle is less than 55,000 lbs, </a:t>
            </a:r>
            <a:r>
              <a:rPr lang="en-US" sz="1200" dirty="0" smtClean="0"/>
              <a:t>proof </a:t>
            </a:r>
            <a:r>
              <a:rPr lang="en-US" sz="1200" dirty="0"/>
              <a:t>of the HVUT </a:t>
            </a:r>
            <a:r>
              <a:rPr lang="en-US" sz="1200" dirty="0" smtClean="0"/>
              <a:t>tax is not applicable.</a:t>
            </a:r>
          </a:p>
          <a:p>
            <a:endParaRPr lang="en-US" dirty="0"/>
          </a:p>
          <a:p>
            <a:r>
              <a:rPr lang="en-US" dirty="0" smtClean="0"/>
              <a:t>As </a:t>
            </a:r>
            <a:r>
              <a:rPr lang="en-US" dirty="0"/>
              <a:t>a reminder, motor vehicle registrations requiring proof of HVUT payments should not be processed until a properly executed and legibly stamped or e-filed watermarked Form 2290 is submitted. </a:t>
            </a:r>
            <a:endParaRPr lang="en-US" dirty="0" smtClean="0"/>
          </a:p>
          <a:p>
            <a:endParaRPr lang="en-US" dirty="0"/>
          </a:p>
          <a:p>
            <a:r>
              <a:rPr lang="en-US" dirty="0" smtClean="0"/>
              <a:t>Please </a:t>
            </a:r>
            <a:r>
              <a:rPr lang="en-US" dirty="0"/>
              <a:t>review the 2290’s date range to ascertain the correct period form is being submitted at registration or renewal along with looking for the presence of white out or other alterations to the form. </a:t>
            </a:r>
          </a:p>
        </p:txBody>
      </p:sp>
      <p:sp>
        <p:nvSpPr>
          <p:cNvPr id="2" name="Slide Number Placeholder 1"/>
          <p:cNvSpPr>
            <a:spLocks noGrp="1"/>
          </p:cNvSpPr>
          <p:nvPr>
            <p:ph type="sldNum" sz="quarter" idx="12"/>
          </p:nvPr>
        </p:nvSpPr>
        <p:spPr/>
        <p:txBody>
          <a:bodyPr/>
          <a:lstStyle/>
          <a:p>
            <a:fld id="{5C76A076-0EB6-4ACF-BC93-AE169B35ECF5}" type="slidenum">
              <a:rPr lang="en-US" smtClean="0"/>
              <a:pPr/>
              <a:t>8</a:t>
            </a:fld>
            <a:endParaRPr lang="en-US" dirty="0"/>
          </a:p>
        </p:txBody>
      </p:sp>
    </p:spTree>
    <p:extLst>
      <p:ext uri="{BB962C8B-B14F-4D97-AF65-F5344CB8AC3E}">
        <p14:creationId xmlns:p14="http://schemas.microsoft.com/office/powerpoint/2010/main" val="1964952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MOTOR CARRIER - HVUT</a:t>
            </a:r>
            <a:endParaRPr lang="en-US" dirty="0">
              <a:latin typeface="Times New Roman" panose="02020603050405020304" pitchFamily="18" charset="0"/>
              <a:cs typeface="Times New Roman" panose="02020603050405020304" pitchFamily="18" charset="0"/>
            </a:endParaRP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16778"/>
            <a:ext cx="4419600" cy="483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C76A076-0EB6-4ACF-BC93-AE169B35ECF5}" type="slidenum">
              <a:rPr lang="en-US" smtClean="0"/>
              <a:pPr/>
              <a:t>9</a:t>
            </a:fld>
            <a:endParaRPr lang="en-US" dirty="0"/>
          </a:p>
        </p:txBody>
      </p:sp>
    </p:spTree>
    <p:extLst>
      <p:ext uri="{BB962C8B-B14F-4D97-AF65-F5344CB8AC3E}">
        <p14:creationId xmlns:p14="http://schemas.microsoft.com/office/powerpoint/2010/main" val="382093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1574</Words>
  <Application>Microsoft Office PowerPoint</Application>
  <PresentationFormat>On-screen Show (4:3)</PresentationFormat>
  <Paragraphs>276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PowerPoint B</vt:lpstr>
      <vt:lpstr>Vehicle Services Division</vt:lpstr>
      <vt:lpstr>WELCOME- Department of Revenue Updates</vt:lpstr>
      <vt:lpstr>VTRS</vt:lpstr>
      <vt:lpstr>VTRS</vt:lpstr>
      <vt:lpstr>VTRS</vt:lpstr>
      <vt:lpstr>EIVS</vt:lpstr>
      <vt:lpstr>EIVS – Percent Insured &amp; Suspension Notices by County</vt:lpstr>
      <vt:lpstr>MOTOR CARRIER - HVUT</vt:lpstr>
      <vt:lpstr>MOTOR CARRIER - HVUT</vt:lpstr>
      <vt:lpstr>MOTOR CARRIER - HVUT</vt:lpstr>
      <vt:lpstr>MOTOR CARRIER – Getting ready for TNTAP</vt:lpstr>
      <vt:lpstr>Salvage/Non-repairable Process</vt:lpstr>
      <vt:lpstr>REBUILT PROCESS</vt:lpstr>
      <vt:lpstr>PLATES</vt:lpstr>
      <vt:lpstr>PLATES, cont’d</vt:lpstr>
      <vt:lpstr>COMMUNICATIONS</vt:lpstr>
      <vt:lpstr>Revenue Help</vt:lpstr>
      <vt:lpstr>Revenue Help – Tickets</vt:lpstr>
      <vt:lpstr>Revenue Help – Tickets, cont’d</vt:lpstr>
      <vt:lpstr>New T&amp;R Guide – Coming Soon!</vt:lpstr>
      <vt:lpstr>T&amp;R Guide – Cool New Features</vt:lpstr>
      <vt:lpstr>Vehicle Services - Updates/Reminders</vt:lpstr>
      <vt:lpstr>Vehicle Services - Updates/Reminders</vt:lpstr>
      <vt:lpstr>Thank you!</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Katie Bryan</cp:lastModifiedBy>
  <cp:revision>51</cp:revision>
  <cp:lastPrinted>2018-03-22T16:08:53Z</cp:lastPrinted>
  <dcterms:created xsi:type="dcterms:W3CDTF">2015-04-20T20:00:32Z</dcterms:created>
  <dcterms:modified xsi:type="dcterms:W3CDTF">2018-03-22T17:01:38Z</dcterms:modified>
</cp:coreProperties>
</file>