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65" r:id="rId3"/>
    <p:sldId id="388" r:id="rId4"/>
    <p:sldId id="384" r:id="rId5"/>
    <p:sldId id="272" r:id="rId6"/>
    <p:sldId id="274" r:id="rId7"/>
    <p:sldId id="308"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94675" autoAdjust="0"/>
  </p:normalViewPr>
  <p:slideViewPr>
    <p:cSldViewPr>
      <p:cViewPr varScale="1">
        <p:scale>
          <a:sx n="68" d="100"/>
          <a:sy n="68" d="100"/>
        </p:scale>
        <p:origin x="132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56C8092-30D2-4486-82EF-BFF3D6177FAE}" type="datetimeFigureOut">
              <a:rPr lang="en-US" smtClean="0"/>
              <a:t>11/7/2022</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34F3FCB-D4A3-4606-B1BB-4BD0F19F203C}" type="slidenum">
              <a:rPr lang="en-US" smtClean="0"/>
              <a:t>‹#›</a:t>
            </a:fld>
            <a:endParaRPr lang="en-US" dirty="0"/>
          </a:p>
        </p:txBody>
      </p:sp>
    </p:spTree>
    <p:extLst>
      <p:ext uri="{BB962C8B-B14F-4D97-AF65-F5344CB8AC3E}">
        <p14:creationId xmlns:p14="http://schemas.microsoft.com/office/powerpoint/2010/main" val="41920458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83A4C262-F73A-4775-8A54-B0E67C1D6652}" type="datetimeFigureOut">
              <a:rPr lang="en-US" smtClean="0"/>
              <a:t>11/7/2022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C2A5BDE-54DE-45B7-BE8E-DF34A690AF59}" type="slidenum">
              <a:rPr lang="en-US" smtClean="0"/>
              <a:t>‹#›</a:t>
            </a:fld>
            <a:endParaRPr lang="en-US" dirty="0"/>
          </a:p>
        </p:txBody>
      </p:sp>
    </p:spTree>
    <p:extLst>
      <p:ext uri="{BB962C8B-B14F-4D97-AF65-F5344CB8AC3E}">
        <p14:creationId xmlns:p14="http://schemas.microsoft.com/office/powerpoint/2010/main" val="2480360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A5BDE-54DE-45B7-BE8E-DF34A690AF59}" type="slidenum">
              <a:rPr lang="en-US" smtClean="0"/>
              <a:t>1</a:t>
            </a:fld>
            <a:endParaRPr lang="en-US" dirty="0"/>
          </a:p>
        </p:txBody>
      </p:sp>
    </p:spTree>
    <p:extLst>
      <p:ext uri="{BB962C8B-B14F-4D97-AF65-F5344CB8AC3E}">
        <p14:creationId xmlns:p14="http://schemas.microsoft.com/office/powerpoint/2010/main" val="418218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A5BDE-54DE-45B7-BE8E-DF34A690AF59}" type="slidenum">
              <a:rPr lang="en-US" smtClean="0"/>
              <a:t>2</a:t>
            </a:fld>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A5BDE-54DE-45B7-BE8E-DF34A690AF59}" type="slidenum">
              <a:rPr lang="en-US" smtClean="0"/>
              <a:t>3</a:t>
            </a:fld>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A5BDE-54DE-45B7-BE8E-DF34A690AF59}" type="slidenum">
              <a:rPr lang="en-US" smtClean="0"/>
              <a:t>4</a:t>
            </a:fld>
            <a:endParaRPr lang="en-US" dirty="0"/>
          </a:p>
        </p:txBody>
      </p:sp>
    </p:spTree>
    <p:extLst>
      <p:ext uri="{BB962C8B-B14F-4D97-AF65-F5344CB8AC3E}">
        <p14:creationId xmlns:p14="http://schemas.microsoft.com/office/powerpoint/2010/main" val="1531858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Call Center &amp; Research is comprised of a call center, NCIC, the National Crime Information Center, NMVTIS – National Motor Vehicle Title system and Research. The call center responds to inquiries from both the public and the 95 county clerks and can handle approximately 700 calls daily and 3,500 per week.  On average, the call center handles about 14,000 calls per month.  Not only are representative responsible for responding to phone calls, and they also correct title &amp; registration issues.  They can issue &amp; correct titles and clear stops on the system when called in by the county clerk.</a:t>
            </a:r>
          </a:p>
          <a:p>
            <a:endParaRPr lang="en-US" dirty="0"/>
          </a:p>
        </p:txBody>
      </p:sp>
      <p:sp>
        <p:nvSpPr>
          <p:cNvPr id="4" name="Slide Number Placeholder 3"/>
          <p:cNvSpPr>
            <a:spLocks noGrp="1"/>
          </p:cNvSpPr>
          <p:nvPr>
            <p:ph type="sldNum" sz="quarter" idx="5"/>
          </p:nvPr>
        </p:nvSpPr>
        <p:spPr/>
        <p:txBody>
          <a:bodyPr/>
          <a:lstStyle/>
          <a:p>
            <a:fld id="{3052F584-1F02-49B2-81C0-53CE44751118}" type="slidenum">
              <a:rPr lang="en-US" smtClean="0"/>
              <a:t>5</a:t>
            </a:fld>
            <a:endParaRPr lang="en-US" dirty="0"/>
          </a:p>
        </p:txBody>
      </p:sp>
    </p:spTree>
    <p:extLst>
      <p:ext uri="{BB962C8B-B14F-4D97-AF65-F5344CB8AC3E}">
        <p14:creationId xmlns:p14="http://schemas.microsoft.com/office/powerpoint/2010/main" val="999231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County Clerk Support bridges the gap between the State and our 95 county clerks.  They inform the counties of recent legislative decisions and alert them of updates to existing forms and letters.  County Clerk Support updates and edits the County Clerk Guide and the Revenue website.  Additionally, they support dealers  who participate in the EZ Dealer Tag program.  This program allows electronic submission of paperwork related to a vehicle transaction from dealer to county clerks and provide the customer temporary tags. </a:t>
            </a:r>
            <a:endParaRPr lang="en-US" dirty="0"/>
          </a:p>
          <a:p>
            <a:endParaRPr lang="en-US" dirty="0"/>
          </a:p>
        </p:txBody>
      </p:sp>
      <p:sp>
        <p:nvSpPr>
          <p:cNvPr id="4" name="Slide Number Placeholder 3"/>
          <p:cNvSpPr>
            <a:spLocks noGrp="1"/>
          </p:cNvSpPr>
          <p:nvPr>
            <p:ph type="sldNum" sz="quarter" idx="5"/>
          </p:nvPr>
        </p:nvSpPr>
        <p:spPr/>
        <p:txBody>
          <a:bodyPr/>
          <a:lstStyle/>
          <a:p>
            <a:fld id="{3052F584-1F02-49B2-81C0-53CE44751118}" type="slidenum">
              <a:rPr lang="en-US" smtClean="0"/>
              <a:t>6</a:t>
            </a:fld>
            <a:endParaRPr lang="en-US" dirty="0"/>
          </a:p>
        </p:txBody>
      </p:sp>
    </p:spTree>
    <p:extLst>
      <p:ext uri="{BB962C8B-B14F-4D97-AF65-F5344CB8AC3E}">
        <p14:creationId xmlns:p14="http://schemas.microsoft.com/office/powerpoint/2010/main" val="2531300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2A5BDE-54DE-45B7-BE8E-DF34A690AF59}" type="slidenum">
              <a:rPr lang="en-US" smtClean="0"/>
              <a:t>7</a:t>
            </a:fld>
            <a:endParaRPr lang="en-US" dirty="0"/>
          </a:p>
        </p:txBody>
      </p:sp>
    </p:spTree>
    <p:extLst>
      <p:ext uri="{BB962C8B-B14F-4D97-AF65-F5344CB8AC3E}">
        <p14:creationId xmlns:p14="http://schemas.microsoft.com/office/powerpoint/2010/main" val="6466795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57400" y="1143000"/>
            <a:ext cx="50292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513139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dirty="0"/>
              <a:t>Click to edit Master title style</a:t>
            </a:r>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 y="304800"/>
            <a:ext cx="234696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667000" y="3962400"/>
            <a:ext cx="63246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9" r:id="rId10"/>
    <p:sldLayoutId id="2147483674" r:id="rId11"/>
    <p:sldLayoutId id="2147483662" r:id="rId12"/>
    <p:sldLayoutId id="2147483663" r:id="rId13"/>
    <p:sldLayoutId id="2147483676" r:id="rId14"/>
    <p:sldLayoutId id="2147483677" r:id="rId15"/>
    <p:sldLayoutId id="2147483675" r:id="rId16"/>
    <p:sldLayoutId id="2147483678" r:id="rId17"/>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Vehicle Services Division</a:t>
            </a:r>
          </a:p>
        </p:txBody>
      </p:sp>
      <p:sp>
        <p:nvSpPr>
          <p:cNvPr id="3" name="Text Placeholder 2"/>
          <p:cNvSpPr>
            <a:spLocks noGrp="1"/>
          </p:cNvSpPr>
          <p:nvPr>
            <p:ph type="body" sz="quarter" idx="12"/>
          </p:nvPr>
        </p:nvSpPr>
        <p:spPr/>
        <p:txBody>
          <a:bodyPr/>
          <a:lstStyle/>
          <a:p>
            <a:r>
              <a:rPr lang="en-US" dirty="0">
                <a:latin typeface="Times New Roman" panose="02020603050405020304" pitchFamily="18" charset="0"/>
                <a:cs typeface="Times New Roman" panose="02020603050405020304" pitchFamily="18" charset="0"/>
              </a:rPr>
              <a:t>County Officials Conference 2022</a:t>
            </a:r>
          </a:p>
        </p:txBody>
      </p:sp>
    </p:spTree>
    <p:extLst>
      <p:ext uri="{BB962C8B-B14F-4D97-AF65-F5344CB8AC3E}">
        <p14:creationId xmlns:p14="http://schemas.microsoft.com/office/powerpoint/2010/main" val="479260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Welcome!</a:t>
            </a:r>
          </a:p>
        </p:txBody>
      </p:sp>
      <p:sp>
        <p:nvSpPr>
          <p:cNvPr id="2" name="Slide Number Placeholder 1"/>
          <p:cNvSpPr>
            <a:spLocks noGrp="1"/>
          </p:cNvSpPr>
          <p:nvPr>
            <p:ph type="sldNum" sz="quarter" idx="12"/>
          </p:nvPr>
        </p:nvSpPr>
        <p:spPr/>
        <p:txBody>
          <a:bodyPr/>
          <a:lstStyle/>
          <a:p>
            <a:fld id="{5C76A076-0EB6-4ACF-BC93-AE169B35ECF5}" type="slidenum">
              <a:rPr lang="en-US" smtClean="0"/>
              <a:pPr/>
              <a:t>2</a:t>
            </a:fld>
            <a:endParaRPr lang="en-US" dirty="0"/>
          </a:p>
        </p:txBody>
      </p:sp>
      <p:sp>
        <p:nvSpPr>
          <p:cNvPr id="3" name="TextBox 2"/>
          <p:cNvSpPr txBox="1"/>
          <p:nvPr/>
        </p:nvSpPr>
        <p:spPr>
          <a:xfrm>
            <a:off x="228600" y="1219200"/>
            <a:ext cx="8686800" cy="4216539"/>
          </a:xfrm>
          <a:prstGeom prst="rect">
            <a:avLst/>
          </a:prstGeom>
          <a:noFill/>
        </p:spPr>
        <p:txBody>
          <a:bodyPr wrap="square" rtlCol="0">
            <a:spAutoFit/>
          </a:bodyPr>
          <a:lstStyle/>
          <a:p>
            <a:pPr marL="1028700" lvl="1" indent="-571500">
              <a:buFont typeface="Arial" panose="020B0604020202020204" pitchFamily="34" charset="0"/>
              <a:buChar char="•"/>
            </a:pPr>
            <a:r>
              <a:rPr lang="en-US" sz="3200" cap="all" dirty="0">
                <a:solidFill>
                  <a:srgbClr val="FF0000"/>
                </a:solidFill>
                <a:latin typeface="Open Sans" panose="020B0606030504020204" pitchFamily="34" charset="0"/>
                <a:ea typeface="Open Sans" panose="020B0606030504020204" pitchFamily="34" charset="0"/>
                <a:cs typeface="Open Sans" panose="020B0606030504020204" pitchFamily="34" charset="0"/>
              </a:rPr>
              <a:t>New metal issuance 2022</a:t>
            </a:r>
          </a:p>
          <a:p>
            <a:pPr lvl="1"/>
            <a:endParaRPr lang="en-US" sz="3200" cap="all"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1028700" lvl="1" indent="-571500">
              <a:buFont typeface="Arial" panose="020B0604020202020204" pitchFamily="34" charset="0"/>
              <a:buChar char="•"/>
            </a:pPr>
            <a:r>
              <a:rPr lang="en-US" sz="3200" cap="all" dirty="0">
                <a:solidFill>
                  <a:srgbClr val="FF0000"/>
                </a:solidFill>
                <a:latin typeface="Open Sans" panose="020B0606030504020204" pitchFamily="34" charset="0"/>
                <a:ea typeface="Open Sans" panose="020B0606030504020204" pitchFamily="34" charset="0"/>
                <a:cs typeface="Open Sans" panose="020B0606030504020204" pitchFamily="34" charset="0"/>
              </a:rPr>
              <a:t>Disabled license plate reissue</a:t>
            </a:r>
          </a:p>
          <a:p>
            <a:pPr marL="1371600" lvl="2" indent="-457200">
              <a:buFont typeface="Arial" panose="020B0604020202020204" pitchFamily="34" charset="0"/>
              <a:buChar char="•"/>
            </a:pPr>
            <a:endParaRPr lang="en-US" sz="2800" dirty="0">
              <a:latin typeface="Open Sans" panose="020B0606030504020204" pitchFamily="34" charset="0"/>
              <a:ea typeface="Open Sans" panose="020B0606030504020204" pitchFamily="34" charset="0"/>
              <a:cs typeface="Open Sans" panose="020B0606030504020204" pitchFamily="34" charset="0"/>
            </a:endParaRPr>
          </a:p>
          <a:p>
            <a:pPr marL="1028700" lvl="1" indent="-571500">
              <a:buFont typeface="Arial" panose="020B0604020202020204" pitchFamily="34" charset="0"/>
              <a:buChar char="•"/>
            </a:pPr>
            <a:r>
              <a:rPr lang="en-US" sz="3200" cap="all" dirty="0">
                <a:solidFill>
                  <a:srgbClr val="FF0000"/>
                </a:solidFill>
                <a:latin typeface="Open Sans" panose="020B0606030504020204" pitchFamily="34" charset="0"/>
                <a:ea typeface="Open Sans" panose="020B0606030504020204" pitchFamily="34" charset="0"/>
                <a:cs typeface="Open Sans" panose="020B0606030504020204" pitchFamily="34" charset="0"/>
              </a:rPr>
              <a:t>Remainder of 2022</a:t>
            </a:r>
          </a:p>
          <a:p>
            <a:pPr marL="1028700" lvl="1" indent="-571500">
              <a:buFont typeface="Wingdings" panose="05000000000000000000" pitchFamily="2" charset="2"/>
              <a:buChar char="Ø"/>
            </a:pPr>
            <a:endParaRPr lang="en-US" sz="4000" cap="all" dirty="0">
              <a:solidFill>
                <a:srgbClr val="FF0000"/>
              </a:solidFill>
            </a:endParaRPr>
          </a:p>
          <a:p>
            <a:pPr lvl="2"/>
            <a:endParaRPr lang="en-US" sz="3600" dirty="0"/>
          </a:p>
          <a:p>
            <a:endParaRPr lang="en-US" dirty="0"/>
          </a:p>
          <a:p>
            <a:endParaRPr lang="en-US" dirty="0"/>
          </a:p>
        </p:txBody>
      </p:sp>
    </p:spTree>
    <p:extLst>
      <p:ext uri="{BB962C8B-B14F-4D97-AF65-F5344CB8AC3E}">
        <p14:creationId xmlns:p14="http://schemas.microsoft.com/office/powerpoint/2010/main" val="2822990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New Metal Issuance 2022</a:t>
            </a:r>
          </a:p>
        </p:txBody>
      </p:sp>
      <p:sp>
        <p:nvSpPr>
          <p:cNvPr id="2" name="Slide Number Placeholder 1"/>
          <p:cNvSpPr>
            <a:spLocks noGrp="1"/>
          </p:cNvSpPr>
          <p:nvPr>
            <p:ph type="sldNum" sz="quarter" idx="12"/>
          </p:nvPr>
        </p:nvSpPr>
        <p:spPr/>
        <p:txBody>
          <a:bodyPr/>
          <a:lstStyle/>
          <a:p>
            <a:fld id="{5C76A076-0EB6-4ACF-BC93-AE169B35ECF5}" type="slidenum">
              <a:rPr lang="en-US" smtClean="0"/>
              <a:pPr/>
              <a:t>3</a:t>
            </a:fld>
            <a:endParaRPr lang="en-US" dirty="0"/>
          </a:p>
        </p:txBody>
      </p:sp>
      <p:sp>
        <p:nvSpPr>
          <p:cNvPr id="6" name="Content Placeholder 5">
            <a:extLst>
              <a:ext uri="{FF2B5EF4-FFF2-40B4-BE49-F238E27FC236}">
                <a16:creationId xmlns:a16="http://schemas.microsoft.com/office/drawing/2014/main" id="{FCD9E37A-6777-4FAF-AFCF-346CF8E9BC64}"/>
              </a:ext>
            </a:extLst>
          </p:cNvPr>
          <p:cNvSpPr>
            <a:spLocks noGrp="1"/>
          </p:cNvSpPr>
          <p:nvPr>
            <p:ph idx="1"/>
          </p:nvPr>
        </p:nvSpPr>
        <p:spPr>
          <a:xfrm>
            <a:off x="228600" y="1193800"/>
            <a:ext cx="8763000" cy="4978400"/>
          </a:xfrm>
        </p:spPr>
        <p:txBody>
          <a:bodyPr>
            <a:normAutofit/>
          </a:bodyPr>
          <a:lstStyle/>
          <a:p>
            <a:pPr marL="400050" lvl="1" indent="0">
              <a:buNone/>
            </a:pPr>
            <a:r>
              <a:rPr lang="en-US" sz="2400" dirty="0"/>
              <a:t>With just two months remaining over </a:t>
            </a:r>
            <a:r>
              <a:rPr lang="en-US" sz="3200" dirty="0"/>
              <a:t>4,400,000 </a:t>
            </a:r>
            <a:r>
              <a:rPr lang="en-US" sz="2400" dirty="0"/>
              <a:t>standard and In God We Trust license plates have been issued across the state! </a:t>
            </a:r>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lgn="ctr">
              <a:buNone/>
            </a:pPr>
            <a:endParaRPr lang="en-US" sz="2400" dirty="0"/>
          </a:p>
          <a:p>
            <a:pPr marL="400050" lvl="1" indent="0" algn="ctr">
              <a:buNone/>
            </a:pPr>
            <a:r>
              <a:rPr lang="en-US" sz="3200" dirty="0"/>
              <a:t>Thank you! </a:t>
            </a:r>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500" dirty="0"/>
          </a:p>
          <a:p>
            <a:pPr marL="400050" lvl="1" indent="0">
              <a:buNone/>
            </a:pPr>
            <a:endParaRPr lang="en-US" sz="2500" dirty="0"/>
          </a:p>
          <a:p>
            <a:endParaRPr lang="en-US" dirty="0"/>
          </a:p>
        </p:txBody>
      </p:sp>
      <p:pic>
        <p:nvPicPr>
          <p:cNvPr id="5" name="Picture 4" descr="Graphical user interface, application&#10;&#10;Description automatically generated">
            <a:extLst>
              <a:ext uri="{FF2B5EF4-FFF2-40B4-BE49-F238E27FC236}">
                <a16:creationId xmlns:a16="http://schemas.microsoft.com/office/drawing/2014/main" id="{94D6CD5D-50F9-4588-86C2-77B3F3EB98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638" y="2448711"/>
            <a:ext cx="4068557" cy="1666089"/>
          </a:xfrm>
          <a:prstGeom prst="rect">
            <a:avLst/>
          </a:prstGeom>
        </p:spPr>
      </p:pic>
      <p:pic>
        <p:nvPicPr>
          <p:cNvPr id="8" name="Picture 7" descr="Graphical user interface, application&#10;&#10;Description automatically generated">
            <a:extLst>
              <a:ext uri="{FF2B5EF4-FFF2-40B4-BE49-F238E27FC236}">
                <a16:creationId xmlns:a16="http://schemas.microsoft.com/office/drawing/2014/main" id="{66DE29E8-45CD-461A-8EBD-7DC7E3525D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1646" y="3329592"/>
            <a:ext cx="4079715" cy="1808177"/>
          </a:xfrm>
          <a:prstGeom prst="rect">
            <a:avLst/>
          </a:prstGeom>
        </p:spPr>
      </p:pic>
    </p:spTree>
    <p:extLst>
      <p:ext uri="{BB962C8B-B14F-4D97-AF65-F5344CB8AC3E}">
        <p14:creationId xmlns:p14="http://schemas.microsoft.com/office/powerpoint/2010/main" val="3486466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177803"/>
            <a:ext cx="7698105" cy="825500"/>
          </a:xfrm>
        </p:spPr>
        <p:txBody>
          <a:bodyPr/>
          <a:lstStyle/>
          <a:p>
            <a:r>
              <a:rPr lang="en-US" sz="2800" dirty="0">
                <a:latin typeface="Times New Roman" panose="02020603050405020304" pitchFamily="18" charset="0"/>
                <a:cs typeface="Times New Roman" panose="02020603050405020304" pitchFamily="18" charset="0"/>
              </a:rPr>
              <a:t>Disabled License Plate Reissue </a:t>
            </a:r>
          </a:p>
        </p:txBody>
      </p:sp>
      <p:sp>
        <p:nvSpPr>
          <p:cNvPr id="2" name="Slide Number Placeholder 1"/>
          <p:cNvSpPr>
            <a:spLocks noGrp="1"/>
          </p:cNvSpPr>
          <p:nvPr>
            <p:ph type="sldNum" sz="quarter" idx="12"/>
          </p:nvPr>
        </p:nvSpPr>
        <p:spPr/>
        <p:txBody>
          <a:bodyPr/>
          <a:lstStyle/>
          <a:p>
            <a:fld id="{5C76A076-0EB6-4ACF-BC93-AE169B35ECF5}" type="slidenum">
              <a:rPr lang="en-US" smtClean="0"/>
              <a:pPr/>
              <a:t>4</a:t>
            </a:fld>
            <a:endParaRPr lang="en-US" dirty="0"/>
          </a:p>
        </p:txBody>
      </p:sp>
      <p:sp>
        <p:nvSpPr>
          <p:cNvPr id="3" name="TextBox 2"/>
          <p:cNvSpPr txBox="1"/>
          <p:nvPr/>
        </p:nvSpPr>
        <p:spPr>
          <a:xfrm>
            <a:off x="152400" y="1139339"/>
            <a:ext cx="8458200" cy="4401205"/>
          </a:xfrm>
          <a:prstGeom prst="rect">
            <a:avLst/>
          </a:prstGeom>
          <a:noFill/>
        </p:spPr>
        <p:txBody>
          <a:bodyPr wrap="square" rtlCol="0">
            <a:spAutoFit/>
          </a:bodyPr>
          <a:lstStyle/>
          <a:p>
            <a:pPr marL="0" marR="0">
              <a:spcBef>
                <a:spcPts val="0"/>
              </a:spcBef>
              <a:spcAft>
                <a:spcPts val="0"/>
              </a:spcAft>
            </a:pPr>
            <a:endParaRPr lang="en-US" sz="1400" b="1" u="sng" dirty="0">
              <a:effectLst/>
              <a:latin typeface="Open Sans" panose="020B0606030504020204" pitchFamily="34" charset="0"/>
              <a:ea typeface="Open Sans" panose="020B0606030504020204" pitchFamily="34" charset="0"/>
              <a:cs typeface="Open Sans" panose="020B0606030504020204" pitchFamily="34" charset="0"/>
            </a:endParaRPr>
          </a:p>
          <a:p>
            <a:pPr marL="0" marR="0">
              <a:spcBef>
                <a:spcPts val="0"/>
              </a:spcBef>
              <a:spcAft>
                <a:spcPts val="0"/>
              </a:spcAft>
            </a:pPr>
            <a:r>
              <a:rPr lang="en-US" sz="1400" b="1" u="sng" dirty="0">
                <a:effectLst/>
                <a:latin typeface="Open Sans" panose="020B0606030504020204" pitchFamily="34" charset="0"/>
                <a:ea typeface="Open Sans" panose="020B0606030504020204" pitchFamily="34" charset="0"/>
                <a:cs typeface="Open Sans" panose="020B0606030504020204" pitchFamily="34" charset="0"/>
              </a:rPr>
              <a:t>Disabled License Plate Reissue: </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Reissuance of disabled license plates will begin in January.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342900" marR="0" lvl="0" indent="-342900">
              <a:spcBef>
                <a:spcPts val="0"/>
              </a:spcBef>
              <a:spcAft>
                <a:spcPts val="0"/>
              </a:spcAft>
              <a:buFont typeface="Symbol" panose="05050102010706020507" pitchFamily="18" charset="2"/>
              <a:buChar char=""/>
            </a:pPr>
            <a:r>
              <a:rPr lang="en-US" sz="1400" dirty="0">
                <a:effectLst/>
                <a:latin typeface="Open Sans" panose="020B0606030504020204" pitchFamily="34" charset="0"/>
                <a:ea typeface="Open Sans" panose="020B0606030504020204" pitchFamily="34" charset="0"/>
                <a:cs typeface="Open Sans" panose="020B0606030504020204" pitchFamily="34" charset="0"/>
              </a:rPr>
              <a:t>Class 1010 - Production has started on January through March renewals, and they should arrive in county offices by the end of December.</a:t>
            </a:r>
          </a:p>
          <a:p>
            <a:pPr marL="0" marR="0">
              <a:spcBef>
                <a:spcPts val="0"/>
              </a:spcBef>
              <a:spcAft>
                <a:spcPts val="0"/>
              </a:spcAft>
            </a:pPr>
            <a:r>
              <a:rPr lang="en-US" sz="1400" dirty="0">
                <a:effectLst/>
                <a:highlight>
                  <a:srgbClr val="FFFF00"/>
                </a:highlight>
                <a:latin typeface="Open Sans" panose="020B0606030504020204" pitchFamily="34" charset="0"/>
                <a:ea typeface="Open Sans" panose="020B0606030504020204" pitchFamily="34" charset="0"/>
                <a:cs typeface="Open Sans" panose="020B0606030504020204" pitchFamily="34" charset="0"/>
              </a:rPr>
              <a:t> </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spcBef>
                <a:spcPts val="0"/>
              </a:spcBef>
              <a:spcAft>
                <a:spcPts val="0"/>
              </a:spcAft>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C</a:t>
            </a:r>
            <a:r>
              <a:rPr lang="en-US" sz="1400" dirty="0">
                <a:effectLst/>
                <a:latin typeface="Open Sans" panose="020B0606030504020204" pitchFamily="34" charset="0"/>
                <a:ea typeface="Open Sans" panose="020B0606030504020204" pitchFamily="34" charset="0"/>
                <a:cs typeface="Open Sans" panose="020B0606030504020204" pitchFamily="34" charset="0"/>
              </a:rPr>
              <a:t>lass 1011- January-December renewals should arrive in county offices by the end of December.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742950" marR="0" lvl="1" indent="-285750">
              <a:spcBef>
                <a:spcPts val="0"/>
              </a:spcBef>
              <a:spcAft>
                <a:spcPts val="0"/>
              </a:spcAft>
              <a:buFont typeface="Courier New" panose="02070309020205020404" pitchFamily="49" charset="0"/>
              <a:buChar char="o"/>
            </a:pPr>
            <a:r>
              <a:rPr lang="en-US" sz="1400" dirty="0">
                <a:effectLst/>
                <a:latin typeface="Open Sans" panose="020B0606030504020204" pitchFamily="34" charset="0"/>
                <a:ea typeface="Open Sans" panose="020B0606030504020204" pitchFamily="34" charset="0"/>
                <a:cs typeface="Open Sans" panose="020B0606030504020204" pitchFamily="34" charset="0"/>
              </a:rPr>
              <a:t>Disabled personalized classes 2005 and 2007- January through December renewals should be in county office by the end of December.</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Any Disabled personalized applied for in the month of December, 2022 will be produced on new metal.</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Postcard renewal notices will be updated for January renewal notices.</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A press release is planned for December.</a:t>
            </a:r>
          </a:p>
        </p:txBody>
      </p:sp>
    </p:spTree>
    <p:extLst>
      <p:ext uri="{BB962C8B-B14F-4D97-AF65-F5344CB8AC3E}">
        <p14:creationId xmlns:p14="http://schemas.microsoft.com/office/powerpoint/2010/main" val="2252098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92193-B21E-4DF9-83FD-0DB5804F3F1D}"/>
              </a:ext>
            </a:extLst>
          </p:cNvPr>
          <p:cNvSpPr>
            <a:spLocks noGrp="1"/>
          </p:cNvSpPr>
          <p:nvPr>
            <p:ph type="title"/>
          </p:nvPr>
        </p:nvSpPr>
        <p:spPr/>
        <p:txBody>
          <a:bodyPr/>
          <a:lstStyle/>
          <a:p>
            <a:r>
              <a:rPr lang="en-US" dirty="0"/>
              <a:t>Disabled License Plate Reissue</a:t>
            </a:r>
          </a:p>
        </p:txBody>
      </p:sp>
      <p:sp>
        <p:nvSpPr>
          <p:cNvPr id="7" name="Content Placeholder 6">
            <a:extLst>
              <a:ext uri="{FF2B5EF4-FFF2-40B4-BE49-F238E27FC236}">
                <a16:creationId xmlns:a16="http://schemas.microsoft.com/office/drawing/2014/main" id="{F4FF1A3C-5312-4CE1-AFA8-5A595F6F47A1}"/>
              </a:ext>
            </a:extLst>
          </p:cNvPr>
          <p:cNvSpPr>
            <a:spLocks noGrp="1"/>
          </p:cNvSpPr>
          <p:nvPr>
            <p:ph idx="1"/>
          </p:nvPr>
        </p:nvSpPr>
        <p:spPr/>
        <p:txBody>
          <a:bodyPr/>
          <a:lstStyle/>
          <a:p>
            <a:r>
              <a:rPr lang="en-US" dirty="0"/>
              <a:t>Disabled Driver class 1010:</a:t>
            </a:r>
          </a:p>
          <a:p>
            <a:endParaRPr lang="en-US" dirty="0"/>
          </a:p>
          <a:p>
            <a:endParaRPr lang="en-US" dirty="0"/>
          </a:p>
          <a:p>
            <a:endParaRPr lang="en-US" dirty="0"/>
          </a:p>
          <a:p>
            <a:endParaRPr lang="en-US" dirty="0"/>
          </a:p>
          <a:p>
            <a:endParaRPr lang="en-US" dirty="0"/>
          </a:p>
          <a:p>
            <a:r>
              <a:rPr lang="en-US" dirty="0"/>
              <a:t>Disabled Driver class 1011:</a:t>
            </a:r>
          </a:p>
          <a:p>
            <a:endParaRPr lang="en-US" dirty="0"/>
          </a:p>
          <a:p>
            <a:endParaRPr lang="en-US" dirty="0"/>
          </a:p>
          <a:p>
            <a:endParaRPr lang="en-US" dirty="0"/>
          </a:p>
        </p:txBody>
      </p:sp>
      <p:pic>
        <p:nvPicPr>
          <p:cNvPr id="8" name="Content Placeholder 4" descr="Text&#10;&#10;Description automatically generated with medium confidence">
            <a:extLst>
              <a:ext uri="{FF2B5EF4-FFF2-40B4-BE49-F238E27FC236}">
                <a16:creationId xmlns:a16="http://schemas.microsoft.com/office/drawing/2014/main" id="{329227B9-24BF-4749-9568-B62D1457FC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905000"/>
            <a:ext cx="4628575" cy="1791457"/>
          </a:xfrm>
          <a:prstGeom prst="rect">
            <a:avLst/>
          </a:prstGeom>
        </p:spPr>
      </p:pic>
      <p:pic>
        <p:nvPicPr>
          <p:cNvPr id="10" name="Picture 9" descr="Text&#10;&#10;Description automatically generated">
            <a:extLst>
              <a:ext uri="{FF2B5EF4-FFF2-40B4-BE49-F238E27FC236}">
                <a16:creationId xmlns:a16="http://schemas.microsoft.com/office/drawing/2014/main" id="{839109BF-CE2D-4408-866E-5519645829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0" y="4273785"/>
            <a:ext cx="4552375" cy="1878481"/>
          </a:xfrm>
          <a:prstGeom prst="rect">
            <a:avLst/>
          </a:prstGeom>
        </p:spPr>
      </p:pic>
    </p:spTree>
    <p:extLst>
      <p:ext uri="{BB962C8B-B14F-4D97-AF65-F5344CB8AC3E}">
        <p14:creationId xmlns:p14="http://schemas.microsoft.com/office/powerpoint/2010/main" val="1636433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92193-B21E-4DF9-83FD-0DB5804F3F1D}"/>
              </a:ext>
            </a:extLst>
          </p:cNvPr>
          <p:cNvSpPr>
            <a:spLocks noGrp="1"/>
          </p:cNvSpPr>
          <p:nvPr>
            <p:ph type="title"/>
          </p:nvPr>
        </p:nvSpPr>
        <p:spPr/>
        <p:txBody>
          <a:bodyPr/>
          <a:lstStyle/>
          <a:p>
            <a:r>
              <a:rPr lang="en-US" dirty="0"/>
              <a:t>Remainder of 2022</a:t>
            </a:r>
          </a:p>
        </p:txBody>
      </p:sp>
      <p:sp>
        <p:nvSpPr>
          <p:cNvPr id="3" name="Content Placeholder 2">
            <a:extLst>
              <a:ext uri="{FF2B5EF4-FFF2-40B4-BE49-F238E27FC236}">
                <a16:creationId xmlns:a16="http://schemas.microsoft.com/office/drawing/2014/main" id="{BAC284B5-8AF3-4BE4-A51F-385C88A46C0E}"/>
              </a:ext>
            </a:extLst>
          </p:cNvPr>
          <p:cNvSpPr>
            <a:spLocks noGrp="1"/>
          </p:cNvSpPr>
          <p:nvPr>
            <p:ph idx="1"/>
          </p:nvPr>
        </p:nvSpPr>
        <p:spPr/>
        <p:txBody>
          <a:bodyPr/>
          <a:lstStyle/>
          <a:p>
            <a:r>
              <a:rPr kumimoji="0" lang="en-US" sz="24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Print on Demand Fall orders begin shipping this week.</a:t>
            </a:r>
          </a:p>
          <a:p>
            <a:endParaRPr kumimoji="0" lang="en-US" sz="24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r>
              <a:rPr lang="en-US" dirty="0">
                <a:solidFill>
                  <a:prstClr val="black"/>
                </a:solidFill>
              </a:rPr>
              <a:t>County name decals and handicapped placards will ship in December. </a:t>
            </a:r>
          </a:p>
          <a:p>
            <a:endParaRPr lang="en-US" dirty="0">
              <a:solidFill>
                <a:prstClr val="black"/>
              </a:solidFill>
            </a:endParaRPr>
          </a:p>
          <a:p>
            <a:r>
              <a:rPr lang="en-US" dirty="0">
                <a:solidFill>
                  <a:prstClr val="black"/>
                </a:solidFill>
              </a:rPr>
              <a:t>TRICOR, continuing to monitor inventory on class 1000 and 1001. Production will continue 6 days a week, with TRICOR focusing on building up inventory of class 1001 and specialty plates.</a:t>
            </a:r>
            <a:endParaRPr kumimoji="0" lang="en-US" sz="24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05794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5C76A076-0EB6-4ACF-BC93-AE169B35ECF5}" type="slidenum">
              <a:rPr lang="en-US" smtClean="0"/>
              <a:pPr/>
              <a:t>7</a:t>
            </a:fld>
            <a:endParaRPr lang="en-US" dirty="0"/>
          </a:p>
        </p:txBody>
      </p:sp>
      <p:sp>
        <p:nvSpPr>
          <p:cNvPr id="3" name="Content Placeholder 2"/>
          <p:cNvSpPr>
            <a:spLocks noGrp="1"/>
          </p:cNvSpPr>
          <p:nvPr>
            <p:ph idx="1"/>
          </p:nvPr>
        </p:nvSpPr>
        <p:spPr>
          <a:xfrm>
            <a:off x="304800" y="2438400"/>
            <a:ext cx="8763000" cy="2570865"/>
          </a:xfrm>
        </p:spPr>
        <p:txBody>
          <a:bodyPr>
            <a:normAutofit/>
          </a:bodyPr>
          <a:lstStyle/>
          <a:p>
            <a:pPr marL="0" indent="0" algn="ctr">
              <a:buNone/>
            </a:pPr>
            <a:r>
              <a:rPr lang="en-US" sz="8000" b="1" dirty="0">
                <a:solidFill>
                  <a:srgbClr val="FF0000"/>
                </a:solidFill>
              </a:rPr>
              <a:t>Thank you!!!</a:t>
            </a:r>
          </a:p>
        </p:txBody>
      </p:sp>
    </p:spTree>
    <p:extLst>
      <p:ext uri="{BB962C8B-B14F-4D97-AF65-F5344CB8AC3E}">
        <p14:creationId xmlns:p14="http://schemas.microsoft.com/office/powerpoint/2010/main" val="3785840189"/>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7547</TotalTime>
  <Words>457</Words>
  <Application>Microsoft Office PowerPoint</Application>
  <PresentationFormat>On-screen Show (4:3)</PresentationFormat>
  <Paragraphs>70</Paragraphs>
  <Slides>7</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Courier New</vt:lpstr>
      <vt:lpstr>Open Sans</vt:lpstr>
      <vt:lpstr>PermianSlabSerifTypeface</vt:lpstr>
      <vt:lpstr>Symbol</vt:lpstr>
      <vt:lpstr>Times New Roman</vt:lpstr>
      <vt:lpstr>Wingdings</vt:lpstr>
      <vt:lpstr>PowerPoint B</vt:lpstr>
      <vt:lpstr>Vehicle Services Division</vt:lpstr>
      <vt:lpstr>Welcome!</vt:lpstr>
      <vt:lpstr>New Metal Issuance 2022</vt:lpstr>
      <vt:lpstr>Disabled License Plate Reissue </vt:lpstr>
      <vt:lpstr>Disabled License Plate Reissue</vt:lpstr>
      <vt:lpstr>Remainder of 2022</vt:lpstr>
      <vt:lpstr>PowerPoint Presentation</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Miranda Kelton</cp:lastModifiedBy>
  <cp:revision>191</cp:revision>
  <cp:lastPrinted>2018-05-11T19:44:21Z</cp:lastPrinted>
  <dcterms:created xsi:type="dcterms:W3CDTF">2015-04-20T20:00:32Z</dcterms:created>
  <dcterms:modified xsi:type="dcterms:W3CDTF">2022-11-07T20:15:30Z</dcterms:modified>
</cp:coreProperties>
</file>